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4660"/>
  </p:normalViewPr>
  <p:slideViewPr>
    <p:cSldViewPr>
      <p:cViewPr varScale="1">
        <p:scale>
          <a:sx n="69" d="100"/>
          <a:sy n="69" d="100"/>
        </p:scale>
        <p:origin x="-55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24.02.2014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24.02.2014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24.02.2014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24.02.2014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714348" y="0"/>
            <a:ext cx="7772400" cy="1470025"/>
          </a:xfrm>
        </p:spPr>
        <p:txBody>
          <a:bodyPr/>
          <a:lstStyle/>
          <a:p>
            <a:r>
              <a:rPr lang="uk-UA" dirty="0" smtClean="0"/>
              <a:t>Сімейні конфлікти</a:t>
            </a:r>
            <a:endParaRPr lang="ru-RU" dirty="0"/>
          </a:p>
        </p:txBody>
      </p:sp>
      <p:sp>
        <p:nvSpPr>
          <p:cNvPr id="3" name="Подзаголовок 2"/>
          <p:cNvSpPr>
            <a:spLocks noGrp="1"/>
          </p:cNvSpPr>
          <p:nvPr>
            <p:ph type="subTitle" idx="1"/>
          </p:nvPr>
        </p:nvSpPr>
        <p:spPr>
          <a:xfrm>
            <a:off x="2743200" y="5500678"/>
            <a:ext cx="6400800" cy="1357322"/>
          </a:xfrm>
        </p:spPr>
        <p:txBody>
          <a:bodyPr>
            <a:normAutofit/>
          </a:bodyPr>
          <a:lstStyle/>
          <a:p>
            <a:pPr algn="r"/>
            <a:r>
              <a:rPr lang="uk-UA" sz="2000" dirty="0" smtClean="0"/>
              <a:t>Підготували учениці</a:t>
            </a:r>
          </a:p>
          <a:p>
            <a:pPr algn="r"/>
            <a:r>
              <a:rPr lang="uk-UA" sz="2000" dirty="0" smtClean="0"/>
              <a:t>7(11) – А класу</a:t>
            </a:r>
          </a:p>
          <a:p>
            <a:pPr algn="r"/>
            <a:r>
              <a:rPr lang="uk-UA" sz="2000" dirty="0" err="1" smtClean="0"/>
              <a:t>Єзерська</a:t>
            </a:r>
            <a:r>
              <a:rPr lang="uk-UA" sz="2000" dirty="0" smtClean="0"/>
              <a:t> В., </a:t>
            </a:r>
            <a:r>
              <a:rPr lang="uk-UA" sz="2000" dirty="0" err="1" smtClean="0"/>
              <a:t>Крамарук</a:t>
            </a:r>
            <a:r>
              <a:rPr lang="uk-UA" sz="2000" dirty="0" smtClean="0"/>
              <a:t> М.</a:t>
            </a:r>
            <a:endParaRPr lang="ru-RU" sz="2000" dirty="0"/>
          </a:p>
        </p:txBody>
      </p:sp>
      <p:pic>
        <p:nvPicPr>
          <p:cNvPr id="1027" name="Picture 3"/>
          <p:cNvPicPr>
            <a:picLocks noChangeAspect="1" noChangeArrowheads="1"/>
          </p:cNvPicPr>
          <p:nvPr/>
        </p:nvPicPr>
        <p:blipFill>
          <a:blip r:embed="rId3" cstate="print"/>
          <a:srcRect/>
          <a:stretch>
            <a:fillRect/>
          </a:stretch>
        </p:blipFill>
        <p:spPr bwMode="auto">
          <a:xfrm>
            <a:off x="1643042" y="1285860"/>
            <a:ext cx="6243681" cy="4071966"/>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Подзаголовок 2"/>
          <p:cNvSpPr>
            <a:spLocks noGrp="1"/>
          </p:cNvSpPr>
          <p:nvPr>
            <p:ph type="subTitle" idx="1"/>
          </p:nvPr>
        </p:nvSpPr>
        <p:spPr>
          <a:xfrm>
            <a:off x="357158" y="4214818"/>
            <a:ext cx="8215370" cy="2857520"/>
          </a:xfrm>
        </p:spPr>
        <p:txBody>
          <a:bodyPr>
            <a:normAutofit fontScale="70000" lnSpcReduction="20000"/>
          </a:bodyPr>
          <a:lstStyle/>
          <a:p>
            <a:pPr algn="l"/>
            <a:r>
              <a:rPr lang="uk-UA" dirty="0" smtClean="0"/>
              <a:t>Після того, як ви зробите висновки стосовно вашої особистої поведінки, дуже важливо на практиці попросити вибачення, але в дуже спокійній формі, не використовуючи звинувачуваних форм, наприклад: </a:t>
            </a:r>
            <a:r>
              <a:rPr lang="uk-UA" dirty="0" err="1" smtClean="0"/>
              <a:t>“Якби</a:t>
            </a:r>
            <a:r>
              <a:rPr lang="uk-UA" dirty="0" smtClean="0"/>
              <a:t> ти не вчинив так, то я б не сказала </a:t>
            </a:r>
            <a:r>
              <a:rPr lang="uk-UA" dirty="0" err="1" smtClean="0"/>
              <a:t>цього”</a:t>
            </a:r>
            <a:r>
              <a:rPr lang="uk-UA" dirty="0" smtClean="0"/>
              <a:t>. Треба розуміти, що провокування не приводить до вирішення конфліктів, а тільки загострює їх.</a:t>
            </a:r>
          </a:p>
          <a:p>
            <a:pPr algn="l"/>
            <a:r>
              <a:rPr lang="uk-UA" dirty="0" smtClean="0"/>
              <a:t>І також не забувати, що щаслива родина – це основа здорового суспільства.</a:t>
            </a:r>
            <a:endParaRPr lang="ru-RU" dirty="0"/>
          </a:p>
        </p:txBody>
      </p:sp>
      <p:pic>
        <p:nvPicPr>
          <p:cNvPr id="7170" name="Picture 2"/>
          <p:cNvPicPr>
            <a:picLocks noChangeAspect="1" noChangeArrowheads="1"/>
          </p:cNvPicPr>
          <p:nvPr/>
        </p:nvPicPr>
        <p:blipFill>
          <a:blip r:embed="rId3" cstate="print"/>
          <a:srcRect/>
          <a:stretch>
            <a:fillRect/>
          </a:stretch>
        </p:blipFill>
        <p:spPr bwMode="auto">
          <a:xfrm>
            <a:off x="1785918" y="428604"/>
            <a:ext cx="4643470" cy="363693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0"/>
            <a:ext cx="7772400" cy="1470025"/>
          </a:xfrm>
        </p:spPr>
        <p:txBody>
          <a:bodyPr/>
          <a:lstStyle/>
          <a:p>
            <a:r>
              <a:rPr lang="uk-UA" dirty="0" smtClean="0"/>
              <a:t>Види сімейних конфліктів</a:t>
            </a:r>
            <a:endParaRPr lang="uk-UA" dirty="0"/>
          </a:p>
        </p:txBody>
      </p:sp>
      <p:sp>
        <p:nvSpPr>
          <p:cNvPr id="3" name="Подзаголовок 2"/>
          <p:cNvSpPr>
            <a:spLocks noGrp="1"/>
          </p:cNvSpPr>
          <p:nvPr>
            <p:ph type="subTitle" idx="1"/>
          </p:nvPr>
        </p:nvSpPr>
        <p:spPr>
          <a:xfrm>
            <a:off x="500034" y="4643446"/>
            <a:ext cx="8358246" cy="2038352"/>
          </a:xfrm>
        </p:spPr>
        <p:txBody>
          <a:bodyPr>
            <a:normAutofit fontScale="92500" lnSpcReduction="20000"/>
          </a:bodyPr>
          <a:lstStyle/>
          <a:p>
            <a:pPr algn="l"/>
            <a:r>
              <a:rPr lang="uk-UA" b="1" dirty="0" smtClean="0"/>
              <a:t>Конструктивні </a:t>
            </a:r>
            <a:r>
              <a:rPr lang="uk-UA" b="1" dirty="0" smtClean="0"/>
              <a:t>конфлікти - </a:t>
            </a:r>
            <a:r>
              <a:rPr lang="uk-UA" dirty="0" smtClean="0"/>
              <a:t>це конфлікти, що виникають з різних причин, але рішення їх приносить відчуття задоволеності обом партнерам. З яким згодні обидві конфліктуючі сторони. Його результат завжди благополучний.</a:t>
            </a:r>
            <a:endParaRPr lang="uk-UA" dirty="0"/>
          </a:p>
        </p:txBody>
      </p:sp>
      <p:pic>
        <p:nvPicPr>
          <p:cNvPr id="2050" name="Picture 2"/>
          <p:cNvPicPr>
            <a:picLocks noChangeAspect="1" noChangeArrowheads="1"/>
          </p:cNvPicPr>
          <p:nvPr/>
        </p:nvPicPr>
        <p:blipFill>
          <a:blip r:embed="rId3" cstate="print"/>
          <a:srcRect/>
          <a:stretch>
            <a:fillRect/>
          </a:stretch>
        </p:blipFill>
        <p:spPr bwMode="auto">
          <a:xfrm>
            <a:off x="1857356" y="1142984"/>
            <a:ext cx="5072098" cy="3271607"/>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Подзаголовок 2"/>
          <p:cNvSpPr>
            <a:spLocks noGrp="1"/>
          </p:cNvSpPr>
          <p:nvPr>
            <p:ph type="subTitle" idx="1"/>
          </p:nvPr>
        </p:nvSpPr>
        <p:spPr>
          <a:xfrm>
            <a:off x="214282" y="4429132"/>
            <a:ext cx="8715436" cy="2214578"/>
          </a:xfrm>
        </p:spPr>
        <p:txBody>
          <a:bodyPr>
            <a:normAutofit fontScale="85000" lnSpcReduction="20000"/>
          </a:bodyPr>
          <a:lstStyle/>
          <a:p>
            <a:pPr algn="l"/>
            <a:r>
              <a:rPr lang="uk-UA" b="1" dirty="0" smtClean="0"/>
              <a:t>Деструктивні конфлікти - </a:t>
            </a:r>
            <a:r>
              <a:rPr lang="uk-UA" dirty="0" smtClean="0"/>
              <a:t>такі конфлікти дуже небезпечні, оскільки їх результат не задовольняє обидві сторони і може, затягуватися на багато років, знижуючи відчуття задоволеності своїм шлюбом, після себе надовго залишаючи неприємний осад. Часта повторюваність такого роду конфліктів може призвести до розлучення.</a:t>
            </a:r>
            <a:endParaRPr lang="uk-UA" dirty="0"/>
          </a:p>
        </p:txBody>
      </p:sp>
      <p:pic>
        <p:nvPicPr>
          <p:cNvPr id="3074" name="Picture 2"/>
          <p:cNvPicPr>
            <a:picLocks noChangeAspect="1" noChangeArrowheads="1"/>
          </p:cNvPicPr>
          <p:nvPr/>
        </p:nvPicPr>
        <p:blipFill>
          <a:blip r:embed="rId3" cstate="print"/>
          <a:srcRect/>
          <a:stretch>
            <a:fillRect/>
          </a:stretch>
        </p:blipFill>
        <p:spPr bwMode="auto">
          <a:xfrm>
            <a:off x="1214414" y="642918"/>
            <a:ext cx="7019018" cy="35719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857224" y="-214338"/>
            <a:ext cx="7772400" cy="1470025"/>
          </a:xfrm>
        </p:spPr>
        <p:txBody>
          <a:bodyPr/>
          <a:lstStyle/>
          <a:p>
            <a:r>
              <a:rPr lang="ru-RU" dirty="0" smtClean="0"/>
              <a:t>Причини </a:t>
            </a:r>
            <a:r>
              <a:rPr lang="ru-RU" dirty="0" err="1" smtClean="0"/>
              <a:t>сімейних</a:t>
            </a:r>
            <a:r>
              <a:rPr lang="ru-RU" dirty="0" smtClean="0"/>
              <a:t> </a:t>
            </a:r>
            <a:r>
              <a:rPr lang="ru-RU" dirty="0" err="1" smtClean="0"/>
              <a:t>конфліктів</a:t>
            </a:r>
            <a:endParaRPr lang="ru-RU" dirty="0"/>
          </a:p>
        </p:txBody>
      </p:sp>
      <p:sp>
        <p:nvSpPr>
          <p:cNvPr id="3" name="Подзаголовок 2"/>
          <p:cNvSpPr>
            <a:spLocks noGrp="1"/>
          </p:cNvSpPr>
          <p:nvPr>
            <p:ph type="subTitle" idx="1"/>
          </p:nvPr>
        </p:nvSpPr>
        <p:spPr>
          <a:xfrm>
            <a:off x="428596" y="3962392"/>
            <a:ext cx="8358246" cy="2895608"/>
          </a:xfrm>
        </p:spPr>
        <p:txBody>
          <a:bodyPr>
            <a:normAutofit fontScale="70000" lnSpcReduction="20000"/>
          </a:bodyPr>
          <a:lstStyle/>
          <a:p>
            <a:pPr marL="971550" lvl="1" indent="-514350" algn="l"/>
            <a:r>
              <a:rPr lang="uk-UA" b="1" dirty="0" smtClean="0"/>
              <a:t> </a:t>
            </a:r>
            <a:r>
              <a:rPr lang="uk-UA" b="1" dirty="0" smtClean="0"/>
              <a:t>Прагнення самоствердитися в сім'ї</a:t>
            </a:r>
          </a:p>
          <a:p>
            <a:pPr marL="514350" indent="-514350" algn="l"/>
            <a:r>
              <a:rPr lang="uk-UA" b="1" dirty="0" smtClean="0"/>
              <a:t>	 </a:t>
            </a:r>
            <a:r>
              <a:rPr lang="uk-UA" dirty="0" smtClean="0"/>
              <a:t>Прагнення до самоствердження , як правило , охоплює всі сфери взаємовідносин , тому тут конфлікт може спалахнути в будь-який момент . Бажання одного з подружжя зайняти керівне становище в шлюбі часто підкріплюється «батьківськими» порадами. Таке прагнення суперечить основним принципам шлюбу , серед яких співпраця і взаємоповага. У таких ситуаціях будь-яка прохання може , розцінюється як посягання на особисту свободу , і створювати в сім'ї напружену обстановку.</a:t>
            </a:r>
            <a:endParaRPr lang="uk-UA" dirty="0"/>
          </a:p>
        </p:txBody>
      </p:sp>
      <p:pic>
        <p:nvPicPr>
          <p:cNvPr id="4098" name="Picture 2"/>
          <p:cNvPicPr>
            <a:picLocks noChangeAspect="1" noChangeArrowheads="1"/>
          </p:cNvPicPr>
          <p:nvPr/>
        </p:nvPicPr>
        <p:blipFill>
          <a:blip r:embed="rId3" cstate="print"/>
          <a:srcRect/>
          <a:stretch>
            <a:fillRect/>
          </a:stretch>
        </p:blipFill>
        <p:spPr bwMode="auto">
          <a:xfrm>
            <a:off x="2214546" y="1000107"/>
            <a:ext cx="4429156" cy="287607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Подзаголовок 2"/>
          <p:cNvSpPr>
            <a:spLocks noGrp="1"/>
          </p:cNvSpPr>
          <p:nvPr>
            <p:ph type="subTitle" idx="1"/>
          </p:nvPr>
        </p:nvSpPr>
        <p:spPr>
          <a:xfrm>
            <a:off x="357158" y="4000504"/>
            <a:ext cx="8501122" cy="2643206"/>
          </a:xfrm>
        </p:spPr>
        <p:txBody>
          <a:bodyPr>
            <a:normAutofit fontScale="92500" lnSpcReduction="20000"/>
          </a:bodyPr>
          <a:lstStyle/>
          <a:p>
            <a:pPr algn="l"/>
            <a:r>
              <a:rPr lang="ru-RU" dirty="0" smtClean="0"/>
              <a:t> 	</a:t>
            </a:r>
            <a:r>
              <a:rPr lang="uk-UA" b="1" dirty="0" smtClean="0"/>
              <a:t>Дидактична звичка</a:t>
            </a:r>
          </a:p>
          <a:p>
            <a:pPr algn="l"/>
            <a:r>
              <a:rPr lang="uk-UA" b="1" dirty="0" smtClean="0"/>
              <a:t>	</a:t>
            </a:r>
            <a:r>
              <a:rPr lang="uk-UA" dirty="0" smtClean="0"/>
              <a:t>Звичка одного з партнерів повчати іншого в чому б то не було. Така модель поведінки веде до сімейних і подружнім конфліктів, за рахунок того що обмежує будь-який прояв самостійності і вносить постійні розбіжності у поглядах на життя</a:t>
            </a:r>
            <a:endParaRPr lang="uk-UA" dirty="0"/>
          </a:p>
        </p:txBody>
      </p:sp>
      <p:pic>
        <p:nvPicPr>
          <p:cNvPr id="5122" name="Picture 2"/>
          <p:cNvPicPr>
            <a:picLocks noChangeAspect="1" noChangeArrowheads="1"/>
          </p:cNvPicPr>
          <p:nvPr/>
        </p:nvPicPr>
        <p:blipFill>
          <a:blip r:embed="rId3" cstate="print"/>
          <a:srcRect/>
          <a:stretch>
            <a:fillRect/>
          </a:stretch>
        </p:blipFill>
        <p:spPr bwMode="auto">
          <a:xfrm>
            <a:off x="428596" y="928670"/>
            <a:ext cx="4082170" cy="271464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Подзаголовок 2"/>
          <p:cNvSpPr>
            <a:spLocks noGrp="1"/>
          </p:cNvSpPr>
          <p:nvPr>
            <p:ph type="subTitle" idx="1"/>
          </p:nvPr>
        </p:nvSpPr>
        <p:spPr>
          <a:xfrm>
            <a:off x="357158" y="4357694"/>
            <a:ext cx="8429684" cy="2714644"/>
          </a:xfrm>
        </p:spPr>
        <p:txBody>
          <a:bodyPr>
            <a:normAutofit fontScale="70000" lnSpcReduction="20000"/>
          </a:bodyPr>
          <a:lstStyle/>
          <a:p>
            <a:pPr algn="l"/>
            <a:r>
              <a:rPr lang="uk-UA" b="1" dirty="0" smtClean="0"/>
              <a:t>	Зосередженість виключно на своїх справах</a:t>
            </a:r>
          </a:p>
          <a:p>
            <a:pPr algn="l"/>
            <a:r>
              <a:rPr lang="uk-UA" dirty="0" smtClean="0"/>
              <a:t>	Кожна доросла людина має масу обов'язків перед начальством , батьками , дітьми тощо тому, як правило , часу і сил на те щоб брати участь або хоча б стежити за ходом справ чоловіка / дружини зовсім не залишається. Ця модель поведінки особливо часто простежується у молодят , так як змінювати своїм заставленим життєвим звичкам ніхто з них не готовий , тому покладання на їхні плечі додаткових обов'язків призводить до виникнення конфліктів</a:t>
            </a:r>
            <a:endParaRPr lang="uk-UA" dirty="0"/>
          </a:p>
        </p:txBody>
      </p:sp>
      <p:pic>
        <p:nvPicPr>
          <p:cNvPr id="6146" name="Picture 2"/>
          <p:cNvPicPr>
            <a:picLocks noChangeAspect="1" noChangeArrowheads="1"/>
          </p:cNvPicPr>
          <p:nvPr/>
        </p:nvPicPr>
        <p:blipFill>
          <a:blip r:embed="rId3" cstate="print"/>
          <a:srcRect/>
          <a:stretch>
            <a:fillRect/>
          </a:stretch>
        </p:blipFill>
        <p:spPr bwMode="auto">
          <a:xfrm>
            <a:off x="928662" y="-1"/>
            <a:ext cx="2786082" cy="4198205"/>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cstate="print"/>
          <a:srcRect/>
          <a:stretch>
            <a:fillRect/>
          </a:stretch>
        </p:blipFill>
        <p:spPr bwMode="auto">
          <a:xfrm>
            <a:off x="4357686" y="1142984"/>
            <a:ext cx="4464855" cy="297657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Подзаголовок 2"/>
          <p:cNvSpPr>
            <a:spLocks noGrp="1"/>
          </p:cNvSpPr>
          <p:nvPr>
            <p:ph type="subTitle" idx="1"/>
          </p:nvPr>
        </p:nvSpPr>
        <p:spPr>
          <a:xfrm>
            <a:off x="285720" y="3786190"/>
            <a:ext cx="8572560" cy="2857520"/>
          </a:xfrm>
        </p:spPr>
        <p:txBody>
          <a:bodyPr>
            <a:normAutofit fontScale="92500" lnSpcReduction="10000"/>
          </a:bodyPr>
          <a:lstStyle/>
          <a:p>
            <a:pPr algn="l"/>
            <a:r>
              <a:rPr lang="uk-UA" b="1" dirty="0" smtClean="0"/>
              <a:t>	Надмірна зосередженість</a:t>
            </a:r>
          </a:p>
          <a:p>
            <a:pPr algn="l"/>
            <a:r>
              <a:rPr lang="uk-UA" dirty="0" smtClean="0"/>
              <a:t>У повсякденному спілкуванні між подружжям завжди присутня якась рутинність і заклопотаність сімейними проблемами, це призводить до нестачі спільних позитивних переживань і як наслідок - до появи конфліктних ситуацій.</a:t>
            </a:r>
            <a:endParaRPr lang="uk-U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0"/>
            <a:ext cx="7772400" cy="1470025"/>
          </a:xfrm>
        </p:spPr>
        <p:txBody>
          <a:bodyPr/>
          <a:lstStyle/>
          <a:p>
            <a:r>
              <a:rPr lang="uk-UA" dirty="0" smtClean="0"/>
              <a:t>Шляхи вирішення конфліктів</a:t>
            </a:r>
            <a:endParaRPr lang="ru-RU" dirty="0"/>
          </a:p>
        </p:txBody>
      </p:sp>
      <p:sp>
        <p:nvSpPr>
          <p:cNvPr id="3" name="Подзаголовок 2"/>
          <p:cNvSpPr>
            <a:spLocks noGrp="1"/>
          </p:cNvSpPr>
          <p:nvPr>
            <p:ph type="subTitle" idx="1"/>
          </p:nvPr>
        </p:nvSpPr>
        <p:spPr>
          <a:xfrm>
            <a:off x="214282" y="1428736"/>
            <a:ext cx="8643998" cy="5214974"/>
          </a:xfrm>
        </p:spPr>
        <p:txBody>
          <a:bodyPr>
            <a:normAutofit fontScale="70000" lnSpcReduction="20000"/>
          </a:bodyPr>
          <a:lstStyle/>
          <a:p>
            <a:pPr marL="514350" indent="-514350" algn="l">
              <a:buAutoNum type="arabicPeriod"/>
            </a:pPr>
            <a:r>
              <a:rPr lang="uk-UA" dirty="0" smtClean="0"/>
              <a:t>Треба описати ситуацію для себе конкретно по фактам, уникаючи звинувачень чи своєї стверджень своєї позиції з точки зору своїх почуттів.</a:t>
            </a:r>
          </a:p>
          <a:p>
            <a:pPr marL="514350" indent="-514350" algn="l"/>
            <a:r>
              <a:rPr lang="uk-UA" dirty="0" smtClean="0"/>
              <a:t>	Звернути увагу на слова і дії, які вказують на початок і кінець ситуації</a:t>
            </a:r>
          </a:p>
          <a:p>
            <a:pPr marL="514350" indent="-514350" algn="l"/>
            <a:r>
              <a:rPr lang="uk-UA" dirty="0" smtClean="0"/>
              <a:t>2. </a:t>
            </a:r>
            <a:r>
              <a:rPr lang="uk-UA" dirty="0" smtClean="0"/>
              <a:t>	Тепер </a:t>
            </a:r>
            <a:r>
              <a:rPr lang="uk-UA" dirty="0" smtClean="0"/>
              <a:t>ваше завдання - зрозуміти, як ви можете розцінити ту чи іншу дію або бездіяльність, висловлювання або жест партнера, що, на ваш погляд, відбувалося в той чи інший момент. Намагайтеся робити короткі формулювання, записуючи їх навпроти кожного виділеного раніше кроку</a:t>
            </a:r>
            <a:r>
              <a:rPr lang="uk-UA" dirty="0" smtClean="0"/>
              <a:t>.</a:t>
            </a:r>
          </a:p>
          <a:p>
            <a:pPr marL="514350" indent="-514350" algn="l"/>
            <a:r>
              <a:rPr lang="uk-UA" dirty="0" smtClean="0"/>
              <a:t>3. 	Опишіть максимально детально то, як ви самі вели себе в цій ситуації: позу, жести, погляд, інтонацію, слова, вираз обличчя. Можливо, такий опис допоможе вам зайняти позицію стороннього спостерігача.</a:t>
            </a:r>
          </a:p>
          <a:p>
            <a:pPr marL="514350" indent="-514350" algn="l">
              <a:buAutoNum type="arabicPeriod" startAt="4"/>
            </a:pPr>
            <a:r>
              <a:rPr lang="uk-UA" dirty="0" smtClean="0"/>
              <a:t>Коротко сформулюйте результат, в який вилилася ситуація. При цьому уникайте різного роду узагальнень, типу завжди, ніколи, часто і т.п. Будьте максимально конкретні. Не робіть порівнянь.</a:t>
            </a:r>
          </a:p>
          <a:p>
            <a:pPr marL="514350" indent="-514350" algn="l">
              <a:buAutoNum type="arabicPeriod" startAt="4"/>
            </a:pPr>
            <a:endParaRPr lang="uk-UA" dirty="0" smtClean="0"/>
          </a:p>
          <a:p>
            <a:pPr marL="514350" indent="-514350" algn="l"/>
            <a:endParaRPr lang="uk-UA" dirty="0" smtClean="0"/>
          </a:p>
          <a:p>
            <a:pPr marL="514350" indent="-514350" algn="l">
              <a:buAutoNum type="arabicPeriod"/>
            </a:pP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Подзаголовок 2"/>
          <p:cNvSpPr>
            <a:spLocks noGrp="1"/>
          </p:cNvSpPr>
          <p:nvPr>
            <p:ph type="subTitle" idx="1"/>
          </p:nvPr>
        </p:nvSpPr>
        <p:spPr>
          <a:xfrm>
            <a:off x="428596" y="285728"/>
            <a:ext cx="8358246" cy="6215106"/>
          </a:xfrm>
        </p:spPr>
        <p:txBody>
          <a:bodyPr>
            <a:normAutofit fontScale="92500" lnSpcReduction="20000"/>
          </a:bodyPr>
          <a:lstStyle/>
          <a:p>
            <a:pPr marL="514350" indent="-514350" algn="l">
              <a:buAutoNum type="arabicPeriod" startAt="5"/>
            </a:pPr>
            <a:r>
              <a:rPr lang="uk-UA" dirty="0" smtClean="0"/>
              <a:t>Тепер сформулюйте той результат, до 	якого б ви хотіли прийти. Важливо також 	перевірити те, наскільки реалістичні ваші 	очікування. Треба пам'ятати, що "почуття 	іншої людини зміняться або зникнуть 	самі собою", "людина зробить щось, що 	для нього не характерно", "у людини 	з'являться якості, йому не властиві" 	відносяться до нереалістичним 	очікуванням</a:t>
            </a:r>
          </a:p>
          <a:p>
            <a:pPr marL="514350" indent="-514350" algn="l">
              <a:buAutoNum type="arabicPeriod" startAt="5"/>
            </a:pPr>
            <a:r>
              <a:rPr lang="uk-UA" dirty="0" smtClean="0"/>
              <a:t>Порівняйте результат за допомогою питань: Ви змогли отримати те, що хотіли? Чим саме відрізняються реальний результат від бажаного Чому ви не отримали бажаний результат? Які ваші кроки та інтерпретації завадили цьому? Що можна було зробити по-іншому?</a:t>
            </a:r>
            <a:endParaRPr lang="uk-UA"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213</Words>
  <Application>Microsoft Office PowerPoint</Application>
  <PresentationFormat>Экран (4:3)</PresentationFormat>
  <Paragraphs>27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Сімейні конфлікти</vt:lpstr>
      <vt:lpstr>Види сімейних конфліктів</vt:lpstr>
      <vt:lpstr>Слайд 3</vt:lpstr>
      <vt:lpstr>Причини сімейних конфліктів</vt:lpstr>
      <vt:lpstr>Слайд 5</vt:lpstr>
      <vt:lpstr>Слайд 6</vt:lpstr>
      <vt:lpstr>Слайд 7</vt:lpstr>
      <vt:lpstr>Шляхи вирішення конфліктів</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Сімейні конфлікти</dc:title>
  <cp:lastModifiedBy>Andrew</cp:lastModifiedBy>
  <cp:revision>13</cp:revision>
  <dcterms:modified xsi:type="dcterms:W3CDTF">2014-02-24T20:18:55Z</dcterms:modified>
</cp:coreProperties>
</file>