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1" r:id="rId4"/>
    <p:sldId id="265" r:id="rId5"/>
    <p:sldId id="258" r:id="rId6"/>
    <p:sldId id="266" r:id="rId7"/>
    <p:sldId id="267" r:id="rId8"/>
    <p:sldId id="268" r:id="rId9"/>
    <p:sldId id="269" r:id="rId10"/>
    <p:sldId id="270" r:id="rId11"/>
    <p:sldId id="271" r:id="rId12"/>
    <p:sldId id="272" r:id="rId13"/>
    <p:sldId id="273" r:id="rId14"/>
    <p:sldId id="274" r:id="rId15"/>
    <p:sldId id="276" r:id="rId16"/>
    <p:sldId id="263" r:id="rId17"/>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5545" autoAdjust="0"/>
    <p:restoredTop sz="94660"/>
  </p:normalViewPr>
  <p:slideViewPr>
    <p:cSldViewPr>
      <p:cViewPr varScale="1">
        <p:scale>
          <a:sx n="102" d="100"/>
          <a:sy n="102" d="100"/>
        </p:scale>
        <p:origin x="-1242" y="-9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pic>
        <p:nvPicPr>
          <p:cNvPr id="1026" name="Picture 2" descr="G:\Presentations\9 стран\3649_11.jpg"/>
          <p:cNvPicPr>
            <a:picLocks noChangeAspect="1" noChangeArrowheads="1"/>
          </p:cNvPicPr>
          <p:nvPr userDrawn="1"/>
        </p:nvPicPr>
        <p:blipFill>
          <a:blip r:embed="rId2" cstate="print"/>
          <a:srcRect/>
          <a:stretch>
            <a:fillRect/>
          </a:stretch>
        </p:blipFill>
        <p:spPr bwMode="auto">
          <a:xfrm>
            <a:off x="0" y="0"/>
            <a:ext cx="9144000" cy="6858000"/>
          </a:xfrm>
          <a:prstGeom prst="rect">
            <a:avLst/>
          </a:prstGeom>
          <a:noFill/>
        </p:spPr>
      </p:pic>
      <p:sp>
        <p:nvSpPr>
          <p:cNvPr id="2" name="Заголовок 1"/>
          <p:cNvSpPr>
            <a:spLocks noGrp="1"/>
          </p:cNvSpPr>
          <p:nvPr>
            <p:ph type="ctrTitle"/>
          </p:nvPr>
        </p:nvSpPr>
        <p:spPr>
          <a:xfrm>
            <a:off x="714348" y="2143116"/>
            <a:ext cx="7772400" cy="1470025"/>
          </a:xfrm>
          <a:solidFill>
            <a:schemeClr val="bg1">
              <a:alpha val="69000"/>
            </a:schemeClr>
          </a:solidFill>
          <a:ln w="57150" cap="rnd" cmpd="dbl">
            <a:solidFill>
              <a:srgbClr val="023200"/>
            </a:solidFill>
            <a:round/>
          </a:ln>
        </p:spPr>
        <p:txBody>
          <a:bodyPr/>
          <a:lstStyle>
            <a:lvl1pPr>
              <a:defRPr>
                <a:latin typeface="Bookman Old Style" pitchFamily="18" charset="0"/>
              </a:defRPr>
            </a:lvl1pPr>
          </a:lstStyle>
          <a:p>
            <a:r>
              <a:rPr lang="ru-RU" smtClean="0"/>
              <a:t>Образец заголовка</a:t>
            </a:r>
            <a:endParaRPr lang="ru-RU" dirty="0"/>
          </a:p>
        </p:txBody>
      </p:sp>
      <p:sp>
        <p:nvSpPr>
          <p:cNvPr id="3" name="Подзаголовок 2"/>
          <p:cNvSpPr>
            <a:spLocks noGrp="1"/>
          </p:cNvSpPr>
          <p:nvPr>
            <p:ph type="subTitle" idx="1"/>
          </p:nvPr>
        </p:nvSpPr>
        <p:spPr>
          <a:xfrm>
            <a:off x="1371600" y="3886200"/>
            <a:ext cx="6400800" cy="1042998"/>
          </a:xfrm>
          <a:solidFill>
            <a:schemeClr val="bg1">
              <a:alpha val="69000"/>
            </a:schemeClr>
          </a:solidFill>
          <a:ln w="34925" cap="rnd" cmpd="dbl">
            <a:solidFill>
              <a:srgbClr val="023200"/>
            </a:solidFill>
          </a:ln>
        </p:spPr>
        <p:txBody>
          <a:bodyPr/>
          <a:lstStyle>
            <a:lvl1pPr marL="0" indent="0" algn="ctr">
              <a:buNone/>
              <a:defRPr>
                <a:solidFill>
                  <a:schemeClr val="tx1">
                    <a:tint val="75000"/>
                  </a:schemeClr>
                </a:solidFill>
                <a:latin typeface="Bookman Old Style" pitchFamily="18"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dirty="0"/>
          </a:p>
        </p:txBody>
      </p:sp>
    </p:spTree>
  </p:cSld>
  <p:clrMapOvr>
    <a:masterClrMapping/>
  </p:clrMapOvr>
  <p:transition spd="slow">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Tree>
  </p:cSld>
  <p:clrMapOvr>
    <a:masterClrMapping/>
  </p:clrMapOvr>
  <p:transition spd="slow">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6226196"/>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6226196"/>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Tree>
  </p:cSld>
  <p:clrMapOvr>
    <a:masterClrMapping/>
  </p:clrMapOvr>
  <p:transition spd="slow">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a:xfrm>
            <a:off x="457200" y="6356350"/>
            <a:ext cx="2133600" cy="365125"/>
          </a:xfrm>
          <a:prstGeom prst="rect">
            <a:avLst/>
          </a:prstGeom>
        </p:spPr>
        <p:txBody>
          <a:bodyPr/>
          <a:lstStyle/>
          <a:p>
            <a:fld id="{0949F3CD-9875-487B-AF1E-21DAE593EF3B}" type="datetimeFigureOut">
              <a:rPr lang="ru-RU" smtClean="0"/>
              <a:pPr/>
              <a:t>28.12.2014</a:t>
            </a:fld>
            <a:endParaRPr lang="ru-RU"/>
          </a:p>
        </p:txBody>
      </p:sp>
      <p:sp>
        <p:nvSpPr>
          <p:cNvPr id="5" name="Нижний колонтитул 4"/>
          <p:cNvSpPr>
            <a:spLocks noGrp="1"/>
          </p:cNvSpPr>
          <p:nvPr>
            <p:ph type="ftr" sz="quarter" idx="11"/>
          </p:nvPr>
        </p:nvSpPr>
        <p:spPr>
          <a:xfrm>
            <a:off x="3124200" y="6356350"/>
            <a:ext cx="2895600" cy="365125"/>
          </a:xfrm>
          <a:prstGeom prst="rect">
            <a:avLst/>
          </a:prstGeom>
        </p:spPr>
        <p:txBody>
          <a:bodyPr/>
          <a:lstStyle/>
          <a:p>
            <a:endParaRPr lang="ru-RU"/>
          </a:p>
        </p:txBody>
      </p:sp>
      <p:sp>
        <p:nvSpPr>
          <p:cNvPr id="6" name="Номер слайда 5"/>
          <p:cNvSpPr>
            <a:spLocks noGrp="1"/>
          </p:cNvSpPr>
          <p:nvPr>
            <p:ph type="sldNum" sz="quarter" idx="12"/>
          </p:nvPr>
        </p:nvSpPr>
        <p:spPr>
          <a:xfrm>
            <a:off x="6553200" y="6356350"/>
            <a:ext cx="2133600" cy="365125"/>
          </a:xfrm>
          <a:prstGeom prst="rect">
            <a:avLst/>
          </a:prstGeom>
        </p:spPr>
        <p:txBody>
          <a:bodyPr/>
          <a:lstStyle/>
          <a:p>
            <a:fld id="{303E5B30-F345-445C-969A-E52C0E52796C}" type="slidenum">
              <a:rPr lang="ru-RU" smtClean="0"/>
              <a:pPr/>
              <a:t>‹#›</a:t>
            </a:fld>
            <a:endParaRPr lang="ru-RU"/>
          </a:p>
        </p:txBody>
      </p:sp>
    </p:spTree>
  </p:cSld>
  <p:clrMapOvr>
    <a:masterClrMapping/>
  </p:clrMapOvr>
  <p:transition spd="slow">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Tree>
  </p:cSld>
  <p:clrMapOvr>
    <a:masterClrMapping/>
  </p:clrMapOvr>
  <p:transition spd="slow">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85720" y="274638"/>
            <a:ext cx="8572560" cy="1011222"/>
          </a:xfrm>
        </p:spPr>
        <p:txBody>
          <a:bodyPr/>
          <a:lstStyle/>
          <a:p>
            <a:r>
              <a:rPr lang="ru-RU" smtClean="0"/>
              <a:t>Образец заголовка</a:t>
            </a:r>
            <a:endParaRPr lang="ru-RU" dirty="0"/>
          </a:p>
        </p:txBody>
      </p:sp>
      <p:sp>
        <p:nvSpPr>
          <p:cNvPr id="3" name="Содержимое 2"/>
          <p:cNvSpPr>
            <a:spLocks noGrp="1"/>
          </p:cNvSpPr>
          <p:nvPr>
            <p:ph sz="half" idx="1"/>
          </p:nvPr>
        </p:nvSpPr>
        <p:spPr>
          <a:xfrm>
            <a:off x="457200" y="1600200"/>
            <a:ext cx="4038600" cy="49720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dirty="0"/>
          </a:p>
        </p:txBody>
      </p:sp>
      <p:sp>
        <p:nvSpPr>
          <p:cNvPr id="4" name="Содержимое 3"/>
          <p:cNvSpPr>
            <a:spLocks noGrp="1"/>
          </p:cNvSpPr>
          <p:nvPr>
            <p:ph sz="half" idx="2"/>
          </p:nvPr>
        </p:nvSpPr>
        <p:spPr>
          <a:xfrm>
            <a:off x="4648200" y="1600200"/>
            <a:ext cx="4038600" cy="49720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Tree>
  </p:cSld>
  <p:clrMapOvr>
    <a:masterClrMapping/>
  </p:clrMapOvr>
  <p:transition spd="slow">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a:xfrm>
            <a:off x="457200" y="6356350"/>
            <a:ext cx="2133600" cy="365125"/>
          </a:xfrm>
          <a:prstGeom prst="rect">
            <a:avLst/>
          </a:prstGeom>
        </p:spPr>
        <p:txBody>
          <a:bodyPr/>
          <a:lstStyle/>
          <a:p>
            <a:fld id="{0949F3CD-9875-487B-AF1E-21DAE593EF3B}" type="datetimeFigureOut">
              <a:rPr lang="ru-RU" smtClean="0"/>
              <a:pPr/>
              <a:t>28.12.2014</a:t>
            </a:fld>
            <a:endParaRPr lang="ru-RU"/>
          </a:p>
        </p:txBody>
      </p:sp>
      <p:sp>
        <p:nvSpPr>
          <p:cNvPr id="8" name="Нижний колонтитул 7"/>
          <p:cNvSpPr>
            <a:spLocks noGrp="1"/>
          </p:cNvSpPr>
          <p:nvPr>
            <p:ph type="ftr" sz="quarter" idx="11"/>
          </p:nvPr>
        </p:nvSpPr>
        <p:spPr>
          <a:xfrm>
            <a:off x="3124200" y="6356350"/>
            <a:ext cx="2895600" cy="365125"/>
          </a:xfrm>
          <a:prstGeom prst="rect">
            <a:avLst/>
          </a:prstGeom>
        </p:spPr>
        <p:txBody>
          <a:bodyPr/>
          <a:lstStyle/>
          <a:p>
            <a:endParaRPr lang="ru-RU"/>
          </a:p>
        </p:txBody>
      </p:sp>
      <p:sp>
        <p:nvSpPr>
          <p:cNvPr id="9" name="Номер слайда 8"/>
          <p:cNvSpPr>
            <a:spLocks noGrp="1"/>
          </p:cNvSpPr>
          <p:nvPr>
            <p:ph type="sldNum" sz="quarter" idx="12"/>
          </p:nvPr>
        </p:nvSpPr>
        <p:spPr>
          <a:xfrm>
            <a:off x="6553200" y="6356350"/>
            <a:ext cx="2133600" cy="365125"/>
          </a:xfrm>
          <a:prstGeom prst="rect">
            <a:avLst/>
          </a:prstGeom>
        </p:spPr>
        <p:txBody>
          <a:bodyPr/>
          <a:lstStyle/>
          <a:p>
            <a:fld id="{303E5B30-F345-445C-969A-E52C0E52796C}" type="slidenum">
              <a:rPr lang="ru-RU" smtClean="0"/>
              <a:pPr/>
              <a:t>‹#›</a:t>
            </a:fld>
            <a:endParaRPr lang="ru-RU"/>
          </a:p>
        </p:txBody>
      </p:sp>
    </p:spTree>
  </p:cSld>
  <p:clrMapOvr>
    <a:masterClrMapping/>
  </p:clrMapOvr>
  <p:transition spd="slow">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Tree>
  </p:cSld>
  <p:clrMapOvr>
    <a:masterClrMapping/>
  </p:clrMapOvr>
  <p:transition spd="slow">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Tree>
  </p:cSld>
  <p:clrMapOvr>
    <a:masterClrMapping/>
  </p:clrMapOvr>
  <p:transition spd="slow">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637066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520861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Tree>
  </p:cSld>
  <p:clrMapOvr>
    <a:masterClrMapping/>
  </p:clrMapOvr>
  <p:transition spd="slow">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Tree>
  </p:cSld>
  <p:clrMapOvr>
    <a:masterClrMapping/>
  </p:clrMapOvr>
  <p:transition spd="slow">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2053" name="Picture 5" descr="G:\Presentations\9 стран\3649_111.jpg"/>
          <p:cNvPicPr>
            <a:picLocks noChangeAspect="1" noChangeArrowheads="1"/>
          </p:cNvPicPr>
          <p:nvPr/>
        </p:nvPicPr>
        <p:blipFill>
          <a:blip r:embed="rId13" cstate="print"/>
          <a:srcRect/>
          <a:stretch>
            <a:fillRect/>
          </a:stretch>
        </p:blipFill>
        <p:spPr bwMode="auto">
          <a:xfrm>
            <a:off x="0" y="0"/>
            <a:ext cx="9144000" cy="6858001"/>
          </a:xfrm>
          <a:prstGeom prst="rect">
            <a:avLst/>
          </a:prstGeom>
          <a:noFill/>
        </p:spPr>
      </p:pic>
      <p:sp>
        <p:nvSpPr>
          <p:cNvPr id="2" name="Заголовок 1"/>
          <p:cNvSpPr>
            <a:spLocks noGrp="1"/>
          </p:cNvSpPr>
          <p:nvPr>
            <p:ph type="title"/>
          </p:nvPr>
        </p:nvSpPr>
        <p:spPr>
          <a:xfrm>
            <a:off x="285720" y="274638"/>
            <a:ext cx="8572560" cy="868346"/>
          </a:xfrm>
          <a:prstGeom prst="rect">
            <a:avLst/>
          </a:prstGeom>
          <a:solidFill>
            <a:schemeClr val="bg1">
              <a:alpha val="67000"/>
            </a:schemeClr>
          </a:solidFill>
          <a:ln w="28575" cmpd="dbl">
            <a:solidFill>
              <a:srgbClr val="023200"/>
            </a:solidFill>
          </a:ln>
        </p:spPr>
        <p:txBody>
          <a:bodyPr vert="horz" lIns="91440" tIns="45720" rIns="91440" bIns="45720" rtlCol="0" anchor="ctr">
            <a:normAutofit/>
          </a:bodyPr>
          <a:lstStyle/>
          <a:p>
            <a:r>
              <a:rPr lang="ru-RU" dirty="0" smtClean="0"/>
              <a:t>Образец заголовка</a:t>
            </a:r>
            <a:endParaRPr lang="ru-RU" dirty="0"/>
          </a:p>
        </p:txBody>
      </p:sp>
      <p:sp>
        <p:nvSpPr>
          <p:cNvPr id="3" name="Текст 2"/>
          <p:cNvSpPr>
            <a:spLocks noGrp="1"/>
          </p:cNvSpPr>
          <p:nvPr>
            <p:ph type="body" idx="1"/>
          </p:nvPr>
        </p:nvSpPr>
        <p:spPr>
          <a:xfrm>
            <a:off x="285720" y="1357298"/>
            <a:ext cx="8572560" cy="5286412"/>
          </a:xfrm>
          <a:prstGeom prst="rect">
            <a:avLst/>
          </a:prstGeom>
          <a:solidFill>
            <a:schemeClr val="bg1">
              <a:alpha val="67000"/>
            </a:schemeClr>
          </a:solidFill>
          <a:ln w="28575" cmpd="thickThin">
            <a:solidFill>
              <a:srgbClr val="023200"/>
            </a:solidFill>
          </a:ln>
        </p:spPr>
        <p:txBody>
          <a:bodyPr vert="horz" lIns="91440" tIns="45720" rIns="91440" bIns="45720" rtlCol="0">
            <a:normAutofit/>
          </a:bodyPr>
          <a:lstStyle/>
          <a:p>
            <a:pPr lvl="0"/>
            <a:r>
              <a:rPr lang="ru-RU" dirty="0" smtClean="0"/>
              <a:t>Образец текста</a:t>
            </a:r>
          </a:p>
          <a:p>
            <a:pPr lvl="1"/>
            <a:r>
              <a:rPr lang="ru-RU" dirty="0" smtClean="0"/>
              <a:t>Второй уровень</a:t>
            </a:r>
          </a:p>
          <a:p>
            <a:pPr lvl="2"/>
            <a:r>
              <a:rPr lang="ru-RU" dirty="0" smtClean="0"/>
              <a:t>Третий уровень</a:t>
            </a:r>
          </a:p>
          <a:p>
            <a:pPr lvl="3"/>
            <a:r>
              <a:rPr lang="ru-RU" dirty="0" smtClean="0"/>
              <a:t>Четвертый уровень</a:t>
            </a:r>
          </a:p>
          <a:p>
            <a:pPr lvl="4"/>
            <a:r>
              <a:rPr lang="ru-RU" dirty="0" smtClean="0"/>
              <a:t>Пятый уровень</a:t>
            </a:r>
            <a:endParaRPr lang="ru-RU"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spd="slow">
    <p:fade/>
  </p:transition>
  <p:txStyles>
    <p:titleStyle>
      <a:lvl1pPr algn="ctr" defTabSz="914400" rtl="0" eaLnBrk="1" latinLnBrk="0" hangingPunct="1">
        <a:spcBef>
          <a:spcPct val="0"/>
        </a:spcBef>
        <a:buNone/>
        <a:defRPr sz="4400" kern="1200">
          <a:solidFill>
            <a:schemeClr val="tx1"/>
          </a:solidFill>
          <a:latin typeface="Bookman Old Style" pitchFamily="18" charset="0"/>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Bookman Old Style" pitchFamily="18" charset="0"/>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Bookman Old Style" pitchFamily="18" charset="0"/>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Bookman Old Style" pitchFamily="18" charset="0"/>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Bookman Old Style" pitchFamily="18" charset="0"/>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Bookman Old Style" pitchFamily="18"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7.jpeg"/><Relationship Id="rId2" Type="http://schemas.openxmlformats.org/officeDocument/2006/relationships/image" Target="../media/image16.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9.jpeg"/><Relationship Id="rId2" Type="http://schemas.openxmlformats.org/officeDocument/2006/relationships/image" Target="../media/image18.jpeg"/><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3" Type="http://schemas.openxmlformats.org/officeDocument/2006/relationships/image" Target="../media/image21.jpeg"/><Relationship Id="rId2" Type="http://schemas.openxmlformats.org/officeDocument/2006/relationships/image" Target="../media/image20.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2.jpeg"/><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3" Type="http://schemas.openxmlformats.org/officeDocument/2006/relationships/hyperlink" Target="&#1091;&#1047;&#1072;&#1074;&#1076;&#1072;&#1085;&#1085;&#1103;_11_&#1082;&#1083;&#1072;&#1089;.docx" TargetMode="External"/><Relationship Id="rId2" Type="http://schemas.openxmlformats.org/officeDocument/2006/relationships/hyperlink" Target="http://ikf2007.ru/" TargetMode="External"/><Relationship Id="rId1" Type="http://schemas.openxmlformats.org/officeDocument/2006/relationships/slideLayout" Target="../slideLayouts/slideLayout2.xml"/><Relationship Id="rId5" Type="http://schemas.openxmlformats.org/officeDocument/2006/relationships/hyperlink" Target="&#1055;&#1056;&#1054;&#1045;&#1050;&#1058;%20&#1059;&#1052;&#1054;&#1042;%20&#1055;&#1056;&#1048;&#1049;&#1054;&#1052;&#1059;%202015.doc" TargetMode="External"/><Relationship Id="rId4" Type="http://schemas.openxmlformats.org/officeDocument/2006/relationships/hyperlink" Target="&#1061;&#1088;&#1077;&#1089;&#1090;&#1086;&#1084;&#1072;&#1090;&#1110;&#1103;%20&#1076;&#1083;&#1103;%20&#1087;&#1110;&#1076;&#1075;&#1086;&#1090;&#1086;&#1074;&#1082;&#1080;%20&#1076;&#1086;%20&#1047;&#1053;&#1054;%202012.doc"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755576" y="908720"/>
            <a:ext cx="7776864" cy="1872208"/>
          </a:xfrm>
        </p:spPr>
        <p:txBody>
          <a:bodyPr/>
          <a:lstStyle/>
          <a:p>
            <a:r>
              <a:rPr lang="uk-UA" dirty="0" smtClean="0">
                <a:effectLst>
                  <a:outerShdw blurRad="38100" dist="38100" dir="2700000" algn="tl">
                    <a:srgbClr val="000000">
                      <a:alpha val="43137"/>
                    </a:srgbClr>
                  </a:outerShdw>
                </a:effectLst>
              </a:rPr>
              <a:t>Духовний світ мого існування</a:t>
            </a:r>
            <a:endParaRPr lang="uk-UA" dirty="0">
              <a:effectLst>
                <a:outerShdw blurRad="38100" dist="38100" dir="2700000" algn="tl">
                  <a:srgbClr val="000000">
                    <a:alpha val="43137"/>
                  </a:srgbClr>
                </a:outerShdw>
              </a:effectLst>
            </a:endParaRPr>
          </a:p>
        </p:txBody>
      </p:sp>
      <p:sp>
        <p:nvSpPr>
          <p:cNvPr id="3" name="Подзаголовок 2"/>
          <p:cNvSpPr>
            <a:spLocks noGrp="1"/>
          </p:cNvSpPr>
          <p:nvPr>
            <p:ph type="subTitle" idx="1"/>
          </p:nvPr>
        </p:nvSpPr>
        <p:spPr>
          <a:xfrm>
            <a:off x="6084168" y="4941168"/>
            <a:ext cx="2592288" cy="1440160"/>
          </a:xfrm>
        </p:spPr>
        <p:txBody>
          <a:bodyPr>
            <a:normAutofit fontScale="85000" lnSpcReduction="20000"/>
          </a:bodyPr>
          <a:lstStyle/>
          <a:p>
            <a:pPr algn="r"/>
            <a:r>
              <a:rPr lang="uk-UA" dirty="0" smtClean="0">
                <a:solidFill>
                  <a:schemeClr val="tx1">
                    <a:lumMod val="65000"/>
                    <a:lumOff val="35000"/>
                  </a:schemeClr>
                </a:solidFill>
                <a:latin typeface="+mn-lt"/>
              </a:rPr>
              <a:t>Підготували:</a:t>
            </a:r>
            <a:br>
              <a:rPr lang="uk-UA" dirty="0" smtClean="0">
                <a:solidFill>
                  <a:schemeClr val="tx1">
                    <a:lumMod val="65000"/>
                    <a:lumOff val="35000"/>
                  </a:schemeClr>
                </a:solidFill>
                <a:latin typeface="+mn-lt"/>
              </a:rPr>
            </a:br>
            <a:r>
              <a:rPr lang="uk-UA" dirty="0" err="1" smtClean="0">
                <a:solidFill>
                  <a:schemeClr val="tx1">
                    <a:lumMod val="65000"/>
                    <a:lumOff val="35000"/>
                  </a:schemeClr>
                </a:solidFill>
              </a:rPr>
              <a:t>Ващишин</a:t>
            </a:r>
            <a:r>
              <a:rPr lang="uk-UA" dirty="0" smtClean="0">
                <a:solidFill>
                  <a:schemeClr val="tx1">
                    <a:lumMod val="65000"/>
                    <a:lumOff val="35000"/>
                  </a:schemeClr>
                </a:solidFill>
              </a:rPr>
              <a:t> Ю.</a:t>
            </a:r>
            <a:br>
              <a:rPr lang="uk-UA" dirty="0" smtClean="0">
                <a:solidFill>
                  <a:schemeClr val="tx1">
                    <a:lumMod val="65000"/>
                    <a:lumOff val="35000"/>
                  </a:schemeClr>
                </a:solidFill>
              </a:rPr>
            </a:br>
            <a:r>
              <a:rPr lang="uk-UA" dirty="0" err="1" smtClean="0">
                <a:solidFill>
                  <a:schemeClr val="tx1">
                    <a:lumMod val="65000"/>
                    <a:lumOff val="35000"/>
                  </a:schemeClr>
                </a:solidFill>
              </a:rPr>
              <a:t>Черепанин</a:t>
            </a:r>
            <a:r>
              <a:rPr lang="uk-UA" dirty="0" smtClean="0">
                <a:solidFill>
                  <a:schemeClr val="tx1">
                    <a:lumMod val="65000"/>
                    <a:lumOff val="35000"/>
                  </a:schemeClr>
                </a:solidFill>
              </a:rPr>
              <a:t> Х.</a:t>
            </a:r>
            <a:br>
              <a:rPr lang="uk-UA" dirty="0" smtClean="0">
                <a:solidFill>
                  <a:schemeClr val="tx1">
                    <a:lumMod val="65000"/>
                    <a:lumOff val="35000"/>
                  </a:schemeClr>
                </a:solidFill>
              </a:rPr>
            </a:br>
            <a:endParaRPr lang="uk-UA" dirty="0">
              <a:solidFill>
                <a:schemeClr val="tx1">
                  <a:lumMod val="65000"/>
                  <a:lumOff val="35000"/>
                </a:schemeClr>
              </a:solidFill>
            </a:endParaRPr>
          </a:p>
        </p:txBody>
      </p:sp>
    </p:spTree>
  </p:cSld>
  <p:clrMapOvr>
    <a:masterClrMapping/>
  </p:clrMapOvr>
  <p:transition spd="slow">
    <p:fad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285720" y="260648"/>
            <a:ext cx="8572560" cy="6383062"/>
          </a:xfrm>
        </p:spPr>
        <p:txBody>
          <a:bodyPr>
            <a:normAutofit/>
          </a:bodyPr>
          <a:lstStyle/>
          <a:p>
            <a:r>
              <a:rPr lang="uk-UA" b="1" dirty="0" smtClean="0"/>
              <a:t>Відносини з оточуючими</a:t>
            </a:r>
            <a:r>
              <a:rPr lang="uk-UA" dirty="0" smtClean="0"/>
              <a:t> відіграють для щастя важливу роль. Спілкуватися варто з тими людьми, які дійсно важливі для вас, і з якими радісно проводити час. Сім’я, друзі, однодумці - ось приємний коло спілкування. </a:t>
            </a:r>
            <a:endParaRPr lang="uk-UA" dirty="0"/>
          </a:p>
        </p:txBody>
      </p:sp>
      <p:pic>
        <p:nvPicPr>
          <p:cNvPr id="4" name="Рисунок 3" descr="pjat-sostavljajushhih-polnocennoj-zhizni-ili-ne-v_3.jpg"/>
          <p:cNvPicPr>
            <a:picLocks noChangeAspect="1"/>
          </p:cNvPicPr>
          <p:nvPr/>
        </p:nvPicPr>
        <p:blipFill>
          <a:blip r:embed="rId2" cstate="print"/>
          <a:stretch>
            <a:fillRect/>
          </a:stretch>
        </p:blipFill>
        <p:spPr>
          <a:xfrm>
            <a:off x="3995936" y="3284984"/>
            <a:ext cx="4032448" cy="3125147"/>
          </a:xfrm>
          <a:prstGeom prst="rect">
            <a:avLst/>
          </a:prstGeom>
        </p:spPr>
      </p:pic>
    </p:spTree>
  </p:cSld>
  <p:clrMapOvr>
    <a:masterClrMapping/>
  </p:clrMapOvr>
  <p:transition spd="slow">
    <p:fad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285720" y="260648"/>
            <a:ext cx="8572560" cy="6383062"/>
          </a:xfrm>
        </p:spPr>
        <p:txBody>
          <a:bodyPr>
            <a:normAutofit/>
          </a:bodyPr>
          <a:lstStyle/>
          <a:p>
            <a:r>
              <a:rPr lang="uk-UA" sz="2400" b="1" dirty="0" smtClean="0"/>
              <a:t>Здоров’я</a:t>
            </a:r>
            <a:r>
              <a:rPr lang="uk-UA" sz="2400" dirty="0" smtClean="0"/>
              <a:t> теж відіграє у відчутті щастя не останню роль. Згадайте, як неприємно відмовляти собі в чомусь через недугу. Якість життя знижується, продуктивно працювати                                  немає ніяких сил.</a:t>
            </a:r>
          </a:p>
          <a:p>
            <a:endParaRPr lang="uk-UA" sz="2400" dirty="0" smtClean="0"/>
          </a:p>
          <a:p>
            <a:endParaRPr lang="ru-RU" sz="2400" b="1" dirty="0" smtClean="0"/>
          </a:p>
          <a:p>
            <a:r>
              <a:rPr lang="ru-RU" sz="2400" b="1" dirty="0" err="1" smtClean="0"/>
              <a:t>Особисте</a:t>
            </a:r>
            <a:r>
              <a:rPr lang="ru-RU" sz="2400" b="1" dirty="0" smtClean="0"/>
              <a:t> </a:t>
            </a:r>
            <a:r>
              <a:rPr lang="ru-RU" sz="2400" b="1" dirty="0" err="1" smtClean="0"/>
              <a:t>зростання</a:t>
            </a:r>
            <a:r>
              <a:rPr lang="ru-RU" sz="2400" dirty="0" smtClean="0"/>
              <a:t> </a:t>
            </a:r>
          </a:p>
          <a:p>
            <a:pPr>
              <a:buNone/>
            </a:pPr>
            <a:r>
              <a:rPr lang="ru-RU" sz="2400" dirty="0" smtClean="0"/>
              <a:t>   дозволить вам </a:t>
            </a:r>
            <a:r>
              <a:rPr lang="ru-RU" sz="2400" dirty="0" err="1" smtClean="0"/>
              <a:t>також</a:t>
            </a:r>
            <a:r>
              <a:rPr lang="ru-RU" sz="2400" dirty="0" smtClean="0"/>
              <a:t> </a:t>
            </a:r>
            <a:r>
              <a:rPr lang="ru-RU" sz="2400" dirty="0" err="1" smtClean="0"/>
              <a:t>відчувати</a:t>
            </a:r>
            <a:r>
              <a:rPr lang="ru-RU" sz="2400" dirty="0" smtClean="0"/>
              <a:t> себе </a:t>
            </a:r>
            <a:r>
              <a:rPr lang="ru-RU" sz="2400" dirty="0" err="1" smtClean="0"/>
              <a:t>краще</a:t>
            </a:r>
            <a:r>
              <a:rPr lang="ru-RU" sz="2400" dirty="0" smtClean="0"/>
              <a:t> – тут </a:t>
            </a:r>
            <a:r>
              <a:rPr lang="ru-RU" sz="2400" dirty="0" err="1" smtClean="0"/>
              <a:t>вже</a:t>
            </a:r>
            <a:r>
              <a:rPr lang="ru-RU" sz="2400" dirty="0" smtClean="0"/>
              <a:t> </a:t>
            </a:r>
            <a:r>
              <a:rPr lang="ru-RU" sz="2400" dirty="0" err="1" smtClean="0"/>
              <a:t>йдеться</a:t>
            </a:r>
            <a:r>
              <a:rPr lang="ru-RU" sz="2400" dirty="0" smtClean="0"/>
              <a:t> про те, </a:t>
            </a:r>
            <a:r>
              <a:rPr lang="ru-RU" sz="2400" dirty="0" err="1" smtClean="0"/>
              <a:t>щоб</a:t>
            </a:r>
            <a:r>
              <a:rPr lang="ru-RU" sz="2400" dirty="0" smtClean="0"/>
              <a:t> </a:t>
            </a:r>
          </a:p>
          <a:p>
            <a:pPr>
              <a:buNone/>
            </a:pPr>
            <a:r>
              <a:rPr lang="ru-RU" sz="2400" dirty="0" smtClean="0"/>
              <a:t>   </a:t>
            </a:r>
            <a:r>
              <a:rPr lang="ru-RU" sz="2400" dirty="0" err="1" smtClean="0"/>
              <a:t>цінувати</a:t>
            </a:r>
            <a:r>
              <a:rPr lang="ru-RU" sz="2400" dirty="0" smtClean="0"/>
              <a:t> себе </a:t>
            </a:r>
            <a:r>
              <a:rPr lang="ru-RU" sz="2400" dirty="0" err="1" smtClean="0"/>
              <a:t>вище</a:t>
            </a:r>
            <a:r>
              <a:rPr lang="ru-RU" sz="2400" dirty="0" smtClean="0"/>
              <a:t>, </a:t>
            </a:r>
            <a:r>
              <a:rPr lang="ru-RU" sz="2400" dirty="0" err="1" smtClean="0"/>
              <a:t>ніж</a:t>
            </a:r>
            <a:r>
              <a:rPr lang="ru-RU" sz="2400" dirty="0" smtClean="0"/>
              <a:t> </a:t>
            </a:r>
          </a:p>
          <a:p>
            <a:pPr>
              <a:buNone/>
            </a:pPr>
            <a:r>
              <a:rPr lang="ru-RU" sz="2400" dirty="0" smtClean="0"/>
              <a:t>   просто </a:t>
            </a:r>
            <a:r>
              <a:rPr lang="ru-RU" sz="2400" dirty="0" err="1" smtClean="0"/>
              <a:t>професійну</a:t>
            </a:r>
            <a:r>
              <a:rPr lang="ru-RU" sz="2400" dirty="0" smtClean="0"/>
              <a:t> </a:t>
            </a:r>
            <a:r>
              <a:rPr lang="ru-RU" sz="2400" dirty="0" err="1" smtClean="0"/>
              <a:t>одиницю</a:t>
            </a:r>
            <a:r>
              <a:rPr lang="ru-RU" sz="2400" dirty="0" smtClean="0"/>
              <a:t> </a:t>
            </a:r>
          </a:p>
          <a:p>
            <a:pPr>
              <a:buNone/>
            </a:pPr>
            <a:r>
              <a:rPr lang="ru-RU" sz="2400" dirty="0" smtClean="0"/>
              <a:t>   </a:t>
            </a:r>
            <a:r>
              <a:rPr lang="ru-RU" sz="2400" dirty="0" err="1" smtClean="0"/>
              <a:t>або</a:t>
            </a:r>
            <a:r>
              <a:rPr lang="ru-RU" sz="2400" dirty="0" smtClean="0"/>
              <a:t> члена </a:t>
            </a:r>
            <a:r>
              <a:rPr lang="ru-RU" sz="2400" dirty="0" err="1" smtClean="0"/>
              <a:t>сім’ї</a:t>
            </a:r>
            <a:endParaRPr lang="uk-UA" sz="2400" dirty="0"/>
          </a:p>
        </p:txBody>
      </p:sp>
      <p:pic>
        <p:nvPicPr>
          <p:cNvPr id="5" name="Рисунок 4" descr="pjat-sostavljajushhih-polnocennoj-zhizni-ili-ne-v_4.jpg"/>
          <p:cNvPicPr>
            <a:picLocks noChangeAspect="1"/>
          </p:cNvPicPr>
          <p:nvPr/>
        </p:nvPicPr>
        <p:blipFill>
          <a:blip r:embed="rId2" cstate="print"/>
          <a:stretch>
            <a:fillRect/>
          </a:stretch>
        </p:blipFill>
        <p:spPr>
          <a:xfrm>
            <a:off x="5004048" y="1340768"/>
            <a:ext cx="3200355" cy="2232248"/>
          </a:xfrm>
          <a:prstGeom prst="rect">
            <a:avLst/>
          </a:prstGeom>
          <a:ln>
            <a:noFill/>
          </a:ln>
          <a:effectLst>
            <a:softEdge rad="112500"/>
          </a:effectLst>
        </p:spPr>
      </p:pic>
      <p:pic>
        <p:nvPicPr>
          <p:cNvPr id="7" name="Рисунок 6" descr="img0.jpg"/>
          <p:cNvPicPr>
            <a:picLocks noChangeAspect="1"/>
          </p:cNvPicPr>
          <p:nvPr/>
        </p:nvPicPr>
        <p:blipFill>
          <a:blip r:embed="rId3" cstate="print"/>
          <a:stretch>
            <a:fillRect/>
          </a:stretch>
        </p:blipFill>
        <p:spPr>
          <a:xfrm>
            <a:off x="5364088" y="4005064"/>
            <a:ext cx="3240360" cy="2430270"/>
          </a:xfrm>
          <a:prstGeom prst="rect">
            <a:avLst/>
          </a:prstGeom>
        </p:spPr>
      </p:pic>
    </p:spTree>
  </p:cSld>
  <p:clrMapOvr>
    <a:masterClrMapping/>
  </p:clrMapOvr>
  <p:transition spd="slow">
    <p:fad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Текст 7"/>
          <p:cNvSpPr>
            <a:spLocks noGrp="1"/>
          </p:cNvSpPr>
          <p:nvPr>
            <p:ph type="body" idx="1"/>
          </p:nvPr>
        </p:nvSpPr>
        <p:spPr>
          <a:xfrm>
            <a:off x="179512" y="260648"/>
            <a:ext cx="4248472" cy="3024336"/>
          </a:xfrm>
        </p:spPr>
        <p:txBody>
          <a:bodyPr>
            <a:normAutofit fontScale="62500" lnSpcReduction="20000"/>
          </a:bodyPr>
          <a:lstStyle/>
          <a:p>
            <a:pPr>
              <a:buFont typeface="Arial" pitchFamily="34" charset="0"/>
              <a:buChar char="•"/>
            </a:pPr>
            <a:r>
              <a:rPr lang="uk-UA" sz="2900" dirty="0" smtClean="0"/>
              <a:t>Участь,</a:t>
            </a:r>
            <a:r>
              <a:rPr lang="uk-UA" sz="2900" b="0" dirty="0" smtClean="0"/>
              <a:t> виявляється, також здатне зробити ваше життя щасливішим. Згадайте те приємне відчуття, коли ви робите щось хороше іншим. Нехай це буде просто добра порада, підтримка або усмішка. Ви не тільки прикрасите або полегшите чиєсь життя, але і зробите послугу собі - подарувавши собі почуття, що ви корисні і важливі для когось.</a:t>
            </a:r>
          </a:p>
          <a:p>
            <a:endParaRPr lang="uk-UA" dirty="0"/>
          </a:p>
        </p:txBody>
      </p:sp>
      <p:pic>
        <p:nvPicPr>
          <p:cNvPr id="11" name="Содержимое 10" descr="12.jpg"/>
          <p:cNvPicPr>
            <a:picLocks noGrp="1" noChangeAspect="1"/>
          </p:cNvPicPr>
          <p:nvPr>
            <p:ph sz="half" idx="2"/>
          </p:nvPr>
        </p:nvPicPr>
        <p:blipFill>
          <a:blip r:embed="rId2" cstate="print"/>
          <a:stretch>
            <a:fillRect/>
          </a:stretch>
        </p:blipFill>
        <p:spPr>
          <a:xfrm>
            <a:off x="4644008" y="188640"/>
            <a:ext cx="4294658" cy="3528392"/>
          </a:xfrm>
        </p:spPr>
      </p:pic>
      <p:sp>
        <p:nvSpPr>
          <p:cNvPr id="9" name="Текст 8"/>
          <p:cNvSpPr>
            <a:spLocks noGrp="1"/>
          </p:cNvSpPr>
          <p:nvPr>
            <p:ph type="body" sz="quarter" idx="3"/>
          </p:nvPr>
        </p:nvSpPr>
        <p:spPr>
          <a:xfrm>
            <a:off x="4427984" y="4365104"/>
            <a:ext cx="4536504" cy="1440160"/>
          </a:xfrm>
        </p:spPr>
        <p:txBody>
          <a:bodyPr>
            <a:normAutofit/>
          </a:bodyPr>
          <a:lstStyle/>
          <a:p>
            <a:pPr>
              <a:buFont typeface="Arial" pitchFamily="34" charset="0"/>
              <a:buChar char="•"/>
            </a:pPr>
            <a:r>
              <a:rPr lang="uk-UA" sz="2000" b="0" dirty="0" smtClean="0"/>
              <a:t>Нарешті, можливість займатися якимось </a:t>
            </a:r>
            <a:r>
              <a:rPr lang="uk-UA" sz="2000" dirty="0" smtClean="0"/>
              <a:t>цікавою вам справою</a:t>
            </a:r>
            <a:r>
              <a:rPr lang="uk-UA" sz="2000" b="0" dirty="0" smtClean="0"/>
              <a:t>. Хобі також додає в життя фарб і позитиву. </a:t>
            </a:r>
            <a:endParaRPr lang="uk-UA" sz="2000" dirty="0"/>
          </a:p>
        </p:txBody>
      </p:sp>
      <p:pic>
        <p:nvPicPr>
          <p:cNvPr id="12" name="Содержимое 11" descr="images.jpg"/>
          <p:cNvPicPr>
            <a:picLocks noGrp="1" noChangeAspect="1"/>
          </p:cNvPicPr>
          <p:nvPr>
            <p:ph sz="quarter" idx="4"/>
          </p:nvPr>
        </p:nvPicPr>
        <p:blipFill>
          <a:blip r:embed="rId3" cstate="print"/>
          <a:stretch>
            <a:fillRect/>
          </a:stretch>
        </p:blipFill>
        <p:spPr>
          <a:xfrm>
            <a:off x="251520" y="3573016"/>
            <a:ext cx="3816424" cy="3056180"/>
          </a:xfrm>
        </p:spPr>
      </p:pic>
    </p:spTree>
  </p:cSld>
  <p:clrMapOvr>
    <a:masterClrMapping/>
  </p:clrMapOvr>
  <p:transition spd="slow">
    <p:fad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Заголовок 1"/>
          <p:cNvSpPr>
            <a:spLocks noGrp="1"/>
          </p:cNvSpPr>
          <p:nvPr>
            <p:ph idx="1"/>
          </p:nvPr>
        </p:nvSpPr>
        <p:spPr>
          <a:xfrm>
            <a:off x="1835696" y="2348880"/>
            <a:ext cx="5256584" cy="2016224"/>
          </a:xfrm>
        </p:spPr>
        <p:txBody>
          <a:bodyPr>
            <a:normAutofit/>
          </a:bodyPr>
          <a:lstStyle/>
          <a:p>
            <a:pPr algn="ctr">
              <a:buNone/>
            </a:pPr>
            <a:r>
              <a:rPr lang="uk-UA" sz="2400" dirty="0" smtClean="0"/>
              <a:t>    </a:t>
            </a:r>
            <a:r>
              <a:rPr lang="uk-UA" sz="2400" i="1" dirty="0" smtClean="0">
                <a:effectLst>
                  <a:outerShdw blurRad="38100" dist="38100" dir="2700000" algn="tl">
                    <a:srgbClr val="000000">
                      <a:alpha val="43137"/>
                    </a:srgbClr>
                  </a:outerShdw>
                </a:effectLst>
              </a:rPr>
              <a:t>Не одними матеріальними благами живе людина, і якщо не буде щастя в нашому житті, ніякі фінанси не куплять його.</a:t>
            </a:r>
            <a:endParaRPr lang="uk-UA" sz="2400" i="1" dirty="0">
              <a:effectLst>
                <a:outerShdw blurRad="38100" dist="38100" dir="2700000" algn="tl">
                  <a:srgbClr val="000000">
                    <a:alpha val="43137"/>
                  </a:srgbClr>
                </a:outerShdw>
              </a:effectLst>
            </a:endParaRPr>
          </a:p>
        </p:txBody>
      </p:sp>
      <p:pic>
        <p:nvPicPr>
          <p:cNvPr id="4" name="Рисунок 3" descr="images (12).jpg"/>
          <p:cNvPicPr>
            <a:picLocks noChangeAspect="1"/>
          </p:cNvPicPr>
          <p:nvPr/>
        </p:nvPicPr>
        <p:blipFill>
          <a:blip r:embed="rId2" cstate="print"/>
          <a:stretch>
            <a:fillRect/>
          </a:stretch>
        </p:blipFill>
        <p:spPr>
          <a:xfrm>
            <a:off x="6876256" y="4437112"/>
            <a:ext cx="2047875" cy="2238375"/>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pic>
        <p:nvPicPr>
          <p:cNvPr id="6" name="Рисунок 5" descr="нунук.jpg"/>
          <p:cNvPicPr>
            <a:picLocks noChangeAspect="1"/>
          </p:cNvPicPr>
          <p:nvPr/>
        </p:nvPicPr>
        <p:blipFill>
          <a:blip r:embed="rId3" cstate="print"/>
          <a:stretch>
            <a:fillRect/>
          </a:stretch>
        </p:blipFill>
        <p:spPr>
          <a:xfrm>
            <a:off x="107504" y="116631"/>
            <a:ext cx="3121002" cy="2088233"/>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Tree>
  </p:cSld>
  <p:clrMapOvr>
    <a:masterClrMapping/>
  </p:clrMapOvr>
  <p:transition spd="slow">
    <p:fad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85720" y="260648"/>
            <a:ext cx="8606760" cy="2448272"/>
          </a:xfrm>
        </p:spPr>
        <p:txBody>
          <a:bodyPr>
            <a:noAutofit/>
          </a:bodyPr>
          <a:lstStyle/>
          <a:p>
            <a:r>
              <a:rPr lang="uk-UA" sz="2000" dirty="0" smtClean="0">
                <a:latin typeface="Arial Narrow" pitchFamily="34" charset="0"/>
              </a:rPr>
              <a:t>Отже, духовний світ людини – це почуття, духовні орієнтири та світогляд. Він не існує поза духовним життям суспільства і разом з тим виходить за його межі.</a:t>
            </a:r>
            <a:br>
              <a:rPr lang="uk-UA" sz="2000" dirty="0" smtClean="0">
                <a:latin typeface="Arial Narrow" pitchFamily="34" charset="0"/>
              </a:rPr>
            </a:br>
            <a:r>
              <a:rPr lang="uk-UA" sz="2000" dirty="0" smtClean="0">
                <a:latin typeface="Arial Narrow" pitchFamily="34" charset="0"/>
              </a:rPr>
              <a:t>Усі елементи духовного світу людини органічно взаємопов’язані. Духовно багата людина має проникливий розум, гармонійні почуття, тверду волю.</a:t>
            </a:r>
            <a:br>
              <a:rPr lang="uk-UA" sz="2000" dirty="0" smtClean="0">
                <a:latin typeface="Arial Narrow" pitchFamily="34" charset="0"/>
              </a:rPr>
            </a:br>
            <a:r>
              <a:rPr lang="uk-UA" sz="2000" dirty="0" smtClean="0">
                <a:latin typeface="Arial Narrow" pitchFamily="34" charset="0"/>
              </a:rPr>
              <a:t>Духовний світ кожної людини є явищем неповторним і унікальним. </a:t>
            </a:r>
            <a:r>
              <a:rPr lang="uk-UA" sz="2400" dirty="0" smtClean="0">
                <a:latin typeface="Arial Narrow" pitchFamily="34" charset="0"/>
              </a:rPr>
              <a:t/>
            </a:r>
            <a:br>
              <a:rPr lang="uk-UA" sz="2400" dirty="0" smtClean="0">
                <a:latin typeface="Arial Narrow" pitchFamily="34" charset="0"/>
              </a:rPr>
            </a:br>
            <a:endParaRPr lang="uk-UA" sz="2400" dirty="0">
              <a:latin typeface="Arial Narrow" pitchFamily="34" charset="0"/>
            </a:endParaRPr>
          </a:p>
        </p:txBody>
      </p:sp>
      <p:pic>
        <p:nvPicPr>
          <p:cNvPr id="6" name="Рисунок 5" descr="3850720_eca5b63c-hlr4v.jpg"/>
          <p:cNvPicPr>
            <a:picLocks noChangeAspect="1"/>
          </p:cNvPicPr>
          <p:nvPr/>
        </p:nvPicPr>
        <p:blipFill>
          <a:blip r:embed="rId2" cstate="print"/>
          <a:stretch>
            <a:fillRect/>
          </a:stretch>
        </p:blipFill>
        <p:spPr>
          <a:xfrm>
            <a:off x="2051720" y="2816932"/>
            <a:ext cx="5184576" cy="3888432"/>
          </a:xfrm>
          <a:prstGeom prst="rect">
            <a:avLst/>
          </a:prstGeom>
        </p:spPr>
      </p:pic>
    </p:spTree>
  </p:cSld>
  <p:clrMapOvr>
    <a:masterClrMapping/>
  </p:clrMapOvr>
  <p:transition spd="slow">
    <p:fad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85720" y="274638"/>
            <a:ext cx="8572560" cy="1282154"/>
          </a:xfrm>
        </p:spPr>
        <p:txBody>
          <a:bodyPr>
            <a:noAutofit/>
          </a:bodyPr>
          <a:lstStyle/>
          <a:p>
            <a:r>
              <a:rPr lang="uk-UA" sz="7200" dirty="0" smtClean="0"/>
              <a:t>Джерела</a:t>
            </a:r>
            <a:endParaRPr lang="uk-UA" sz="7200" dirty="0"/>
          </a:p>
        </p:txBody>
      </p:sp>
      <p:sp>
        <p:nvSpPr>
          <p:cNvPr id="3" name="Содержимое 2"/>
          <p:cNvSpPr>
            <a:spLocks noGrp="1"/>
          </p:cNvSpPr>
          <p:nvPr>
            <p:ph idx="1"/>
          </p:nvPr>
        </p:nvSpPr>
        <p:spPr>
          <a:xfrm>
            <a:off x="285720" y="1844824"/>
            <a:ext cx="8678768" cy="4824536"/>
          </a:xfrm>
        </p:spPr>
        <p:txBody>
          <a:bodyPr>
            <a:normAutofit/>
          </a:bodyPr>
          <a:lstStyle/>
          <a:p>
            <a:pPr>
              <a:buFont typeface="Wingdings" pitchFamily="2" charset="2"/>
              <a:buChar char="v"/>
            </a:pPr>
            <a:r>
              <a:rPr lang="en-US" sz="4000" dirty="0" smtClean="0">
                <a:latin typeface="+mn-lt"/>
                <a:hlinkClick r:id="rId2"/>
              </a:rPr>
              <a:t>http://ikf2007.ru/</a:t>
            </a:r>
            <a:endParaRPr lang="uk-UA" sz="4000" dirty="0" smtClean="0">
              <a:latin typeface="+mn-lt"/>
            </a:endParaRPr>
          </a:p>
          <a:p>
            <a:pPr>
              <a:buFont typeface="Wingdings" pitchFamily="2" charset="2"/>
              <a:buChar char="v"/>
            </a:pPr>
            <a:r>
              <a:rPr lang="en-US" sz="4000" dirty="0" smtClean="0">
                <a:latin typeface="+mn-lt"/>
                <a:hlinkClick r:id="rId3" action="ppaction://hlinkfile"/>
              </a:rPr>
              <a:t>http://pidruchniki.com/</a:t>
            </a:r>
            <a:endParaRPr lang="uk-UA" sz="4000" dirty="0" smtClean="0">
              <a:latin typeface="+mn-lt"/>
            </a:endParaRPr>
          </a:p>
          <a:p>
            <a:pPr>
              <a:buFont typeface="Wingdings" pitchFamily="2" charset="2"/>
              <a:buChar char="v"/>
            </a:pPr>
            <a:r>
              <a:rPr lang="en-US" sz="4000" dirty="0" smtClean="0">
                <a:latin typeface="+mn-lt"/>
                <a:hlinkClick r:id="rId4" action="ppaction://hlinkfile"/>
              </a:rPr>
              <a:t>http://textbooks.net.ua/ </a:t>
            </a:r>
            <a:endParaRPr lang="uk-UA" sz="4000" dirty="0" smtClean="0">
              <a:latin typeface="+mn-lt"/>
            </a:endParaRPr>
          </a:p>
          <a:p>
            <a:pPr>
              <a:buFont typeface="Wingdings" pitchFamily="2" charset="2"/>
              <a:buChar char="v"/>
            </a:pPr>
            <a:r>
              <a:rPr lang="en-US" sz="4000" dirty="0" smtClean="0">
                <a:latin typeface="+mn-lt"/>
                <a:hlinkClick r:id="rId5" action="ppaction://hlinkfile"/>
              </a:rPr>
              <a:t>http://bukvar.su/ </a:t>
            </a:r>
            <a:endParaRPr lang="uk-UA" sz="4000" dirty="0" smtClean="0">
              <a:latin typeface="+mn-lt"/>
            </a:endParaRPr>
          </a:p>
          <a:p>
            <a:pPr>
              <a:buNone/>
            </a:pPr>
            <a:r>
              <a:rPr lang="uk-UA" dirty="0" smtClean="0"/>
              <a:t/>
            </a:r>
            <a:br>
              <a:rPr lang="uk-UA" dirty="0" smtClean="0"/>
            </a:br>
            <a:endParaRPr lang="uk-UA" dirty="0"/>
          </a:p>
        </p:txBody>
      </p:sp>
    </p:spTree>
  </p:cSld>
  <p:clrMapOvr>
    <a:masterClrMapping/>
  </p:clrMapOvr>
  <p:transition spd="slow">
    <p:fade/>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195736" y="2204864"/>
            <a:ext cx="4464496" cy="1156378"/>
          </a:xfrm>
        </p:spPr>
        <p:txBody>
          <a:bodyPr>
            <a:noAutofit/>
          </a:bodyPr>
          <a:lstStyle/>
          <a:p>
            <a:r>
              <a:rPr lang="en-US" sz="7200" i="1" dirty="0" smtClean="0"/>
              <a:t>The End</a:t>
            </a:r>
            <a:endParaRPr lang="uk-UA" sz="7200" i="1" dirty="0"/>
          </a:p>
        </p:txBody>
      </p:sp>
    </p:spTree>
  </p:cSld>
  <p:clrMapOvr>
    <a:masterClrMapping/>
  </p:clrMapOvr>
  <p:transition spd="slow">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251520" y="188640"/>
            <a:ext cx="8678768" cy="2232248"/>
          </a:xfrm>
          <a:ln w="152400" cmpd="tri"/>
          <a:effectLst>
            <a:outerShdw dist="50800" dir="5400000" algn="ctr" rotWithShape="0">
              <a:srgbClr val="000000">
                <a:alpha val="0"/>
              </a:srgbClr>
            </a:outerShdw>
          </a:effectLst>
        </p:spPr>
        <p:txBody>
          <a:bodyPr>
            <a:normAutofit lnSpcReduction="10000"/>
          </a:bodyPr>
          <a:lstStyle/>
          <a:p>
            <a:pPr algn="r">
              <a:buNone/>
            </a:pPr>
            <a:r>
              <a:rPr lang="ru-RU" sz="3600" i="1" dirty="0" smtClean="0">
                <a:cs typeface="AngsanaUPC" pitchFamily="18" charset="-34"/>
              </a:rPr>
              <a:t>«</a:t>
            </a:r>
            <a:r>
              <a:rPr lang="ru-RU" sz="3600" i="1" dirty="0" err="1" smtClean="0">
                <a:cs typeface="AngsanaUPC" pitchFamily="18" charset="-34"/>
              </a:rPr>
              <a:t>Якщо</a:t>
            </a:r>
            <a:r>
              <a:rPr lang="ru-RU" sz="3600" i="1" dirty="0" smtClean="0">
                <a:cs typeface="AngsanaUPC" pitchFamily="18" charset="-34"/>
              </a:rPr>
              <a:t> </a:t>
            </a:r>
            <a:r>
              <a:rPr lang="ru-RU" sz="3600" i="1" dirty="0" err="1" smtClean="0">
                <a:cs typeface="AngsanaUPC" pitchFamily="18" charset="-34"/>
              </a:rPr>
              <a:t>людина</a:t>
            </a:r>
            <a:r>
              <a:rPr lang="ru-RU" sz="3600" i="1" dirty="0" smtClean="0">
                <a:cs typeface="AngsanaUPC" pitchFamily="18" charset="-34"/>
              </a:rPr>
              <a:t> не </a:t>
            </a:r>
            <a:r>
              <a:rPr lang="ru-RU" sz="3600" i="1" dirty="0" err="1" smtClean="0">
                <a:cs typeface="AngsanaUPC" pitchFamily="18" charset="-34"/>
              </a:rPr>
              <a:t>знає</a:t>
            </a:r>
            <a:r>
              <a:rPr lang="ru-RU" sz="3600" i="1" dirty="0" smtClean="0">
                <a:cs typeface="AngsanaUPC" pitchFamily="18" charset="-34"/>
              </a:rPr>
              <a:t> ,до </a:t>
            </a:r>
            <a:r>
              <a:rPr lang="ru-RU" sz="3600" i="1" dirty="0" err="1" smtClean="0">
                <a:cs typeface="AngsanaUPC" pitchFamily="18" charset="-34"/>
              </a:rPr>
              <a:t>якого</a:t>
            </a:r>
            <a:r>
              <a:rPr lang="en-US" sz="3600" i="1" dirty="0" smtClean="0">
                <a:latin typeface="Algerian" pitchFamily="82" charset="0"/>
                <a:cs typeface="AngsanaUPC" pitchFamily="18" charset="-34"/>
              </a:rPr>
              <a:t> </a:t>
            </a:r>
            <a:r>
              <a:rPr lang="ru-RU" sz="3600" i="1" dirty="0" smtClean="0">
                <a:cs typeface="AngsanaUPC" pitchFamily="18" charset="-34"/>
              </a:rPr>
              <a:t> порту вона </a:t>
            </a:r>
            <a:r>
              <a:rPr lang="ru-RU" sz="3600" i="1" dirty="0" err="1" smtClean="0">
                <a:cs typeface="AngsanaUPC" pitchFamily="18" charset="-34"/>
              </a:rPr>
              <a:t>пливе</a:t>
            </a:r>
            <a:r>
              <a:rPr lang="ru-RU" sz="3600" i="1" dirty="0" smtClean="0">
                <a:cs typeface="AngsanaUPC" pitchFamily="18" charset="-34"/>
              </a:rPr>
              <a:t>,</a:t>
            </a:r>
            <a:endParaRPr lang="ru-RU" sz="3600" dirty="0" smtClean="0">
              <a:cs typeface="AngsanaUPC" pitchFamily="18" charset="-34"/>
            </a:endParaRPr>
          </a:p>
          <a:p>
            <a:pPr algn="r">
              <a:buNone/>
            </a:pPr>
            <a:r>
              <a:rPr lang="ru-RU" sz="3600" i="1" dirty="0" smtClean="0">
                <a:cs typeface="AngsanaUPC" pitchFamily="18" charset="-34"/>
              </a:rPr>
              <a:t>то </a:t>
            </a:r>
            <a:r>
              <a:rPr lang="ru-RU" sz="3600" i="1" dirty="0" err="1" smtClean="0">
                <a:cs typeface="AngsanaUPC" pitchFamily="18" charset="-34"/>
              </a:rPr>
              <a:t>жоден</a:t>
            </a:r>
            <a:r>
              <a:rPr lang="ru-RU" sz="3600" i="1" dirty="0" smtClean="0">
                <a:cs typeface="AngsanaUPC" pitchFamily="18" charset="-34"/>
              </a:rPr>
              <a:t> </a:t>
            </a:r>
            <a:r>
              <a:rPr lang="ru-RU" sz="3600" i="1" dirty="0" err="1" smtClean="0">
                <a:cs typeface="AngsanaUPC" pitchFamily="18" charset="-34"/>
              </a:rPr>
              <a:t>вітер</a:t>
            </a:r>
            <a:r>
              <a:rPr lang="ru-RU" sz="3600" i="1" dirty="0" smtClean="0">
                <a:cs typeface="AngsanaUPC" pitchFamily="18" charset="-34"/>
              </a:rPr>
              <a:t> не буде </a:t>
            </a:r>
            <a:r>
              <a:rPr lang="ru-RU" sz="3600" i="1" dirty="0" err="1" smtClean="0">
                <a:cs typeface="AngsanaUPC" pitchFamily="18" charset="-34"/>
              </a:rPr>
              <a:t>їй</a:t>
            </a:r>
            <a:r>
              <a:rPr lang="ru-RU" sz="3600" i="1" dirty="0" smtClean="0">
                <a:cs typeface="AngsanaUPC" pitchFamily="18" charset="-34"/>
              </a:rPr>
              <a:t> </a:t>
            </a:r>
            <a:r>
              <a:rPr lang="ru-RU" sz="3600" i="1" dirty="0" err="1" smtClean="0">
                <a:cs typeface="AngsanaUPC" pitchFamily="18" charset="-34"/>
              </a:rPr>
              <a:t>попутнім</a:t>
            </a:r>
            <a:r>
              <a:rPr lang="ru-RU" sz="3600" i="1" dirty="0" smtClean="0">
                <a:cs typeface="AngsanaUPC" pitchFamily="18" charset="-34"/>
              </a:rPr>
              <a:t>»</a:t>
            </a:r>
            <a:endParaRPr lang="ru-RU" sz="3600" dirty="0" smtClean="0">
              <a:cs typeface="AngsanaUPC" pitchFamily="18" charset="-34"/>
            </a:endParaRPr>
          </a:p>
        </p:txBody>
      </p:sp>
      <p:pic>
        <p:nvPicPr>
          <p:cNvPr id="4" name="Рисунок 3" descr="EPMKpCkrHT4.jpg"/>
          <p:cNvPicPr>
            <a:picLocks noChangeAspect="1"/>
          </p:cNvPicPr>
          <p:nvPr/>
        </p:nvPicPr>
        <p:blipFill>
          <a:blip r:embed="rId2" cstate="print"/>
          <a:stretch>
            <a:fillRect/>
          </a:stretch>
        </p:blipFill>
        <p:spPr>
          <a:xfrm>
            <a:off x="1907704" y="2564904"/>
            <a:ext cx="5563592" cy="4172694"/>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Tree>
  </p:cSld>
  <p:clrMapOvr>
    <a:masterClrMapping/>
  </p:clrMapOvr>
  <p:transition spd="slow">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251520" y="692696"/>
            <a:ext cx="4752528" cy="5256584"/>
          </a:xfrm>
        </p:spPr>
        <p:txBody>
          <a:bodyPr>
            <a:noAutofit/>
          </a:bodyPr>
          <a:lstStyle/>
          <a:p>
            <a:pPr>
              <a:buNone/>
            </a:pPr>
            <a:r>
              <a:rPr lang="uk-UA" sz="1400" i="1" dirty="0" smtClean="0"/>
              <a:t>     </a:t>
            </a:r>
          </a:p>
          <a:p>
            <a:pPr algn="ctr">
              <a:buNone/>
            </a:pPr>
            <a:r>
              <a:rPr lang="uk-UA" sz="1800" b="1" i="1" dirty="0" smtClean="0">
                <a:latin typeface="Book Antiqua" pitchFamily="18" charset="0"/>
                <a:ea typeface="Batang" pitchFamily="18" charset="-127"/>
                <a:cs typeface="AngsanaUPC" pitchFamily="18" charset="-34"/>
              </a:rPr>
              <a:t> Людина, особливо в роки юності, усе частіше задумується над життєвим шляхом, прагне ставитися до себе свідомо, </a:t>
            </a:r>
            <a:r>
              <a:rPr lang="uk-UA" sz="1800" b="1" i="1" dirty="0" err="1" smtClean="0">
                <a:latin typeface="Book Antiqua" pitchFamily="18" charset="0"/>
                <a:ea typeface="Batang" pitchFamily="18" charset="-127"/>
                <a:cs typeface="AngsanaUPC" pitchFamily="18" charset="-34"/>
              </a:rPr>
              <a:t>саморозвиватися</a:t>
            </a:r>
            <a:r>
              <a:rPr lang="uk-UA" sz="1800" b="1" i="1" dirty="0" smtClean="0">
                <a:latin typeface="Book Antiqua" pitchFamily="18" charset="0"/>
                <a:ea typeface="Batang" pitchFamily="18" charset="-127"/>
                <a:cs typeface="AngsanaUPC" pitchFamily="18" charset="-34"/>
              </a:rPr>
              <a:t>, </a:t>
            </a:r>
            <a:r>
              <a:rPr lang="uk-UA" sz="1800" b="1" i="1" dirty="0" err="1" smtClean="0">
                <a:latin typeface="Book Antiqua" pitchFamily="18" charset="0"/>
                <a:ea typeface="Batang" pitchFamily="18" charset="-127"/>
                <a:cs typeface="AngsanaUPC" pitchFamily="18" charset="-34"/>
              </a:rPr>
              <a:t>самовиховуватися</a:t>
            </a:r>
            <a:r>
              <a:rPr lang="uk-UA" sz="1800" b="1" i="1" dirty="0" smtClean="0">
                <a:latin typeface="Book Antiqua" pitchFamily="18" charset="0"/>
                <a:ea typeface="Batang" pitchFamily="18" charset="-127"/>
                <a:cs typeface="AngsanaUPC" pitchFamily="18" charset="-34"/>
              </a:rPr>
              <a:t>. Цей процес піднесення людини  один з філософів</a:t>
            </a:r>
          </a:p>
          <a:p>
            <a:pPr algn="ctr">
              <a:buNone/>
            </a:pPr>
            <a:r>
              <a:rPr lang="uk-UA" sz="1800" b="1" i="1" dirty="0" smtClean="0">
                <a:latin typeface="Book Antiqua" pitchFamily="18" charset="0"/>
                <a:ea typeface="Batang" pitchFamily="18" charset="-127"/>
                <a:cs typeface="AngsanaUPC" pitchFamily="18" charset="-34"/>
              </a:rPr>
              <a:t> назвав "людським </a:t>
            </a:r>
            <a:r>
              <a:rPr lang="uk-UA" sz="1800" b="1" i="1" dirty="0" err="1" smtClean="0">
                <a:latin typeface="Book Antiqua" pitchFamily="18" charset="0"/>
                <a:ea typeface="Batang" pitchFamily="18" charset="-127"/>
                <a:cs typeface="AngsanaUPC" pitchFamily="18" charset="-34"/>
              </a:rPr>
              <a:t>самобудівництвом</a:t>
            </a:r>
            <a:r>
              <a:rPr lang="uk-UA" sz="1800" b="1" i="1" dirty="0" smtClean="0">
                <a:latin typeface="Book Antiqua" pitchFamily="18" charset="0"/>
                <a:ea typeface="Batang" pitchFamily="18" charset="-127"/>
                <a:cs typeface="AngsanaUPC" pitchFamily="18" charset="-34"/>
              </a:rPr>
              <a:t>". Об'єкт цього будівництва – насамперед</a:t>
            </a:r>
          </a:p>
          <a:p>
            <a:pPr algn="ctr">
              <a:buNone/>
            </a:pPr>
            <a:r>
              <a:rPr lang="uk-UA" sz="1800" b="1" i="1" dirty="0" smtClean="0">
                <a:latin typeface="Book Antiqua" pitchFamily="18" charset="0"/>
                <a:ea typeface="Batang" pitchFamily="18" charset="-127"/>
                <a:cs typeface="AngsanaUPC" pitchFamily="18" charset="-34"/>
              </a:rPr>
              <a:t> духовний світ людини.</a:t>
            </a:r>
          </a:p>
          <a:p>
            <a:pPr algn="ctr">
              <a:buNone/>
            </a:pPr>
            <a:r>
              <a:rPr lang="uk-UA" sz="1800" dirty="0" smtClean="0">
                <a:latin typeface="Book Antiqua" pitchFamily="18" charset="0"/>
              </a:rPr>
              <a:t/>
            </a:r>
            <a:br>
              <a:rPr lang="uk-UA" sz="1800" dirty="0" smtClean="0">
                <a:latin typeface="Book Antiqua" pitchFamily="18" charset="0"/>
              </a:rPr>
            </a:br>
            <a:r>
              <a:rPr lang="uk-UA" sz="1800" dirty="0" smtClean="0">
                <a:latin typeface="Book Antiqua" pitchFamily="18" charset="0"/>
              </a:rPr>
              <a:t> </a:t>
            </a:r>
            <a:r>
              <a:rPr lang="uk-UA" sz="1800" b="1" i="1" dirty="0" smtClean="0">
                <a:latin typeface="Book Antiqua" pitchFamily="18" charset="0"/>
              </a:rPr>
              <a:t> </a:t>
            </a:r>
            <a:r>
              <a:rPr lang="uk-UA" sz="1800" b="1" i="1" dirty="0" smtClean="0">
                <a:latin typeface="Book Antiqua" pitchFamily="18" charset="0"/>
                <a:ea typeface="Batang" pitchFamily="18" charset="-127"/>
              </a:rPr>
              <a:t> Що ж таке духовний світ особистості? </a:t>
            </a:r>
            <a:endParaRPr lang="uk-UA" sz="1800" b="1" i="1" dirty="0">
              <a:latin typeface="Book Antiqua" pitchFamily="18" charset="0"/>
            </a:endParaRPr>
          </a:p>
        </p:txBody>
      </p:sp>
      <p:pic>
        <p:nvPicPr>
          <p:cNvPr id="5" name="Рисунок 4" descr="946939_html_18e8be96.jpg"/>
          <p:cNvPicPr>
            <a:picLocks noChangeAspect="1"/>
          </p:cNvPicPr>
          <p:nvPr/>
        </p:nvPicPr>
        <p:blipFill>
          <a:blip r:embed="rId2" cstate="print"/>
          <a:stretch>
            <a:fillRect/>
          </a:stretch>
        </p:blipFill>
        <p:spPr>
          <a:xfrm>
            <a:off x="5220072" y="1340768"/>
            <a:ext cx="3654023" cy="3816424"/>
          </a:xfrm>
          <a:prstGeom prst="rect">
            <a:avLst/>
          </a:prstGeom>
        </p:spPr>
      </p:pic>
    </p:spTree>
  </p:cSld>
  <p:clrMapOvr>
    <a:masterClrMapping/>
  </p:clrMapOvr>
  <p:transition spd="slow">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179512" y="116632"/>
            <a:ext cx="8784976" cy="6552728"/>
          </a:xfrm>
        </p:spPr>
        <p:txBody>
          <a:bodyPr>
            <a:normAutofit/>
          </a:bodyPr>
          <a:lstStyle/>
          <a:p>
            <a:pPr algn="ctr">
              <a:buNone/>
            </a:pPr>
            <a:r>
              <a:rPr lang="uk-UA" sz="2400" dirty="0" smtClean="0"/>
              <a:t>Так, Платон порівнював тіло з кораблем, а душу - з керманичем корабля. Такі наочні образи з'являлися і пізніше: тіло-кінь, яким керує вершник-душа. Матеріальне і духовне, тіло і психіка трактувалися, таким чином, як дві самостійні засади. Ідею про нероздільність тіла і душі висунув Аристотель. Йому належить також думка проте, що душа </a:t>
            </a:r>
            <a:br>
              <a:rPr lang="uk-UA" sz="2400" dirty="0" smtClean="0"/>
            </a:br>
            <a:r>
              <a:rPr lang="uk-UA" sz="2400" dirty="0" smtClean="0"/>
              <a:t>  людини – перший </a:t>
            </a:r>
            <a:br>
              <a:rPr lang="uk-UA" sz="2400" dirty="0" smtClean="0"/>
            </a:br>
            <a:r>
              <a:rPr lang="uk-UA" sz="2400" dirty="0" smtClean="0"/>
              <a:t>двигун тіла. </a:t>
            </a:r>
            <a:endParaRPr lang="uk-UA" sz="2400" i="1" dirty="0" smtClean="0"/>
          </a:p>
        </p:txBody>
      </p:sp>
      <p:pic>
        <p:nvPicPr>
          <p:cNvPr id="4" name="Рисунок 3" descr="img6.jpg"/>
          <p:cNvPicPr>
            <a:picLocks noChangeAspect="1"/>
          </p:cNvPicPr>
          <p:nvPr/>
        </p:nvPicPr>
        <p:blipFill>
          <a:blip r:embed="rId2" cstate="print"/>
          <a:stretch>
            <a:fillRect/>
          </a:stretch>
        </p:blipFill>
        <p:spPr>
          <a:xfrm>
            <a:off x="611560" y="2924944"/>
            <a:ext cx="2508566" cy="3312368"/>
          </a:xfrm>
          <a:prstGeom prst="rect">
            <a:avLst/>
          </a:prstGeom>
        </p:spPr>
      </p:pic>
      <p:pic>
        <p:nvPicPr>
          <p:cNvPr id="5" name="Рисунок 4" descr="img8.jpg"/>
          <p:cNvPicPr>
            <a:picLocks noChangeAspect="1"/>
          </p:cNvPicPr>
          <p:nvPr/>
        </p:nvPicPr>
        <p:blipFill>
          <a:blip r:embed="rId3" cstate="print"/>
          <a:stretch>
            <a:fillRect/>
          </a:stretch>
        </p:blipFill>
        <p:spPr>
          <a:xfrm>
            <a:off x="6300192" y="3068960"/>
            <a:ext cx="2299481" cy="3346326"/>
          </a:xfrm>
          <a:prstGeom prst="rect">
            <a:avLst/>
          </a:prstGeom>
        </p:spPr>
      </p:pic>
    </p:spTree>
  </p:cSld>
  <p:clrMapOvr>
    <a:masterClrMapping/>
  </p:clrMapOvr>
  <p:transition spd="slow">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251520" y="404664"/>
            <a:ext cx="4896544" cy="5976664"/>
          </a:xfrm>
        </p:spPr>
        <p:txBody>
          <a:bodyPr>
            <a:normAutofit/>
          </a:bodyPr>
          <a:lstStyle/>
          <a:p>
            <a:pPr>
              <a:buNone/>
            </a:pPr>
            <a:r>
              <a:rPr lang="uk-UA" sz="2400" i="1" dirty="0" smtClean="0"/>
              <a:t>    Духовний світ особи — особлива, індивідуальна, неповторна форма прояву, існування, функціонування духовного життя суспільства. Основою формування духовного світу особи є зміст суспільної свідомості. Духовний  світ містить у собі всі рівні і структурні елементи суспільної свідомості, всі основні особливості духовного життя суспільства. </a:t>
            </a:r>
          </a:p>
          <a:p>
            <a:endParaRPr lang="uk-UA" dirty="0"/>
          </a:p>
        </p:txBody>
      </p:sp>
      <p:pic>
        <p:nvPicPr>
          <p:cNvPr id="4" name="Рисунок 3" descr="images (10).jpg"/>
          <p:cNvPicPr>
            <a:picLocks noChangeAspect="1"/>
          </p:cNvPicPr>
          <p:nvPr/>
        </p:nvPicPr>
        <p:blipFill>
          <a:blip r:embed="rId2" cstate="print"/>
          <a:stretch>
            <a:fillRect/>
          </a:stretch>
        </p:blipFill>
        <p:spPr>
          <a:xfrm>
            <a:off x="5652120" y="692696"/>
            <a:ext cx="2964498" cy="2664296"/>
          </a:xfrm>
          <a:prstGeom prst="rect">
            <a:avLst/>
          </a:prstGeom>
        </p:spPr>
      </p:pic>
      <p:pic>
        <p:nvPicPr>
          <p:cNvPr id="5" name="Рисунок 4" descr="images (8).jpg"/>
          <p:cNvPicPr>
            <a:picLocks noChangeAspect="1"/>
          </p:cNvPicPr>
          <p:nvPr/>
        </p:nvPicPr>
        <p:blipFill>
          <a:blip r:embed="rId3" cstate="print"/>
          <a:stretch>
            <a:fillRect/>
          </a:stretch>
        </p:blipFill>
        <p:spPr>
          <a:xfrm>
            <a:off x="5652120" y="4149080"/>
            <a:ext cx="2954707" cy="1959099"/>
          </a:xfrm>
          <a:prstGeom prst="rect">
            <a:avLst/>
          </a:prstGeom>
        </p:spPr>
      </p:pic>
    </p:spTree>
  </p:cSld>
  <p:clrMapOvr>
    <a:masterClrMapping/>
  </p:clrMapOvr>
  <p:transition spd="slow">
    <p:fad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179512" y="188640"/>
            <a:ext cx="8568952" cy="3384376"/>
          </a:xfrm>
        </p:spPr>
        <p:txBody>
          <a:bodyPr>
            <a:normAutofit/>
          </a:bodyPr>
          <a:lstStyle/>
          <a:p>
            <a:pPr>
              <a:buNone/>
            </a:pPr>
            <a:r>
              <a:rPr lang="uk-UA" sz="2400" dirty="0" smtClean="0"/>
              <a:t>  Формування духовного світу особи здійснюється під впливом чотирьох основних факторів. </a:t>
            </a:r>
          </a:p>
          <a:p>
            <a:r>
              <a:rPr lang="uk-UA" sz="2400" i="1" dirty="0" smtClean="0"/>
              <a:t>Перший </a:t>
            </a:r>
            <a:r>
              <a:rPr lang="uk-UA" sz="2400" dirty="0" smtClean="0"/>
              <a:t>— це об'єктивні умови життя на </a:t>
            </a:r>
            <a:r>
              <a:rPr lang="uk-UA" sz="2400" dirty="0" err="1" smtClean="0"/>
              <a:t>макро-</a:t>
            </a:r>
            <a:r>
              <a:rPr lang="uk-UA" sz="2400" dirty="0" smtClean="0"/>
              <a:t> і </a:t>
            </a:r>
            <a:r>
              <a:rPr lang="uk-UA" sz="2400" dirty="0" err="1" smtClean="0"/>
              <a:t>мікрорівні</a:t>
            </a:r>
            <a:r>
              <a:rPr lang="uk-UA" sz="2400" dirty="0" smtClean="0"/>
              <a:t>. </a:t>
            </a:r>
          </a:p>
          <a:p>
            <a:r>
              <a:rPr lang="uk-UA" sz="2400" i="1" dirty="0" smtClean="0"/>
              <a:t>Другий</a:t>
            </a:r>
            <a:r>
              <a:rPr lang="uk-UA" sz="2400" dirty="0" smtClean="0"/>
              <a:t> — система цілеспрямованого виховного впливу на особу, що формується. Теж на </a:t>
            </a:r>
            <a:r>
              <a:rPr lang="uk-UA" sz="2400" dirty="0" err="1" smtClean="0"/>
              <a:t>макро-</a:t>
            </a:r>
            <a:r>
              <a:rPr lang="uk-UA" sz="2400" dirty="0" smtClean="0"/>
              <a:t> і </a:t>
            </a:r>
            <a:r>
              <a:rPr lang="uk-UA" sz="2400" dirty="0" err="1" smtClean="0"/>
              <a:t>мікрорівні</a:t>
            </a:r>
            <a:r>
              <a:rPr lang="uk-UA" sz="2400" dirty="0" smtClean="0"/>
              <a:t>. </a:t>
            </a:r>
          </a:p>
          <a:p>
            <a:endParaRPr lang="uk-UA" dirty="0"/>
          </a:p>
        </p:txBody>
      </p:sp>
      <p:pic>
        <p:nvPicPr>
          <p:cNvPr id="6" name="Рисунок 5" descr="images (2).jpg"/>
          <p:cNvPicPr>
            <a:picLocks noChangeAspect="1"/>
          </p:cNvPicPr>
          <p:nvPr/>
        </p:nvPicPr>
        <p:blipFill>
          <a:blip r:embed="rId2" cstate="print"/>
          <a:stretch>
            <a:fillRect/>
          </a:stretch>
        </p:blipFill>
        <p:spPr>
          <a:xfrm>
            <a:off x="395536" y="3861048"/>
            <a:ext cx="3917880" cy="2607171"/>
          </a:xfrm>
          <a:prstGeom prst="rect">
            <a:avLst/>
          </a:prstGeom>
        </p:spPr>
      </p:pic>
      <p:pic>
        <p:nvPicPr>
          <p:cNvPr id="7" name="Рисунок 6" descr="images (4).jpg"/>
          <p:cNvPicPr>
            <a:picLocks noChangeAspect="1"/>
          </p:cNvPicPr>
          <p:nvPr/>
        </p:nvPicPr>
        <p:blipFill>
          <a:blip r:embed="rId3" cstate="print"/>
          <a:stretch>
            <a:fillRect/>
          </a:stretch>
        </p:blipFill>
        <p:spPr>
          <a:xfrm>
            <a:off x="4572000" y="3933056"/>
            <a:ext cx="4337398" cy="2376264"/>
          </a:xfrm>
          <a:prstGeom prst="rect">
            <a:avLst/>
          </a:prstGeom>
        </p:spPr>
      </p:pic>
    </p:spTree>
  </p:cSld>
  <p:clrMapOvr>
    <a:masterClrMapping/>
  </p:clrMapOvr>
  <p:transition spd="slow">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323528" y="332656"/>
            <a:ext cx="8568952" cy="6264696"/>
          </a:xfrm>
        </p:spPr>
        <p:txBody>
          <a:bodyPr/>
          <a:lstStyle/>
          <a:p>
            <a:pPr algn="ctr"/>
            <a:r>
              <a:rPr lang="uk-UA" sz="2800" i="1" dirty="0" smtClean="0"/>
              <a:t>Третій</a:t>
            </a:r>
            <a:r>
              <a:rPr lang="uk-UA" sz="2800" dirty="0" smtClean="0"/>
              <a:t> - це залучення особи, що формується, до практичної участі в різних сферах життя. </a:t>
            </a:r>
          </a:p>
          <a:p>
            <a:pPr algn="ctr"/>
            <a:r>
              <a:rPr lang="uk-UA" sz="2800" i="1" dirty="0" smtClean="0"/>
              <a:t>Четвертий </a:t>
            </a:r>
            <a:r>
              <a:rPr lang="uk-UA" sz="2800" dirty="0" smtClean="0"/>
              <a:t>фактор - це самовиховання, самонавчання, самовдосконалення, самоконтроль. Особа стає творцем самої себе.</a:t>
            </a:r>
          </a:p>
          <a:p>
            <a:pPr algn="ctr"/>
            <a:endParaRPr lang="uk-UA" dirty="0"/>
          </a:p>
        </p:txBody>
      </p:sp>
      <p:pic>
        <p:nvPicPr>
          <p:cNvPr id="6" name="Рисунок 5" descr="images.jpeg"/>
          <p:cNvPicPr>
            <a:picLocks noChangeAspect="1"/>
          </p:cNvPicPr>
          <p:nvPr/>
        </p:nvPicPr>
        <p:blipFill>
          <a:blip r:embed="rId2" cstate="print"/>
          <a:stretch>
            <a:fillRect/>
          </a:stretch>
        </p:blipFill>
        <p:spPr>
          <a:xfrm>
            <a:off x="1475656" y="3553604"/>
            <a:ext cx="6336704" cy="2715731"/>
          </a:xfrm>
          <a:prstGeom prst="rect">
            <a:avLst/>
          </a:prstGeom>
        </p:spPr>
      </p:pic>
    </p:spTree>
  </p:cSld>
  <p:clrMapOvr>
    <a:masterClrMapping/>
  </p:clrMapOvr>
  <p:transition spd="slow">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251520" y="332656"/>
            <a:ext cx="8572560" cy="6192688"/>
          </a:xfrm>
        </p:spPr>
        <p:txBody>
          <a:bodyPr>
            <a:normAutofit/>
          </a:bodyPr>
          <a:lstStyle/>
          <a:p>
            <a:pPr>
              <a:buNone/>
            </a:pPr>
            <a:endParaRPr lang="en-US" sz="2400" dirty="0" smtClean="0"/>
          </a:p>
          <a:p>
            <a:pPr algn="ctr">
              <a:buNone/>
            </a:pPr>
            <a:r>
              <a:rPr lang="en-US" sz="2400" dirty="0" smtClean="0"/>
              <a:t> </a:t>
            </a:r>
            <a:r>
              <a:rPr lang="uk-UA" sz="2400" dirty="0" smtClean="0"/>
              <a:t>“</a:t>
            </a:r>
            <a:r>
              <a:rPr lang="ru-RU" sz="2400" i="1" dirty="0" smtClean="0"/>
              <a:t>Мета </a:t>
            </a:r>
            <a:r>
              <a:rPr lang="ru-RU" sz="2400" i="1" dirty="0" err="1" smtClean="0"/>
              <a:t>нашого</a:t>
            </a:r>
            <a:r>
              <a:rPr lang="ru-RU" sz="2400" i="1" dirty="0" smtClean="0"/>
              <a:t> </a:t>
            </a:r>
            <a:r>
              <a:rPr lang="ru-RU" sz="2400" i="1" dirty="0" err="1" smtClean="0"/>
              <a:t>існування</a:t>
            </a:r>
            <a:r>
              <a:rPr lang="ru-RU" sz="2400" i="1" dirty="0" smtClean="0"/>
              <a:t> - в </a:t>
            </a:r>
            <a:r>
              <a:rPr lang="ru-RU" sz="2400" i="1" dirty="0" err="1" smtClean="0"/>
              <a:t>пошуку</a:t>
            </a:r>
            <a:r>
              <a:rPr lang="ru-RU" sz="2400" i="1" dirty="0" smtClean="0"/>
              <a:t> </a:t>
            </a:r>
            <a:r>
              <a:rPr lang="ru-RU" sz="2400" i="1" dirty="0" err="1" smtClean="0"/>
              <a:t>щастя</a:t>
            </a:r>
            <a:r>
              <a:rPr lang="ru-RU" sz="2400" i="1" dirty="0" smtClean="0"/>
              <a:t>, </a:t>
            </a:r>
            <a:r>
              <a:rPr lang="ru-RU" sz="2400" i="1" dirty="0" err="1" smtClean="0"/>
              <a:t>в</a:t>
            </a:r>
            <a:r>
              <a:rPr lang="ru-RU" sz="2400" i="1" dirty="0" smtClean="0"/>
              <a:t> </a:t>
            </a:r>
            <a:r>
              <a:rPr lang="ru-RU" sz="2400" i="1" dirty="0" err="1" smtClean="0"/>
              <a:t>пошуку</a:t>
            </a:r>
            <a:r>
              <a:rPr lang="ru-RU" sz="2400" i="1" dirty="0" smtClean="0"/>
              <a:t> </a:t>
            </a:r>
            <a:r>
              <a:rPr lang="ru-RU" sz="2400" i="1" dirty="0" err="1" smtClean="0"/>
              <a:t>задоволеності</a:t>
            </a:r>
            <a:r>
              <a:rPr lang="ru-RU" sz="2400" i="1" dirty="0" smtClean="0"/>
              <a:t> </a:t>
            </a:r>
            <a:r>
              <a:rPr lang="ru-RU" sz="2400" i="1" dirty="0" err="1" smtClean="0"/>
              <a:t>і</a:t>
            </a:r>
            <a:r>
              <a:rPr lang="ru-RU" sz="2400" i="1" dirty="0" smtClean="0"/>
              <a:t> </a:t>
            </a:r>
            <a:r>
              <a:rPr lang="ru-RU" sz="2400" i="1" dirty="0" err="1" smtClean="0"/>
              <a:t>реалізації</a:t>
            </a:r>
            <a:r>
              <a:rPr lang="ru-RU" sz="2400" i="1" dirty="0" smtClean="0"/>
              <a:t> наших </a:t>
            </a:r>
            <a:r>
              <a:rPr lang="ru-RU" sz="2400" i="1" dirty="0" err="1" smtClean="0"/>
              <a:t>можливостей</a:t>
            </a:r>
            <a:r>
              <a:rPr lang="ru-RU" sz="2400" i="1" dirty="0" smtClean="0"/>
              <a:t>.</a:t>
            </a:r>
            <a:r>
              <a:rPr lang="uk-UA" sz="2400" dirty="0" smtClean="0"/>
              <a:t>”</a:t>
            </a:r>
            <a:endParaRPr lang="uk-UA" sz="2400" dirty="0"/>
          </a:p>
        </p:txBody>
      </p:sp>
      <p:pic>
        <p:nvPicPr>
          <p:cNvPr id="5" name="Рисунок 4" descr="images (5).jpg"/>
          <p:cNvPicPr>
            <a:picLocks noChangeAspect="1"/>
          </p:cNvPicPr>
          <p:nvPr/>
        </p:nvPicPr>
        <p:blipFill>
          <a:blip r:embed="rId2" cstate="print"/>
          <a:stretch>
            <a:fillRect/>
          </a:stretch>
        </p:blipFill>
        <p:spPr>
          <a:xfrm>
            <a:off x="5796136" y="2420888"/>
            <a:ext cx="2393231" cy="3531633"/>
          </a:xfrm>
          <a:prstGeom prst="rect">
            <a:avLst/>
          </a:prstGeom>
        </p:spPr>
      </p:pic>
      <p:pic>
        <p:nvPicPr>
          <p:cNvPr id="6" name="Рисунок 5" descr="images (7).jpg"/>
          <p:cNvPicPr>
            <a:picLocks noChangeAspect="1"/>
          </p:cNvPicPr>
          <p:nvPr/>
        </p:nvPicPr>
        <p:blipFill>
          <a:blip r:embed="rId3" cstate="print"/>
          <a:stretch>
            <a:fillRect/>
          </a:stretch>
        </p:blipFill>
        <p:spPr>
          <a:xfrm>
            <a:off x="827584" y="2636912"/>
            <a:ext cx="3908991" cy="2927970"/>
          </a:xfrm>
          <a:prstGeom prst="rect">
            <a:avLst/>
          </a:prstGeom>
        </p:spPr>
      </p:pic>
    </p:spTree>
  </p:cSld>
  <p:clrMapOvr>
    <a:masterClrMapping/>
  </p:clrMapOvr>
  <p:transition spd="slow">
    <p:fad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251520" y="188640"/>
            <a:ext cx="8568952" cy="6480720"/>
          </a:xfrm>
        </p:spPr>
        <p:txBody>
          <a:bodyPr>
            <a:normAutofit/>
          </a:bodyPr>
          <a:lstStyle/>
          <a:p>
            <a:pPr>
              <a:buNone/>
            </a:pPr>
            <a:r>
              <a:rPr lang="uk-UA" sz="2800" dirty="0" smtClean="0"/>
              <a:t>Тому ми визначили п’ять</a:t>
            </a:r>
            <a:r>
              <a:rPr lang="uk-UA" sz="2800" b="1" dirty="0" smtClean="0"/>
              <a:t> </a:t>
            </a:r>
            <a:r>
              <a:rPr lang="uk-UA" sz="2800" dirty="0" smtClean="0"/>
              <a:t>складових повноцінного духовного життя. Це наші стосунки з оточуючими, здоров’я, особисте зростання, участь і улюблені заняття. Здається – не так багато, але за наявності в нашому житті цих компонентів воно і справді стає краще. Розглянемо їх більш детально.</a:t>
            </a:r>
            <a:endParaRPr lang="uk-UA" sz="2800" dirty="0"/>
          </a:p>
        </p:txBody>
      </p:sp>
      <p:pic>
        <p:nvPicPr>
          <p:cNvPr id="4" name="Рисунок 3" descr="hWIexaIDZqQ.jpg"/>
          <p:cNvPicPr>
            <a:picLocks noChangeAspect="1"/>
          </p:cNvPicPr>
          <p:nvPr/>
        </p:nvPicPr>
        <p:blipFill>
          <a:blip r:embed="rId2" cstate="print"/>
          <a:stretch>
            <a:fillRect/>
          </a:stretch>
        </p:blipFill>
        <p:spPr>
          <a:xfrm>
            <a:off x="3707904" y="3356992"/>
            <a:ext cx="4627764" cy="3074537"/>
          </a:xfrm>
          <a:prstGeom prst="rect">
            <a:avLst/>
          </a:prstGeom>
        </p:spPr>
      </p:pic>
    </p:spTree>
  </p:cSld>
  <p:clrMapOvr>
    <a:masterClrMapping/>
  </p:clrMapOvr>
  <p:transition spd="slow">
    <p:fade/>
  </p:transition>
</p:sld>
</file>

<file path=ppt/theme/theme1.xml><?xml version="1.0" encoding="utf-8"?>
<a:theme xmlns:a="http://schemas.openxmlformats.org/drawingml/2006/main" name="Tema7">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Tema7</Template>
  <TotalTime>683</TotalTime>
  <Words>429</Words>
  <Application>Microsoft Office PowerPoint</Application>
  <PresentationFormat>Экран (4:3)</PresentationFormat>
  <Paragraphs>39</Paragraphs>
  <Slides>16</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16</vt:i4>
      </vt:variant>
    </vt:vector>
  </HeadingPairs>
  <TitlesOfParts>
    <vt:vector size="17" baseType="lpstr">
      <vt:lpstr>Tema7</vt:lpstr>
      <vt:lpstr>Духовний світ мого існування</vt:lpstr>
      <vt:lpstr>Слайд 2</vt:lpstr>
      <vt:lpstr>Слайд 3</vt:lpstr>
      <vt:lpstr>Слайд 4</vt:lpstr>
      <vt:lpstr>Слайд 5</vt:lpstr>
      <vt:lpstr>Слайд 6</vt:lpstr>
      <vt:lpstr>Слайд 7</vt:lpstr>
      <vt:lpstr>Слайд 8</vt:lpstr>
      <vt:lpstr>Слайд 9</vt:lpstr>
      <vt:lpstr>Слайд 10</vt:lpstr>
      <vt:lpstr>Слайд 11</vt:lpstr>
      <vt:lpstr>Слайд 12</vt:lpstr>
      <vt:lpstr>Слайд 13</vt:lpstr>
      <vt:lpstr>Отже, духовний світ людини – це почуття, духовні орієнтири та світогляд. Він не існує поза духовним життям суспільства і разом з тим виходить за його межі. Усі елементи духовного світу людини органічно взаємопов’язані. Духовно багата людина має проникливий розум, гармонійні почуття, тверду волю. Духовний світ кожної людини є явищем неповторним і унікальним.  </vt:lpstr>
      <vt:lpstr>Джерела</vt:lpstr>
      <vt:lpstr>The End</vt:lpstr>
    </vt:vector>
  </TitlesOfParts>
  <Company>RePack by SPecialiST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Духовний світ мого існування</dc:title>
  <dc:creator>Мар'яна</dc:creator>
  <cp:lastModifiedBy>Мар'яна</cp:lastModifiedBy>
  <cp:revision>57</cp:revision>
  <dcterms:created xsi:type="dcterms:W3CDTF">2014-12-21T16:52:41Z</dcterms:created>
  <dcterms:modified xsi:type="dcterms:W3CDTF">2014-12-28T17:32:57Z</dcterms:modified>
</cp:coreProperties>
</file>