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4" r:id="rId7"/>
    <p:sldId id="265" r:id="rId8"/>
    <p:sldId id="266" r:id="rId9"/>
    <p:sldId id="267" r:id="rId10"/>
    <p:sldId id="268" r:id="rId11"/>
    <p:sldId id="269" r:id="rId12"/>
    <p:sldId id="270" r:id="rId13"/>
    <p:sldId id="271" r:id="rId14"/>
    <p:sldId id="276" r:id="rId15"/>
    <p:sldId id="277" r:id="rId16"/>
    <p:sldId id="278" r:id="rId17"/>
    <p:sldId id="279" r:id="rId18"/>
    <p:sldId id="280" r:id="rId19"/>
    <p:sldId id="285" r:id="rId20"/>
    <p:sldId id="286" r:id="rId21"/>
    <p:sldId id="289" r:id="rId22"/>
    <p:sldId id="290" r:id="rId23"/>
    <p:sldId id="291" r:id="rId24"/>
    <p:sldId id="292" r:id="rId25"/>
    <p:sldId id="293" r:id="rId26"/>
    <p:sldId id="294" r:id="rId27"/>
    <p:sldId id="295" r:id="rId28"/>
    <p:sldId id="296"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58" autoAdjust="0"/>
  </p:normalViewPr>
  <p:slideViewPr>
    <p:cSldViewPr>
      <p:cViewPr varScale="1">
        <p:scale>
          <a:sx n="110" d="100"/>
          <a:sy n="110" d="100"/>
        </p:scale>
        <p:origin x="-165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9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41FAA47-AE9A-430B-B2A6-094A628BDE6F}" type="datetimeFigureOut">
              <a:rPr lang="ru-RU" smtClean="0"/>
              <a:pPr/>
              <a:t>17.12.2014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895ED9-4E3A-4E94-AC45-24CD3E1E70E9}" type="slidenum">
              <a:rPr lang="ru-RU" smtClean="0"/>
              <a:pPr/>
              <a:t>‹#›</a:t>
            </a:fld>
            <a:endParaRPr lang="ru-RU"/>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1FAA47-AE9A-430B-B2A6-094A628BDE6F}" type="datetimeFigureOut">
              <a:rPr lang="ru-RU" smtClean="0"/>
              <a:pPr/>
              <a:t>17.12.2014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895ED9-4E3A-4E94-AC45-24CD3E1E70E9}" type="slidenum">
              <a:rPr lang="ru-RU" smtClean="0"/>
              <a:pPr/>
              <a:t>‹#›</a:t>
            </a:fld>
            <a:endParaRPr lang="ru-RU"/>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1FAA47-AE9A-430B-B2A6-094A628BDE6F}" type="datetimeFigureOut">
              <a:rPr lang="ru-RU" smtClean="0"/>
              <a:pPr/>
              <a:t>17.12.2014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895ED9-4E3A-4E94-AC45-24CD3E1E70E9}" type="slidenum">
              <a:rPr lang="ru-RU" smtClean="0"/>
              <a:pPr/>
              <a:t>‹#›</a:t>
            </a:fld>
            <a:endParaRPr lang="ru-RU"/>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1FAA47-AE9A-430B-B2A6-094A628BDE6F}" type="datetimeFigureOut">
              <a:rPr lang="ru-RU" smtClean="0"/>
              <a:pPr/>
              <a:t>17.12.2014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895ED9-4E3A-4E94-AC45-24CD3E1E70E9}" type="slidenum">
              <a:rPr lang="ru-RU" smtClean="0"/>
              <a:pPr/>
              <a:t>‹#›</a:t>
            </a:fld>
            <a:endParaRPr lang="ru-RU"/>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41FAA47-AE9A-430B-B2A6-094A628BDE6F}" type="datetimeFigureOut">
              <a:rPr lang="ru-RU" smtClean="0"/>
              <a:pPr/>
              <a:t>17.12.2014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895ED9-4E3A-4E94-AC45-24CD3E1E70E9}" type="slidenum">
              <a:rPr lang="ru-RU" smtClean="0"/>
              <a:pPr/>
              <a:t>‹#›</a:t>
            </a:fld>
            <a:endParaRPr lang="ru-RU"/>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41FAA47-AE9A-430B-B2A6-094A628BDE6F}" type="datetimeFigureOut">
              <a:rPr lang="ru-RU" smtClean="0"/>
              <a:pPr/>
              <a:t>17.12.2014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895ED9-4E3A-4E94-AC45-24CD3E1E70E9}" type="slidenum">
              <a:rPr lang="ru-RU" smtClean="0"/>
              <a:pPr/>
              <a:t>‹#›</a:t>
            </a:fld>
            <a:endParaRPr lang="ru-RU"/>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41FAA47-AE9A-430B-B2A6-094A628BDE6F}" type="datetimeFigureOut">
              <a:rPr lang="ru-RU" smtClean="0"/>
              <a:pPr/>
              <a:t>17.12.2014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1895ED9-4E3A-4E94-AC45-24CD3E1E70E9}" type="slidenum">
              <a:rPr lang="ru-RU" smtClean="0"/>
              <a:pPr/>
              <a:t>‹#›</a:t>
            </a:fld>
            <a:endParaRPr lang="ru-RU"/>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41FAA47-AE9A-430B-B2A6-094A628BDE6F}" type="datetimeFigureOut">
              <a:rPr lang="ru-RU" smtClean="0"/>
              <a:pPr/>
              <a:t>17.12.2014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1895ED9-4E3A-4E94-AC45-24CD3E1E70E9}" type="slidenum">
              <a:rPr lang="ru-RU" smtClean="0"/>
              <a:pPr/>
              <a:t>‹#›</a:t>
            </a:fld>
            <a:endParaRPr lang="ru-RU"/>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41FAA47-AE9A-430B-B2A6-094A628BDE6F}" type="datetimeFigureOut">
              <a:rPr lang="ru-RU" smtClean="0"/>
              <a:pPr/>
              <a:t>17.12.2014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1895ED9-4E3A-4E94-AC45-24CD3E1E70E9}" type="slidenum">
              <a:rPr lang="ru-RU" smtClean="0"/>
              <a:pPr/>
              <a:t>‹#›</a:t>
            </a:fld>
            <a:endParaRPr lang="ru-RU"/>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41FAA47-AE9A-430B-B2A6-094A628BDE6F}" type="datetimeFigureOut">
              <a:rPr lang="ru-RU" smtClean="0"/>
              <a:pPr/>
              <a:t>17.12.2014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895ED9-4E3A-4E94-AC45-24CD3E1E70E9}" type="slidenum">
              <a:rPr lang="ru-RU" smtClean="0"/>
              <a:pPr/>
              <a:t>‹#›</a:t>
            </a:fld>
            <a:endParaRPr lang="ru-RU"/>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41FAA47-AE9A-430B-B2A6-094A628BDE6F}" type="datetimeFigureOut">
              <a:rPr lang="ru-RU" smtClean="0"/>
              <a:pPr/>
              <a:t>17.12.2014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895ED9-4E3A-4E94-AC45-24CD3E1E70E9}" type="slidenum">
              <a:rPr lang="ru-RU" smtClean="0"/>
              <a:pPr/>
              <a:t>‹#›</a:t>
            </a:fld>
            <a:endParaRPr lang="ru-RU"/>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1FAA47-AE9A-430B-B2A6-094A628BDE6F}" type="datetimeFigureOut">
              <a:rPr lang="ru-RU" smtClean="0"/>
              <a:pPr/>
              <a:t>17.12.2014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95ED9-4E3A-4E94-AC45-24CD3E1E70E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wmf"/></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slide" Target="slide26.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slide" Target="slide1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slide" Target="slide2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E:\ENGLISH-WORK\Фоновые рисунки\2б.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28596" y="0"/>
            <a:ext cx="6715172" cy="1323439"/>
          </a:xfrm>
          <a:prstGeom prst="rect">
            <a:avLst/>
          </a:prstGeom>
          <a:noFill/>
        </p:spPr>
        <p:txBody>
          <a:bodyPr wrap="square" rtlCol="0">
            <a:spAutoFit/>
          </a:bodyPr>
          <a:lstStyle/>
          <a:p>
            <a:pPr algn="ctr"/>
            <a:r>
              <a:rPr lang="en-US" sz="8000" i="1" dirty="0" smtClean="0">
                <a:solidFill>
                  <a:srgbClr val="FFFF00"/>
                </a:solidFill>
                <a:latin typeface="Freestyle Script" pitchFamily="66" charset="0"/>
              </a:rPr>
              <a:t>New Zealand</a:t>
            </a:r>
            <a:endParaRPr lang="ru-RU" sz="8000" i="1" dirty="0">
              <a:solidFill>
                <a:srgbClr val="FFFF00"/>
              </a:solidFill>
            </a:endParaRPr>
          </a:p>
        </p:txBody>
      </p:sp>
      <p:pic>
        <p:nvPicPr>
          <p:cNvPr id="1028" name="Picture 4" descr="C:\Documents and Settings\Учитель\Мои документы\Мои рисунки\туатара.jpg"/>
          <p:cNvPicPr>
            <a:picLocks noChangeAspect="1" noChangeArrowheads="1"/>
          </p:cNvPicPr>
          <p:nvPr/>
        </p:nvPicPr>
        <p:blipFill>
          <a:blip r:embed="rId3" cstate="print"/>
          <a:srcRect/>
          <a:stretch>
            <a:fillRect/>
          </a:stretch>
        </p:blipFill>
        <p:spPr bwMode="auto">
          <a:xfrm>
            <a:off x="1142976" y="1785926"/>
            <a:ext cx="6921500" cy="49133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E:\ENGLISH-WORK\Фоновые рисунки\2б.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1500166" y="142852"/>
            <a:ext cx="7500771" cy="769441"/>
          </a:xfrm>
          <a:prstGeom prst="rect">
            <a:avLst/>
          </a:prstGeom>
        </p:spPr>
        <p:txBody>
          <a:bodyPr wrap="none">
            <a:spAutoFit/>
          </a:bodyPr>
          <a:lstStyle/>
          <a:p>
            <a:r>
              <a:rPr lang="en-US" sz="4400" b="1" dirty="0" smtClean="0">
                <a:solidFill>
                  <a:srgbClr val="FFFF00"/>
                </a:solidFill>
                <a:latin typeface="Freestyle Script" pitchFamily="66" charset="0"/>
              </a:rPr>
              <a:t>Flora and fauna of New Zealand </a:t>
            </a:r>
            <a:endParaRPr lang="ru-RU" sz="4400" dirty="0"/>
          </a:p>
        </p:txBody>
      </p:sp>
      <p:sp>
        <p:nvSpPr>
          <p:cNvPr id="6" name="TextBox 5"/>
          <p:cNvSpPr txBox="1"/>
          <p:nvPr/>
        </p:nvSpPr>
        <p:spPr>
          <a:xfrm>
            <a:off x="428596" y="1357298"/>
            <a:ext cx="8572560" cy="1323439"/>
          </a:xfrm>
          <a:prstGeom prst="rect">
            <a:avLst/>
          </a:prstGeom>
          <a:noFill/>
        </p:spPr>
        <p:txBody>
          <a:bodyPr wrap="square" rtlCol="0">
            <a:spAutoFit/>
          </a:bodyPr>
          <a:lstStyle/>
          <a:p>
            <a:pPr>
              <a:buFont typeface="Wingdings" pitchFamily="2" charset="2"/>
              <a:buChar char="v"/>
            </a:pPr>
            <a:r>
              <a:rPr lang="en-US" sz="2000" b="1" dirty="0" smtClean="0">
                <a:solidFill>
                  <a:srgbClr val="FF3399"/>
                </a:solidFill>
                <a:latin typeface="Times New Roman" pitchFamily="18" charset="0"/>
                <a:cs typeface="Times New Roman" pitchFamily="18" charset="0"/>
              </a:rPr>
              <a:t> the biggest earthworms in the world</a:t>
            </a:r>
          </a:p>
          <a:p>
            <a:pPr>
              <a:buFont typeface="Wingdings" pitchFamily="2" charset="2"/>
              <a:buChar char="v"/>
            </a:pPr>
            <a:r>
              <a:rPr lang="en-US" sz="2000" b="1" dirty="0" smtClean="0">
                <a:solidFill>
                  <a:srgbClr val="FF3399"/>
                </a:solidFill>
                <a:latin typeface="Times New Roman" pitchFamily="18" charset="0"/>
                <a:cs typeface="Times New Roman" pitchFamily="18" charset="0"/>
              </a:rPr>
              <a:t> the smallest bats in the world – the only native land mammals in New</a:t>
            </a:r>
          </a:p>
          <a:p>
            <a:r>
              <a:rPr lang="en-US" sz="2000" b="1" dirty="0" smtClean="0">
                <a:solidFill>
                  <a:srgbClr val="FF3399"/>
                </a:solidFill>
                <a:latin typeface="Times New Roman" pitchFamily="18" charset="0"/>
                <a:cs typeface="Times New Roman" pitchFamily="18" charset="0"/>
              </a:rPr>
              <a:t>     Zealand</a:t>
            </a:r>
          </a:p>
          <a:p>
            <a:pPr>
              <a:buFont typeface="Wingdings" pitchFamily="2" charset="2"/>
              <a:buChar char="v"/>
            </a:pPr>
            <a:r>
              <a:rPr lang="en-US" sz="2000" b="1" dirty="0" smtClean="0">
                <a:solidFill>
                  <a:srgbClr val="FF3399"/>
                </a:solidFill>
                <a:latin typeface="Times New Roman" pitchFamily="18" charset="0"/>
                <a:cs typeface="Times New Roman" pitchFamily="18" charset="0"/>
              </a:rPr>
              <a:t> the weta – the heaviest insect in the world (70 gm and 20 cm long)</a:t>
            </a:r>
            <a:endParaRPr lang="ru-RU" sz="2000" b="1" dirty="0">
              <a:solidFill>
                <a:srgbClr val="FF3399"/>
              </a:solidFill>
              <a:latin typeface="Times New Roman" pitchFamily="18" charset="0"/>
              <a:cs typeface="Times New Roman" pitchFamily="18" charset="0"/>
            </a:endParaRPr>
          </a:p>
        </p:txBody>
      </p:sp>
      <p:pic>
        <p:nvPicPr>
          <p:cNvPr id="3075" name="Picture 3" descr="C:\Documents and Settings\Учитель\Мои документы\Мои рисунки\weta.jpg"/>
          <p:cNvPicPr>
            <a:picLocks noChangeAspect="1" noChangeArrowheads="1"/>
          </p:cNvPicPr>
          <p:nvPr/>
        </p:nvPicPr>
        <p:blipFill>
          <a:blip r:embed="rId3" cstate="print"/>
          <a:srcRect/>
          <a:stretch>
            <a:fillRect/>
          </a:stretch>
        </p:blipFill>
        <p:spPr bwMode="auto">
          <a:xfrm>
            <a:off x="4786314" y="3571876"/>
            <a:ext cx="3722699" cy="3036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Прямоугольник 8"/>
          <p:cNvSpPr/>
          <p:nvPr/>
        </p:nvSpPr>
        <p:spPr>
          <a:xfrm>
            <a:off x="6143636" y="6072206"/>
            <a:ext cx="1357322"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the weta</a:t>
            </a:r>
            <a:endParaRPr lang="ru-RU" sz="2000" b="1" dirty="0">
              <a:solidFill>
                <a:schemeClr val="tx1"/>
              </a:solidFill>
              <a:latin typeface="Times New Roman" pitchFamily="18" charset="0"/>
              <a:cs typeface="Times New Roman" pitchFamily="18" charset="0"/>
            </a:endParaRPr>
          </a:p>
        </p:txBody>
      </p:sp>
      <p:pic>
        <p:nvPicPr>
          <p:cNvPr id="2050" name="Picture 2" descr="C:\Documents and Settings\Учитель\Рабочий стол\новозеландская летучая мышь.jpg"/>
          <p:cNvPicPr>
            <a:picLocks noChangeAspect="1" noChangeArrowheads="1"/>
          </p:cNvPicPr>
          <p:nvPr/>
        </p:nvPicPr>
        <p:blipFill>
          <a:blip r:embed="rId4" cstate="print"/>
          <a:srcRect/>
          <a:stretch>
            <a:fillRect/>
          </a:stretch>
        </p:blipFill>
        <p:spPr bwMode="auto">
          <a:xfrm>
            <a:off x="714348" y="3571876"/>
            <a:ext cx="3659213" cy="3000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Прямоугольник 9"/>
          <p:cNvSpPr/>
          <p:nvPr/>
        </p:nvSpPr>
        <p:spPr>
          <a:xfrm>
            <a:off x="1428728" y="6000768"/>
            <a:ext cx="2286016"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latin typeface="Times New Roman" pitchFamily="18" charset="0"/>
                <a:cs typeface="Times New Roman" pitchFamily="18" charset="0"/>
              </a:rPr>
              <a:t>New Zealand bat</a:t>
            </a:r>
            <a:endParaRPr lang="ru-RU" sz="2000" b="1" dirty="0">
              <a:solidFill>
                <a:schemeClr val="bg1"/>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E:\ENGLISH-WORK\Фоновые рисунки\2б.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1500166" y="142852"/>
            <a:ext cx="4972836" cy="1015663"/>
          </a:xfrm>
          <a:prstGeom prst="rect">
            <a:avLst/>
          </a:prstGeom>
        </p:spPr>
        <p:txBody>
          <a:bodyPr wrap="none">
            <a:spAutoFit/>
          </a:bodyPr>
          <a:lstStyle/>
          <a:p>
            <a:r>
              <a:rPr lang="en-US" sz="6000" b="1" dirty="0" smtClean="0">
                <a:solidFill>
                  <a:srgbClr val="FFFF00"/>
                </a:solidFill>
                <a:latin typeface="Freestyle Script" pitchFamily="66" charset="0"/>
              </a:rPr>
              <a:t>    Rivers and mountains</a:t>
            </a:r>
            <a:endParaRPr lang="ru-RU" sz="6000" dirty="0"/>
          </a:p>
        </p:txBody>
      </p:sp>
      <p:sp>
        <p:nvSpPr>
          <p:cNvPr id="6" name="TextBox 5"/>
          <p:cNvSpPr txBox="1"/>
          <p:nvPr/>
        </p:nvSpPr>
        <p:spPr>
          <a:xfrm>
            <a:off x="214282" y="1357298"/>
            <a:ext cx="8715436" cy="1323439"/>
          </a:xfrm>
          <a:prstGeom prst="rect">
            <a:avLst/>
          </a:prstGeom>
          <a:noFill/>
        </p:spPr>
        <p:txBody>
          <a:bodyPr wrap="square" rtlCol="0">
            <a:spAutoFit/>
          </a:bodyPr>
          <a:lstStyle/>
          <a:p>
            <a:pPr algn="just"/>
            <a:r>
              <a:rPr lang="en-US" sz="2000" b="1" dirty="0" smtClean="0">
                <a:solidFill>
                  <a:srgbClr val="FF3399"/>
                </a:solidFill>
                <a:latin typeface="Times New Roman" pitchFamily="18" charset="0"/>
                <a:cs typeface="Times New Roman" pitchFamily="18" charset="0"/>
              </a:rPr>
              <a:t>New Zealand is a very mountainous country. About one third of the islands is covered with mountains. The Southern Alps run along the western coast of the South Island and are the highest in New Zealand. Mount Cook is the highest mountain there (3, 050 metres above the sea level).  </a:t>
            </a:r>
            <a:endParaRPr lang="ru-RU" sz="2000" b="1" dirty="0">
              <a:solidFill>
                <a:srgbClr val="FF3399"/>
              </a:solidFill>
              <a:latin typeface="Times New Roman" pitchFamily="18" charset="0"/>
              <a:cs typeface="Times New Roman" pitchFamily="18" charset="0"/>
            </a:endParaRPr>
          </a:p>
        </p:txBody>
      </p:sp>
      <p:pic>
        <p:nvPicPr>
          <p:cNvPr id="3074" name="Picture 2" descr="C:\Documents and Settings\Учитель\Рабочий стол\south alps nz.jpg"/>
          <p:cNvPicPr>
            <a:picLocks noChangeAspect="1" noChangeArrowheads="1"/>
          </p:cNvPicPr>
          <p:nvPr/>
        </p:nvPicPr>
        <p:blipFill>
          <a:blip r:embed="rId3" cstate="print"/>
          <a:srcRect/>
          <a:stretch>
            <a:fillRect/>
          </a:stretch>
        </p:blipFill>
        <p:spPr bwMode="auto">
          <a:xfrm>
            <a:off x="357158" y="2857496"/>
            <a:ext cx="3929090" cy="381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Прямоугольник 7"/>
          <p:cNvSpPr/>
          <p:nvPr/>
        </p:nvSpPr>
        <p:spPr>
          <a:xfrm>
            <a:off x="1000100" y="3000372"/>
            <a:ext cx="2786082"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the Southern Alps</a:t>
            </a:r>
            <a:endParaRPr lang="ru-RU" sz="2000" b="1" dirty="0">
              <a:solidFill>
                <a:schemeClr val="tx1"/>
              </a:solidFill>
              <a:latin typeface="Times New Roman" pitchFamily="18" charset="0"/>
              <a:cs typeface="Times New Roman" pitchFamily="18" charset="0"/>
            </a:endParaRPr>
          </a:p>
        </p:txBody>
      </p:sp>
      <p:pic>
        <p:nvPicPr>
          <p:cNvPr id="3076" name="Picture 4" descr="C:\Documents and Settings\Учитель\Рабочий стол\Mount Cook nz.jpg"/>
          <p:cNvPicPr>
            <a:picLocks noChangeAspect="1" noChangeArrowheads="1"/>
          </p:cNvPicPr>
          <p:nvPr/>
        </p:nvPicPr>
        <p:blipFill>
          <a:blip r:embed="rId4" cstate="print"/>
          <a:srcRect/>
          <a:stretch>
            <a:fillRect/>
          </a:stretch>
        </p:blipFill>
        <p:spPr bwMode="auto">
          <a:xfrm>
            <a:off x="4572000" y="2928934"/>
            <a:ext cx="4286280" cy="3674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Прямоугольник 10"/>
          <p:cNvSpPr/>
          <p:nvPr/>
        </p:nvSpPr>
        <p:spPr>
          <a:xfrm>
            <a:off x="5929322" y="3071810"/>
            <a:ext cx="1714512"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Mount Cook</a:t>
            </a:r>
            <a:endParaRPr lang="ru-RU" sz="2000" b="1" dirty="0">
              <a:solidFill>
                <a:schemeClr val="tx1"/>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E:\ENGLISH-WORK\Фоновые рисунки\2б.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1500166" y="142852"/>
            <a:ext cx="5357557" cy="1015663"/>
          </a:xfrm>
          <a:prstGeom prst="rect">
            <a:avLst/>
          </a:prstGeom>
        </p:spPr>
        <p:txBody>
          <a:bodyPr wrap="none">
            <a:spAutoFit/>
          </a:bodyPr>
          <a:lstStyle/>
          <a:p>
            <a:r>
              <a:rPr lang="en-US" sz="6000" b="1" dirty="0" smtClean="0">
                <a:solidFill>
                  <a:srgbClr val="FFFF00"/>
                </a:solidFill>
                <a:latin typeface="Freestyle Script" pitchFamily="66" charset="0"/>
              </a:rPr>
              <a:t>      Rivers and mountains</a:t>
            </a:r>
            <a:endParaRPr lang="ru-RU" sz="6000" dirty="0"/>
          </a:p>
        </p:txBody>
      </p:sp>
      <p:sp>
        <p:nvSpPr>
          <p:cNvPr id="6" name="TextBox 5"/>
          <p:cNvSpPr txBox="1"/>
          <p:nvPr/>
        </p:nvSpPr>
        <p:spPr>
          <a:xfrm>
            <a:off x="428596" y="1357298"/>
            <a:ext cx="8572560" cy="1323439"/>
          </a:xfrm>
          <a:prstGeom prst="rect">
            <a:avLst/>
          </a:prstGeom>
          <a:noFill/>
        </p:spPr>
        <p:txBody>
          <a:bodyPr wrap="square" rtlCol="0">
            <a:spAutoFit/>
          </a:bodyPr>
          <a:lstStyle/>
          <a:p>
            <a:pPr algn="ctr"/>
            <a:r>
              <a:rPr lang="en-US" sz="2000" b="1" i="1" dirty="0" smtClean="0">
                <a:solidFill>
                  <a:srgbClr val="FFFF00"/>
                </a:solidFill>
                <a:latin typeface="Times New Roman" pitchFamily="18" charset="0"/>
                <a:cs typeface="Times New Roman" pitchFamily="18" charset="0"/>
              </a:rPr>
              <a:t>It’s interesting to know…</a:t>
            </a:r>
          </a:p>
          <a:p>
            <a:pPr algn="ctr"/>
            <a:endParaRPr lang="en-US" sz="2000" b="1" i="1" dirty="0" smtClean="0">
              <a:solidFill>
                <a:srgbClr val="FFFF00"/>
              </a:solidFill>
              <a:latin typeface="Times New Roman" pitchFamily="18" charset="0"/>
              <a:cs typeface="Times New Roman" pitchFamily="18" charset="0"/>
            </a:endParaRPr>
          </a:p>
          <a:p>
            <a:r>
              <a:rPr lang="en-US" sz="2000" b="1" i="1" dirty="0" smtClean="0">
                <a:solidFill>
                  <a:srgbClr val="FFFF00"/>
                </a:solidFill>
                <a:latin typeface="Times New Roman" pitchFamily="18" charset="0"/>
                <a:cs typeface="Times New Roman" pitchFamily="18" charset="0"/>
              </a:rPr>
              <a:t>Sometimes New Zealanders say that the North Island means “beaches” and the South Island means “mountains”</a:t>
            </a:r>
            <a:endParaRPr lang="ru-RU" sz="2000" b="1" i="1" dirty="0">
              <a:solidFill>
                <a:srgbClr val="FFFF00"/>
              </a:solidFill>
              <a:latin typeface="Times New Roman" pitchFamily="18" charset="0"/>
              <a:cs typeface="Times New Roman" pitchFamily="18" charset="0"/>
            </a:endParaRPr>
          </a:p>
        </p:txBody>
      </p:sp>
      <p:pic>
        <p:nvPicPr>
          <p:cNvPr id="7" name="Picture 2" descr="E:\КАРТИНКИ2\скачанные картинки\Организатор клипов (Microsoft)\j0437990.wmf"/>
          <p:cNvPicPr>
            <a:picLocks noChangeAspect="1" noChangeArrowheads="1"/>
          </p:cNvPicPr>
          <p:nvPr/>
        </p:nvPicPr>
        <p:blipFill>
          <a:blip r:embed="rId3" cstate="print"/>
          <a:srcRect/>
          <a:stretch>
            <a:fillRect/>
          </a:stretch>
        </p:blipFill>
        <p:spPr bwMode="auto">
          <a:xfrm>
            <a:off x="428596" y="1142984"/>
            <a:ext cx="1000132" cy="873119"/>
          </a:xfrm>
          <a:prstGeom prst="rect">
            <a:avLst/>
          </a:prstGeom>
          <a:noFill/>
        </p:spPr>
      </p:pic>
      <p:sp>
        <p:nvSpPr>
          <p:cNvPr id="8" name="TextBox 7"/>
          <p:cNvSpPr txBox="1"/>
          <p:nvPr/>
        </p:nvSpPr>
        <p:spPr>
          <a:xfrm>
            <a:off x="428596" y="3143248"/>
            <a:ext cx="8429684" cy="1323439"/>
          </a:xfrm>
          <a:prstGeom prst="rect">
            <a:avLst/>
          </a:prstGeom>
          <a:noFill/>
        </p:spPr>
        <p:txBody>
          <a:bodyPr wrap="square" rtlCol="0">
            <a:spAutoFit/>
          </a:bodyPr>
          <a:lstStyle/>
          <a:p>
            <a:pPr algn="just"/>
            <a:r>
              <a:rPr lang="en-US" sz="2000" b="1" dirty="0" smtClean="0">
                <a:solidFill>
                  <a:srgbClr val="FF3399"/>
                </a:solidFill>
                <a:latin typeface="Times New Roman" pitchFamily="18" charset="0"/>
                <a:cs typeface="Times New Roman" pitchFamily="18" charset="0"/>
              </a:rPr>
              <a:t>New Zealand’s rivers are mainly short and swift. The longest river is the Waikato. There are many lakes on both islands as well. The North Island’s volcanic interior contains New Zealand’s largest lake. Its name is lake </a:t>
            </a:r>
            <a:r>
              <a:rPr lang="en-US" sz="2000" b="1" dirty="0" err="1" smtClean="0">
                <a:solidFill>
                  <a:srgbClr val="FF3399"/>
                </a:solidFill>
                <a:latin typeface="Times New Roman" pitchFamily="18" charset="0"/>
                <a:cs typeface="Times New Roman" pitchFamily="18" charset="0"/>
              </a:rPr>
              <a:t>Taupo</a:t>
            </a:r>
            <a:r>
              <a:rPr lang="en-US" sz="2000" b="1" dirty="0" smtClean="0">
                <a:solidFill>
                  <a:srgbClr val="FF3399"/>
                </a:solidFill>
                <a:latin typeface="Times New Roman" pitchFamily="18" charset="0"/>
                <a:cs typeface="Times New Roman" pitchFamily="18" charset="0"/>
              </a:rPr>
              <a:t>. </a:t>
            </a:r>
            <a:endParaRPr lang="ru-RU" sz="2000" b="1" dirty="0">
              <a:solidFill>
                <a:srgbClr val="FF3399"/>
              </a:solidFill>
              <a:latin typeface="Times New Roman" pitchFamily="18" charset="0"/>
              <a:cs typeface="Times New Roman" pitchFamily="18" charset="0"/>
            </a:endParaRPr>
          </a:p>
        </p:txBody>
      </p:sp>
      <p:pic>
        <p:nvPicPr>
          <p:cNvPr id="4098" name="Picture 2" descr="C:\Documents and Settings\Учитель\Мои документы\Мои рисунки\waikato.jpg"/>
          <p:cNvPicPr>
            <a:picLocks noChangeAspect="1" noChangeArrowheads="1"/>
          </p:cNvPicPr>
          <p:nvPr/>
        </p:nvPicPr>
        <p:blipFill>
          <a:blip r:embed="rId4" cstate="print"/>
          <a:srcRect/>
          <a:stretch>
            <a:fillRect/>
          </a:stretch>
        </p:blipFill>
        <p:spPr bwMode="auto">
          <a:xfrm>
            <a:off x="428596" y="4521212"/>
            <a:ext cx="3857652" cy="21224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9" name="Picture 3" descr="C:\Documents and Settings\Учитель\Мои документы\Мои рисунки\lake-taupo-56710.jpg"/>
          <p:cNvPicPr>
            <a:picLocks noChangeAspect="1" noChangeArrowheads="1"/>
          </p:cNvPicPr>
          <p:nvPr/>
        </p:nvPicPr>
        <p:blipFill>
          <a:blip r:embed="rId5" cstate="print"/>
          <a:srcRect/>
          <a:stretch>
            <a:fillRect/>
          </a:stretch>
        </p:blipFill>
        <p:spPr bwMode="auto">
          <a:xfrm>
            <a:off x="4500562" y="4500570"/>
            <a:ext cx="4276318" cy="2197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Прямоугольник 10"/>
          <p:cNvSpPr/>
          <p:nvPr/>
        </p:nvSpPr>
        <p:spPr>
          <a:xfrm>
            <a:off x="1643042" y="6143644"/>
            <a:ext cx="1285884"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Waikato</a:t>
            </a:r>
            <a:endParaRPr lang="ru-RU" sz="2000" b="1" dirty="0">
              <a:solidFill>
                <a:schemeClr val="tx1"/>
              </a:solidFill>
              <a:latin typeface="Times New Roman" pitchFamily="18" charset="0"/>
              <a:cs typeface="Times New Roman" pitchFamily="18" charset="0"/>
            </a:endParaRPr>
          </a:p>
        </p:txBody>
      </p:sp>
      <p:sp>
        <p:nvSpPr>
          <p:cNvPr id="12" name="Прямоугольник 11"/>
          <p:cNvSpPr/>
          <p:nvPr/>
        </p:nvSpPr>
        <p:spPr>
          <a:xfrm>
            <a:off x="6072198" y="6215082"/>
            <a:ext cx="1285884"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latin typeface="Times New Roman" pitchFamily="18" charset="0"/>
                <a:cs typeface="Times New Roman" pitchFamily="18" charset="0"/>
              </a:rPr>
              <a:t>Taupo</a:t>
            </a:r>
            <a:endParaRPr lang="ru-RU" sz="2000" b="1" dirty="0">
              <a:solidFill>
                <a:schemeClr val="tx1"/>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E:\ENGLISH-WORK\Фоновые рисунки\2б.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6" name="Прямоугольник 5"/>
          <p:cNvSpPr/>
          <p:nvPr/>
        </p:nvSpPr>
        <p:spPr>
          <a:xfrm>
            <a:off x="2500298" y="142852"/>
            <a:ext cx="2608406" cy="1015663"/>
          </a:xfrm>
          <a:prstGeom prst="rect">
            <a:avLst/>
          </a:prstGeom>
        </p:spPr>
        <p:txBody>
          <a:bodyPr wrap="none">
            <a:spAutoFit/>
          </a:bodyPr>
          <a:lstStyle/>
          <a:p>
            <a:r>
              <a:rPr lang="en-US" sz="6000" b="1" dirty="0" smtClean="0">
                <a:solidFill>
                  <a:srgbClr val="FFFF00"/>
                </a:solidFill>
                <a:latin typeface="Freestyle Script" pitchFamily="66" charset="0"/>
              </a:rPr>
              <a:t>     Climate</a:t>
            </a:r>
            <a:endParaRPr lang="ru-RU" sz="6000" dirty="0"/>
          </a:p>
        </p:txBody>
      </p:sp>
      <p:sp>
        <p:nvSpPr>
          <p:cNvPr id="7" name="TextBox 6"/>
          <p:cNvSpPr txBox="1"/>
          <p:nvPr/>
        </p:nvSpPr>
        <p:spPr>
          <a:xfrm>
            <a:off x="357158" y="2214554"/>
            <a:ext cx="8501122" cy="3785652"/>
          </a:xfrm>
          <a:prstGeom prst="rect">
            <a:avLst/>
          </a:prstGeom>
          <a:noFill/>
        </p:spPr>
        <p:txBody>
          <a:bodyPr wrap="square" rtlCol="0">
            <a:spAutoFit/>
          </a:bodyPr>
          <a:lstStyle/>
          <a:p>
            <a:pPr algn="just"/>
            <a:r>
              <a:rPr lang="en-US" sz="2000" b="1" dirty="0" smtClean="0">
                <a:solidFill>
                  <a:srgbClr val="FF3399"/>
                </a:solidFill>
                <a:latin typeface="Times New Roman" pitchFamily="18" charset="0"/>
                <a:cs typeface="Times New Roman" pitchFamily="18" charset="0"/>
              </a:rPr>
              <a:t>	New Zealand is known for its maritime climate which is quite good during the whole year. It is moist, temperate and is affected by latitude and the proximity of the ocean. </a:t>
            </a:r>
          </a:p>
          <a:p>
            <a:pPr algn="just"/>
            <a:r>
              <a:rPr lang="en-US" sz="2000" b="1" dirty="0" smtClean="0">
                <a:solidFill>
                  <a:srgbClr val="FF3399"/>
                </a:solidFill>
                <a:latin typeface="Times New Roman" pitchFamily="18" charset="0"/>
                <a:cs typeface="Times New Roman" pitchFamily="18" charset="0"/>
              </a:rPr>
              <a:t>	Climate of this country has no extremes and no wide range of temperatures. The difference of winter and summer temperatures is about 10 degrees. That is why New Zealand is very attractive for tourists. Seasons here are reverse of the Northern Hemisphere like in Australia. </a:t>
            </a:r>
          </a:p>
          <a:p>
            <a:pPr algn="just"/>
            <a:r>
              <a:rPr lang="en-US" sz="2000" b="1" dirty="0" smtClean="0">
                <a:solidFill>
                  <a:srgbClr val="FF3399"/>
                </a:solidFill>
                <a:latin typeface="Times New Roman" pitchFamily="18" charset="0"/>
                <a:cs typeface="Times New Roman" pitchFamily="18" charset="0"/>
              </a:rPr>
              <a:t>	Because of New Zealand’s wet and mild climate many inhabitants  of the country are busy with farming and dairy goods production.</a:t>
            </a:r>
          </a:p>
          <a:p>
            <a:pPr algn="just"/>
            <a:r>
              <a:rPr lang="en-US" sz="2000" b="1" dirty="0" smtClean="0">
                <a:solidFill>
                  <a:srgbClr val="FF3399"/>
                </a:solidFill>
                <a:latin typeface="Times New Roman" pitchFamily="18" charset="0"/>
                <a:cs typeface="Times New Roman" pitchFamily="18" charset="0"/>
              </a:rPr>
              <a:t>	There are heavy rainfalls in New Zealand all year round which is very good for cattle –farming, sheep- farming, growing fruit, vegetables and flowers.    </a:t>
            </a:r>
            <a:endParaRPr lang="ru-RU" sz="2000" b="1" dirty="0">
              <a:solidFill>
                <a:srgbClr val="FF3399"/>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E:\ENGLISH-WORK\Фоновые рисунки\2б.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1000100" y="142852"/>
            <a:ext cx="7811754" cy="1015663"/>
          </a:xfrm>
          <a:prstGeom prst="rect">
            <a:avLst/>
          </a:prstGeom>
        </p:spPr>
        <p:txBody>
          <a:bodyPr wrap="none">
            <a:spAutoFit/>
          </a:bodyPr>
          <a:lstStyle/>
          <a:p>
            <a:r>
              <a:rPr lang="en-US" sz="6000" b="1" dirty="0" smtClean="0">
                <a:solidFill>
                  <a:srgbClr val="FFFF00"/>
                </a:solidFill>
                <a:latin typeface="Freestyle Script" pitchFamily="66" charset="0"/>
              </a:rPr>
              <a:t>     </a:t>
            </a:r>
            <a:r>
              <a:rPr lang="en-US" sz="4400" b="1" dirty="0" smtClean="0">
                <a:solidFill>
                  <a:srgbClr val="FFFF00"/>
                </a:solidFill>
                <a:latin typeface="Freestyle Script" pitchFamily="66" charset="0"/>
              </a:rPr>
              <a:t>The population of the country </a:t>
            </a:r>
            <a:endParaRPr lang="ru-RU" sz="4400" dirty="0"/>
          </a:p>
        </p:txBody>
      </p:sp>
      <p:pic>
        <p:nvPicPr>
          <p:cNvPr id="6" name="Picture 2" descr="E:\КАРТИНКИ2\скачанные картинки\Организатор клипов (Microsoft)\j0437990.wmf"/>
          <p:cNvPicPr>
            <a:picLocks noChangeAspect="1" noChangeArrowheads="1"/>
          </p:cNvPicPr>
          <p:nvPr/>
        </p:nvPicPr>
        <p:blipFill>
          <a:blip r:embed="rId3" cstate="print"/>
          <a:srcRect/>
          <a:stretch>
            <a:fillRect/>
          </a:stretch>
        </p:blipFill>
        <p:spPr bwMode="auto">
          <a:xfrm>
            <a:off x="357158" y="1000108"/>
            <a:ext cx="1000132" cy="873119"/>
          </a:xfrm>
          <a:prstGeom prst="rect">
            <a:avLst/>
          </a:prstGeom>
          <a:noFill/>
        </p:spPr>
      </p:pic>
      <p:sp>
        <p:nvSpPr>
          <p:cNvPr id="7" name="TextBox 6"/>
          <p:cNvSpPr txBox="1"/>
          <p:nvPr/>
        </p:nvSpPr>
        <p:spPr>
          <a:xfrm>
            <a:off x="1357290" y="1285860"/>
            <a:ext cx="7000924" cy="1015663"/>
          </a:xfrm>
          <a:prstGeom prst="rect">
            <a:avLst/>
          </a:prstGeom>
          <a:noFill/>
        </p:spPr>
        <p:txBody>
          <a:bodyPr wrap="square" rtlCol="0">
            <a:spAutoFit/>
          </a:bodyPr>
          <a:lstStyle/>
          <a:p>
            <a:r>
              <a:rPr lang="en-US" sz="2000" b="1" i="1" dirty="0" smtClean="0">
                <a:solidFill>
                  <a:srgbClr val="FFFF00"/>
                </a:solidFill>
                <a:latin typeface="Times New Roman" pitchFamily="18" charset="0"/>
                <a:cs typeface="Times New Roman" pitchFamily="18" charset="0"/>
              </a:rPr>
              <a:t>        An interesting historical fact…</a:t>
            </a:r>
          </a:p>
          <a:p>
            <a:endParaRPr lang="en-US" sz="2000" b="1" i="1" dirty="0" smtClean="0">
              <a:solidFill>
                <a:srgbClr val="FFFF00"/>
              </a:solidFill>
              <a:latin typeface="Times New Roman" pitchFamily="18" charset="0"/>
              <a:cs typeface="Times New Roman" pitchFamily="18" charset="0"/>
            </a:endParaRPr>
          </a:p>
          <a:p>
            <a:endParaRPr lang="ru-RU" sz="2000" b="1" i="1" dirty="0">
              <a:solidFill>
                <a:srgbClr val="FFFF00"/>
              </a:solidFill>
              <a:latin typeface="Times New Roman" pitchFamily="18" charset="0"/>
              <a:cs typeface="Times New Roman" pitchFamily="18" charset="0"/>
            </a:endParaRPr>
          </a:p>
        </p:txBody>
      </p:sp>
      <p:sp>
        <p:nvSpPr>
          <p:cNvPr id="8" name="TextBox 7"/>
          <p:cNvSpPr txBox="1"/>
          <p:nvPr/>
        </p:nvSpPr>
        <p:spPr>
          <a:xfrm>
            <a:off x="571472" y="1857364"/>
            <a:ext cx="8358246" cy="1015663"/>
          </a:xfrm>
          <a:prstGeom prst="rect">
            <a:avLst/>
          </a:prstGeom>
          <a:noFill/>
        </p:spPr>
        <p:txBody>
          <a:bodyPr wrap="square" rtlCol="0">
            <a:spAutoFit/>
          </a:bodyPr>
          <a:lstStyle/>
          <a:p>
            <a:pPr algn="just"/>
            <a:r>
              <a:rPr lang="en-US" sz="2000" b="1" i="1" dirty="0" smtClean="0">
                <a:solidFill>
                  <a:srgbClr val="FFFF00"/>
                </a:solidFill>
                <a:latin typeface="Times New Roman" pitchFamily="18" charset="0"/>
                <a:cs typeface="Times New Roman" pitchFamily="18" charset="0"/>
              </a:rPr>
              <a:t>Before Europeans came to the island, the tribes of Maori did not have the name for themselves. They adopted the name “Maori” meaning “normal” to distinguish themselves from Europeans. </a:t>
            </a:r>
            <a:endParaRPr lang="ru-RU" sz="2000" b="1" i="1" dirty="0">
              <a:solidFill>
                <a:srgbClr val="FFFF00"/>
              </a:solidFill>
              <a:latin typeface="Times New Roman" pitchFamily="18" charset="0"/>
              <a:cs typeface="Times New Roman" pitchFamily="18" charset="0"/>
            </a:endParaRPr>
          </a:p>
        </p:txBody>
      </p:sp>
      <p:sp>
        <p:nvSpPr>
          <p:cNvPr id="9" name="TextBox 8"/>
          <p:cNvSpPr txBox="1"/>
          <p:nvPr/>
        </p:nvSpPr>
        <p:spPr>
          <a:xfrm>
            <a:off x="357158" y="3143248"/>
            <a:ext cx="8572560" cy="1015663"/>
          </a:xfrm>
          <a:prstGeom prst="rect">
            <a:avLst/>
          </a:prstGeom>
          <a:noFill/>
        </p:spPr>
        <p:txBody>
          <a:bodyPr wrap="square" rtlCol="0">
            <a:spAutoFit/>
          </a:bodyPr>
          <a:lstStyle/>
          <a:p>
            <a:pPr algn="just"/>
            <a:r>
              <a:rPr lang="en-US" sz="2000" b="1" dirty="0" smtClean="0">
                <a:solidFill>
                  <a:srgbClr val="FF3399"/>
                </a:solidFill>
                <a:latin typeface="Times New Roman" pitchFamily="18" charset="0"/>
                <a:cs typeface="Times New Roman" pitchFamily="18" charset="0"/>
              </a:rPr>
              <a:t>	The tribes  of Maori are well-known all over the world. The Maori are famous for their folk-songs and wood-work. They are often called “Vikings of Sunrise”.</a:t>
            </a:r>
            <a:endParaRPr lang="ru-RU" sz="2000" b="1" dirty="0">
              <a:solidFill>
                <a:srgbClr val="FF3399"/>
              </a:solidFill>
              <a:latin typeface="Times New Roman" pitchFamily="18" charset="0"/>
              <a:cs typeface="Times New Roman" pitchFamily="18" charset="0"/>
            </a:endParaRPr>
          </a:p>
        </p:txBody>
      </p:sp>
      <p:pic>
        <p:nvPicPr>
          <p:cNvPr id="5122" name="Picture 2" descr="C:\Documents and Settings\Учитель\Мои документы\Мои рисунки\коренные жители новой зеландии маори.jpg"/>
          <p:cNvPicPr>
            <a:picLocks noChangeAspect="1" noChangeArrowheads="1"/>
          </p:cNvPicPr>
          <p:nvPr/>
        </p:nvPicPr>
        <p:blipFill>
          <a:blip r:embed="rId4" cstate="print"/>
          <a:srcRect/>
          <a:stretch>
            <a:fillRect/>
          </a:stretch>
        </p:blipFill>
        <p:spPr bwMode="auto">
          <a:xfrm>
            <a:off x="6286512" y="4000504"/>
            <a:ext cx="2286016" cy="264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3" name="Picture 3" descr="C:\Documents and Settings\Учитель\Мои документы\Мои рисунки\маори.jpg"/>
          <p:cNvPicPr>
            <a:picLocks noChangeAspect="1" noChangeArrowheads="1"/>
          </p:cNvPicPr>
          <p:nvPr/>
        </p:nvPicPr>
        <p:blipFill>
          <a:blip r:embed="rId5" cstate="print"/>
          <a:srcRect/>
          <a:stretch>
            <a:fillRect/>
          </a:stretch>
        </p:blipFill>
        <p:spPr bwMode="auto">
          <a:xfrm>
            <a:off x="3214678" y="4000504"/>
            <a:ext cx="2428892" cy="264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5" name="Picture 5" descr="C:\Documents and Settings\Учитель\Мои документы\Мои рисунки\маори 2.jpg"/>
          <p:cNvPicPr>
            <a:picLocks noChangeAspect="1" noChangeArrowheads="1"/>
          </p:cNvPicPr>
          <p:nvPr/>
        </p:nvPicPr>
        <p:blipFill>
          <a:blip r:embed="rId6" cstate="print"/>
          <a:srcRect/>
          <a:stretch>
            <a:fillRect/>
          </a:stretch>
        </p:blipFill>
        <p:spPr bwMode="auto">
          <a:xfrm>
            <a:off x="500034" y="4071942"/>
            <a:ext cx="2281241" cy="2476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E:\ENGLISH-WORK\Фоновые рисунки\2б.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6" name="Прямоугольник 5"/>
          <p:cNvSpPr/>
          <p:nvPr/>
        </p:nvSpPr>
        <p:spPr>
          <a:xfrm>
            <a:off x="1000100" y="142852"/>
            <a:ext cx="7811754" cy="1015663"/>
          </a:xfrm>
          <a:prstGeom prst="rect">
            <a:avLst/>
          </a:prstGeom>
        </p:spPr>
        <p:txBody>
          <a:bodyPr wrap="none">
            <a:spAutoFit/>
          </a:bodyPr>
          <a:lstStyle/>
          <a:p>
            <a:r>
              <a:rPr lang="en-US" sz="6000" b="1" dirty="0" smtClean="0">
                <a:solidFill>
                  <a:srgbClr val="FFFF00"/>
                </a:solidFill>
                <a:latin typeface="Freestyle Script" pitchFamily="66" charset="0"/>
              </a:rPr>
              <a:t>     </a:t>
            </a:r>
            <a:r>
              <a:rPr lang="en-US" sz="4400" b="1" dirty="0" smtClean="0">
                <a:solidFill>
                  <a:srgbClr val="FFFF00"/>
                </a:solidFill>
                <a:latin typeface="Freestyle Script" pitchFamily="66" charset="0"/>
              </a:rPr>
              <a:t>The population of the country </a:t>
            </a:r>
            <a:endParaRPr lang="ru-RU" sz="4400" dirty="0"/>
          </a:p>
        </p:txBody>
      </p:sp>
      <p:sp>
        <p:nvSpPr>
          <p:cNvPr id="7" name="TextBox 6"/>
          <p:cNvSpPr txBox="1"/>
          <p:nvPr/>
        </p:nvSpPr>
        <p:spPr>
          <a:xfrm>
            <a:off x="214282" y="2143116"/>
            <a:ext cx="8786874" cy="1938992"/>
          </a:xfrm>
          <a:prstGeom prst="rect">
            <a:avLst/>
          </a:prstGeom>
          <a:noFill/>
        </p:spPr>
        <p:txBody>
          <a:bodyPr wrap="square" rtlCol="0">
            <a:spAutoFit/>
          </a:bodyPr>
          <a:lstStyle/>
          <a:p>
            <a:pPr algn="just"/>
            <a:r>
              <a:rPr lang="en-US" sz="2000" b="1" dirty="0" smtClean="0">
                <a:solidFill>
                  <a:srgbClr val="FF3399"/>
                </a:solidFill>
                <a:latin typeface="Times New Roman" pitchFamily="18" charset="0"/>
                <a:cs typeface="Times New Roman" pitchFamily="18" charset="0"/>
              </a:rPr>
              <a:t>	In the 19</a:t>
            </a:r>
            <a:r>
              <a:rPr lang="en-US" sz="2000" b="1" baseline="30000" dirty="0" smtClean="0">
                <a:solidFill>
                  <a:srgbClr val="FF3399"/>
                </a:solidFill>
                <a:latin typeface="Times New Roman" pitchFamily="18" charset="0"/>
                <a:cs typeface="Times New Roman" pitchFamily="18" charset="0"/>
              </a:rPr>
              <a:t>th</a:t>
            </a:r>
            <a:r>
              <a:rPr lang="en-US" sz="2000" b="1" dirty="0" smtClean="0">
                <a:solidFill>
                  <a:srgbClr val="FF3399"/>
                </a:solidFill>
                <a:latin typeface="Times New Roman" pitchFamily="18" charset="0"/>
                <a:cs typeface="Times New Roman" pitchFamily="18" charset="0"/>
              </a:rPr>
              <a:t> century there was a struggle between the Maori people and the British colonies. It was a series of the Maori Wars. Many of the Maori were killed and English settlers took their lands.</a:t>
            </a:r>
          </a:p>
          <a:p>
            <a:pPr algn="just"/>
            <a:r>
              <a:rPr lang="en-US" sz="2000" b="1" dirty="0" smtClean="0">
                <a:solidFill>
                  <a:srgbClr val="FF3399"/>
                </a:solidFill>
                <a:latin typeface="Times New Roman" pitchFamily="18" charset="0"/>
                <a:cs typeface="Times New Roman" pitchFamily="18" charset="0"/>
              </a:rPr>
              <a:t>	Both English and Maori are official languages. English is more widely spoken, though the Maori language  is now coming back thanks to the revival of their native language Maoritanga and Maori culture.  </a:t>
            </a:r>
            <a:endParaRPr lang="ru-RU" sz="2000" b="1" dirty="0">
              <a:solidFill>
                <a:srgbClr val="FF3399"/>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E:\ENGLISH-WORK\Фоновые рисунки\2б.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1000100" y="142852"/>
            <a:ext cx="7443063" cy="1015663"/>
          </a:xfrm>
          <a:prstGeom prst="rect">
            <a:avLst/>
          </a:prstGeom>
        </p:spPr>
        <p:txBody>
          <a:bodyPr wrap="none">
            <a:spAutoFit/>
          </a:bodyPr>
          <a:lstStyle/>
          <a:p>
            <a:r>
              <a:rPr lang="en-US" sz="6000" b="1" dirty="0" smtClean="0">
                <a:solidFill>
                  <a:srgbClr val="FFFF00"/>
                </a:solidFill>
                <a:latin typeface="Freestyle Script" pitchFamily="66" charset="0"/>
              </a:rPr>
              <a:t>     </a:t>
            </a:r>
            <a:r>
              <a:rPr lang="en-US" sz="4400" b="1" dirty="0" smtClean="0">
                <a:solidFill>
                  <a:srgbClr val="FFFF00"/>
                </a:solidFill>
                <a:latin typeface="Freestyle Script" pitchFamily="66" charset="0"/>
              </a:rPr>
              <a:t>The symbols of New Zealand</a:t>
            </a:r>
            <a:endParaRPr lang="ru-RU" sz="4400" dirty="0"/>
          </a:p>
        </p:txBody>
      </p:sp>
      <p:sp>
        <p:nvSpPr>
          <p:cNvPr id="6" name="TextBox 5"/>
          <p:cNvSpPr txBox="1"/>
          <p:nvPr/>
        </p:nvSpPr>
        <p:spPr>
          <a:xfrm>
            <a:off x="357158" y="1285860"/>
            <a:ext cx="8572560" cy="3170099"/>
          </a:xfrm>
          <a:prstGeom prst="rect">
            <a:avLst/>
          </a:prstGeom>
          <a:noFill/>
        </p:spPr>
        <p:txBody>
          <a:bodyPr wrap="square" rtlCol="0">
            <a:spAutoFit/>
          </a:bodyPr>
          <a:lstStyle/>
          <a:p>
            <a:pPr algn="just"/>
            <a:r>
              <a:rPr lang="en-US" sz="2000" b="1" dirty="0" smtClean="0">
                <a:solidFill>
                  <a:srgbClr val="FF3399"/>
                </a:solidFill>
                <a:latin typeface="Times New Roman" pitchFamily="18" charset="0"/>
                <a:cs typeface="Times New Roman" pitchFamily="18" charset="0"/>
              </a:rPr>
              <a:t>	The symbol of  New Zealand is the kiwi – a flightless bird, native to this country.  </a:t>
            </a:r>
          </a:p>
          <a:p>
            <a:pPr algn="just"/>
            <a:r>
              <a:rPr lang="en-US" sz="2000" b="1" dirty="0" smtClean="0">
                <a:solidFill>
                  <a:srgbClr val="FF3399"/>
                </a:solidFill>
                <a:latin typeface="Times New Roman" pitchFamily="18" charset="0"/>
                <a:cs typeface="Times New Roman" pitchFamily="18" charset="0"/>
              </a:rPr>
              <a:t>	Kiwi has no 				       tail, almost no wings and is about the size 				       of a large hen. No other bird lays eggs				       so large in proportion to its size: the egg is 				       about one fifth of its own weigh. It means 				       that in many ways the kiwi does not look 				       like  an ordinary bird.  It is rare and very 				       much protected.  </a:t>
            </a:r>
          </a:p>
          <a:p>
            <a:pPr algn="just"/>
            <a:r>
              <a:rPr lang="en-US" sz="2000" b="1" dirty="0" smtClean="0">
                <a:solidFill>
                  <a:srgbClr val="FF3399"/>
                </a:solidFill>
                <a:latin typeface="Times New Roman" pitchFamily="18" charset="0"/>
                <a:cs typeface="Times New Roman" pitchFamily="18" charset="0"/>
              </a:rPr>
              <a:t>	</a:t>
            </a:r>
            <a:endParaRPr lang="ru-RU" sz="2000" b="1" dirty="0">
              <a:solidFill>
                <a:srgbClr val="FF3399"/>
              </a:solidFill>
              <a:latin typeface="Times New Roman" pitchFamily="18" charset="0"/>
              <a:cs typeface="Times New Roman" pitchFamily="18" charset="0"/>
            </a:endParaRPr>
          </a:p>
        </p:txBody>
      </p:sp>
      <p:pic>
        <p:nvPicPr>
          <p:cNvPr id="6146" name="Picture 2" descr="C:\Documents and Settings\Учитель\Мои документы\Мои рисунки\киви.jpg"/>
          <p:cNvPicPr>
            <a:picLocks noChangeAspect="1" noChangeArrowheads="1"/>
          </p:cNvPicPr>
          <p:nvPr/>
        </p:nvPicPr>
        <p:blipFill>
          <a:blip r:embed="rId3" cstate="print"/>
          <a:srcRect/>
          <a:stretch>
            <a:fillRect/>
          </a:stretch>
        </p:blipFill>
        <p:spPr bwMode="auto">
          <a:xfrm>
            <a:off x="2786050" y="2000240"/>
            <a:ext cx="3429000" cy="4124325"/>
          </a:xfrm>
          <a:prstGeom prst="rect">
            <a:avLst/>
          </a:prstGeom>
          <a:ln>
            <a:noFill/>
          </a:ln>
          <a:effectLst>
            <a:outerShdw blurRad="292100" dist="139700" dir="2700000" algn="tl" rotWithShape="0">
              <a:srgbClr val="333333">
                <a:alpha val="65000"/>
              </a:srgbClr>
            </a:outerShdw>
          </a:effectLst>
        </p:spPr>
      </p:pic>
      <p:pic>
        <p:nvPicPr>
          <p:cNvPr id="8" name="Picture 2" descr="E:\КАРТИНКИ2\скачанные картинки\Организатор клипов (Microsoft)\j0437990.wmf"/>
          <p:cNvPicPr>
            <a:picLocks noChangeAspect="1" noChangeArrowheads="1"/>
          </p:cNvPicPr>
          <p:nvPr/>
        </p:nvPicPr>
        <p:blipFill>
          <a:blip r:embed="rId4" cstate="print"/>
          <a:srcRect/>
          <a:stretch>
            <a:fillRect/>
          </a:stretch>
        </p:blipFill>
        <p:spPr bwMode="auto">
          <a:xfrm>
            <a:off x="214282" y="4214818"/>
            <a:ext cx="1000132" cy="873119"/>
          </a:xfrm>
          <a:prstGeom prst="rect">
            <a:avLst/>
          </a:prstGeom>
          <a:noFill/>
        </p:spPr>
      </p:pic>
      <p:sp>
        <p:nvSpPr>
          <p:cNvPr id="9" name="TextBox 8"/>
          <p:cNvSpPr txBox="1"/>
          <p:nvPr/>
        </p:nvSpPr>
        <p:spPr>
          <a:xfrm>
            <a:off x="1428728" y="4786322"/>
            <a:ext cx="7572428" cy="707886"/>
          </a:xfrm>
          <a:prstGeom prst="rect">
            <a:avLst/>
          </a:prstGeom>
          <a:noFill/>
        </p:spPr>
        <p:txBody>
          <a:bodyPr wrap="square" rtlCol="0">
            <a:spAutoFit/>
          </a:bodyPr>
          <a:lstStyle/>
          <a:p>
            <a:r>
              <a:rPr lang="en-US" sz="2000" b="1" i="1" dirty="0" smtClean="0">
                <a:solidFill>
                  <a:srgbClr val="FFFF00"/>
                </a:solidFill>
                <a:latin typeface="Times New Roman" pitchFamily="18" charset="0"/>
                <a:cs typeface="Times New Roman" pitchFamily="18" charset="0"/>
              </a:rPr>
              <a:t>It’s                                                                        interesting to know:</a:t>
            </a:r>
          </a:p>
          <a:p>
            <a:endParaRPr lang="ru-RU" sz="2000" b="1" i="1" dirty="0">
              <a:solidFill>
                <a:srgbClr val="FFFF00"/>
              </a:solidFill>
              <a:latin typeface="Times New Roman" pitchFamily="18" charset="0"/>
              <a:cs typeface="Times New Roman" pitchFamily="18" charset="0"/>
            </a:endParaRPr>
          </a:p>
        </p:txBody>
      </p:sp>
      <p:sp>
        <p:nvSpPr>
          <p:cNvPr id="10" name="TextBox 9"/>
          <p:cNvSpPr txBox="1"/>
          <p:nvPr/>
        </p:nvSpPr>
        <p:spPr>
          <a:xfrm>
            <a:off x="214282" y="5214950"/>
            <a:ext cx="8572560" cy="1323439"/>
          </a:xfrm>
          <a:prstGeom prst="rect">
            <a:avLst/>
          </a:prstGeom>
          <a:noFill/>
        </p:spPr>
        <p:txBody>
          <a:bodyPr wrap="square" rtlCol="0">
            <a:spAutoFit/>
          </a:bodyPr>
          <a:lstStyle/>
          <a:p>
            <a:pPr algn="just"/>
            <a:r>
              <a:rPr lang="en-US" sz="2000" b="1" i="1" dirty="0" smtClean="0">
                <a:solidFill>
                  <a:srgbClr val="FFFF00"/>
                </a:solidFill>
                <a:latin typeface="Times New Roman" pitchFamily="18" charset="0"/>
                <a:cs typeface="Times New Roman" pitchFamily="18" charset="0"/>
              </a:rPr>
              <a:t>The Kiwi as an emblem				         first appeared in the late 19</a:t>
            </a:r>
            <a:r>
              <a:rPr lang="en-US" sz="2000" b="1" i="1" baseline="30000" dirty="0" smtClean="0">
                <a:solidFill>
                  <a:srgbClr val="FFFF00"/>
                </a:solidFill>
                <a:latin typeface="Times New Roman" pitchFamily="18" charset="0"/>
                <a:cs typeface="Times New Roman" pitchFamily="18" charset="0"/>
              </a:rPr>
              <a:t>th</a:t>
            </a:r>
            <a:r>
              <a:rPr lang="en-US" sz="2000" b="1" i="1" dirty="0" smtClean="0">
                <a:solidFill>
                  <a:srgbClr val="FFFF00"/>
                </a:solidFill>
                <a:latin typeface="Times New Roman" pitchFamily="18" charset="0"/>
                <a:cs typeface="Times New Roman" pitchFamily="18" charset="0"/>
              </a:rPr>
              <a:t> century.  				         During World War I the name “kiwi” was 				         used for New Zealand  soldiers. </a:t>
            </a:r>
            <a:endParaRPr lang="ru-RU" sz="2000" b="1" i="1" dirty="0">
              <a:solidFill>
                <a:srgbClr val="FFFF00"/>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E:\ENGLISH-WORK\Фоновые рисунки\2б.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928662" y="142852"/>
            <a:ext cx="7443063" cy="1015663"/>
          </a:xfrm>
          <a:prstGeom prst="rect">
            <a:avLst/>
          </a:prstGeom>
        </p:spPr>
        <p:txBody>
          <a:bodyPr wrap="none">
            <a:spAutoFit/>
          </a:bodyPr>
          <a:lstStyle/>
          <a:p>
            <a:r>
              <a:rPr lang="en-US" sz="6000" b="1" dirty="0" smtClean="0">
                <a:solidFill>
                  <a:srgbClr val="FFFF00"/>
                </a:solidFill>
                <a:latin typeface="Freestyle Script" pitchFamily="66" charset="0"/>
              </a:rPr>
              <a:t>     </a:t>
            </a:r>
            <a:r>
              <a:rPr lang="en-US" sz="4400" b="1" dirty="0" smtClean="0">
                <a:solidFill>
                  <a:srgbClr val="FFFF00"/>
                </a:solidFill>
                <a:latin typeface="Freestyle Script" pitchFamily="66" charset="0"/>
              </a:rPr>
              <a:t>The symbols of New Zealand</a:t>
            </a:r>
            <a:endParaRPr lang="ru-RU" sz="4400" dirty="0"/>
          </a:p>
        </p:txBody>
      </p:sp>
      <p:sp>
        <p:nvSpPr>
          <p:cNvPr id="6" name="TextBox 5"/>
          <p:cNvSpPr txBox="1"/>
          <p:nvPr/>
        </p:nvSpPr>
        <p:spPr>
          <a:xfrm>
            <a:off x="285720" y="1285860"/>
            <a:ext cx="8643998" cy="2246769"/>
          </a:xfrm>
          <a:prstGeom prst="rect">
            <a:avLst/>
          </a:prstGeom>
          <a:noFill/>
        </p:spPr>
        <p:txBody>
          <a:bodyPr wrap="square" rtlCol="0">
            <a:spAutoFit/>
          </a:bodyPr>
          <a:lstStyle/>
          <a:p>
            <a:pPr algn="just"/>
            <a:r>
              <a:rPr lang="en-US" sz="2000" b="1" dirty="0" smtClean="0">
                <a:solidFill>
                  <a:srgbClr val="FF3399"/>
                </a:solidFill>
                <a:latin typeface="Times New Roman" pitchFamily="18" charset="0"/>
                <a:cs typeface="Times New Roman" pitchFamily="18" charset="0"/>
              </a:rPr>
              <a:t>	Today, New Zealanders overseas  (and at home) are called “Kiwis”. The Kiwi is closely associated with  the Armed Forces. The green fruit   with the brown skin that we call “kiwi” is known as “kiwifruit”. </a:t>
            </a:r>
          </a:p>
          <a:p>
            <a:pPr algn="just"/>
            <a:r>
              <a:rPr lang="en-US" sz="2000" b="1" dirty="0" smtClean="0">
                <a:solidFill>
                  <a:srgbClr val="FF3399"/>
                </a:solidFill>
                <a:latin typeface="Times New Roman" pitchFamily="18" charset="0"/>
                <a:cs typeface="Times New Roman" pitchFamily="18" charset="0"/>
              </a:rPr>
              <a:t>	They often call small children “Kiwis”. In elementary school there are  such posters with the words: “Be a tidy kiwi!”</a:t>
            </a:r>
          </a:p>
          <a:p>
            <a:pPr algn="just"/>
            <a:r>
              <a:rPr lang="en-US" sz="2000" b="1" dirty="0" smtClean="0">
                <a:solidFill>
                  <a:srgbClr val="FF3399"/>
                </a:solidFill>
                <a:latin typeface="Times New Roman" pitchFamily="18" charset="0"/>
                <a:cs typeface="Times New Roman" pitchFamily="18" charset="0"/>
              </a:rPr>
              <a:t>	The bird is now used in the coat of arms, crests and badges of many New Zealand cities, clubs and organisations.  </a:t>
            </a:r>
            <a:endParaRPr lang="ru-RU" sz="2000" b="1" dirty="0">
              <a:solidFill>
                <a:srgbClr val="FF3399"/>
              </a:solidFill>
              <a:latin typeface="Times New Roman" pitchFamily="18" charset="0"/>
              <a:cs typeface="Times New Roman" pitchFamily="18" charset="0"/>
            </a:endParaRPr>
          </a:p>
        </p:txBody>
      </p:sp>
      <p:pic>
        <p:nvPicPr>
          <p:cNvPr id="6146" name="Picture 2" descr="C:\Documents and Settings\Учитель\Рабочий стол\постер.jpg"/>
          <p:cNvPicPr>
            <a:picLocks noChangeAspect="1" noChangeArrowheads="1"/>
          </p:cNvPicPr>
          <p:nvPr/>
        </p:nvPicPr>
        <p:blipFill>
          <a:blip r:embed="rId3" cstate="print"/>
          <a:srcRect/>
          <a:stretch>
            <a:fillRect/>
          </a:stretch>
        </p:blipFill>
        <p:spPr bwMode="auto">
          <a:xfrm>
            <a:off x="2428860" y="3500438"/>
            <a:ext cx="4656000" cy="31348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E:\ENGLISH-WORK\Фоновые рисунки\2б.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928662" y="285728"/>
            <a:ext cx="7874271" cy="830997"/>
          </a:xfrm>
          <a:prstGeom prst="rect">
            <a:avLst/>
          </a:prstGeom>
        </p:spPr>
        <p:txBody>
          <a:bodyPr wrap="none">
            <a:spAutoFit/>
          </a:bodyPr>
          <a:lstStyle/>
          <a:p>
            <a:r>
              <a:rPr lang="en-US" sz="4800" b="1" dirty="0" smtClean="0">
                <a:solidFill>
                  <a:srgbClr val="FFFF00"/>
                </a:solidFill>
                <a:latin typeface="Freestyle Script" pitchFamily="66" charset="0"/>
              </a:rPr>
              <a:t>     The symbols of New Zealand</a:t>
            </a:r>
            <a:endParaRPr lang="ru-RU" sz="4800" dirty="0"/>
          </a:p>
        </p:txBody>
      </p:sp>
      <p:sp>
        <p:nvSpPr>
          <p:cNvPr id="6" name="TextBox 5"/>
          <p:cNvSpPr txBox="1"/>
          <p:nvPr/>
        </p:nvSpPr>
        <p:spPr>
          <a:xfrm>
            <a:off x="357158" y="1357298"/>
            <a:ext cx="8643998" cy="1015663"/>
          </a:xfrm>
          <a:prstGeom prst="rect">
            <a:avLst/>
          </a:prstGeom>
          <a:noFill/>
        </p:spPr>
        <p:txBody>
          <a:bodyPr wrap="square" rtlCol="0">
            <a:spAutoFit/>
          </a:bodyPr>
          <a:lstStyle/>
          <a:p>
            <a:pPr algn="just"/>
            <a:r>
              <a:rPr lang="en-US" sz="2000" b="1" dirty="0" smtClean="0">
                <a:solidFill>
                  <a:srgbClr val="FF3399"/>
                </a:solidFill>
                <a:latin typeface="Times New Roman" pitchFamily="18" charset="0"/>
                <a:cs typeface="Times New Roman" pitchFamily="18" charset="0"/>
              </a:rPr>
              <a:t>	As for the New Zealand Flag, the stars of the Southern Cross show country’s  location in the South Pacific Ocean. The Union Flag shows that New Zealand was once a British colony. </a:t>
            </a:r>
            <a:endParaRPr lang="ru-RU" sz="2000" b="1" dirty="0">
              <a:solidFill>
                <a:srgbClr val="FF3399"/>
              </a:solidFill>
              <a:latin typeface="Times New Roman" pitchFamily="18" charset="0"/>
              <a:cs typeface="Times New Roman" pitchFamily="18" charset="0"/>
            </a:endParaRPr>
          </a:p>
        </p:txBody>
      </p:sp>
      <p:pic>
        <p:nvPicPr>
          <p:cNvPr id="8194" name="Picture 2" descr="C:\Documents and Settings\Учитель\Рабочий стол\flagge-neuseeland.gif"/>
          <p:cNvPicPr>
            <a:picLocks noChangeAspect="1" noChangeArrowheads="1"/>
          </p:cNvPicPr>
          <p:nvPr/>
        </p:nvPicPr>
        <p:blipFill>
          <a:blip r:embed="rId3" cstate="print"/>
          <a:srcRect/>
          <a:stretch>
            <a:fillRect/>
          </a:stretch>
        </p:blipFill>
        <p:spPr bwMode="auto">
          <a:xfrm>
            <a:off x="2143108" y="2857496"/>
            <a:ext cx="4762500" cy="3171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E:\ENGLISH-WORK\Фоновые рисунки\2б.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928662" y="285728"/>
            <a:ext cx="7443063" cy="1015663"/>
          </a:xfrm>
          <a:prstGeom prst="rect">
            <a:avLst/>
          </a:prstGeom>
        </p:spPr>
        <p:txBody>
          <a:bodyPr wrap="none">
            <a:spAutoFit/>
          </a:bodyPr>
          <a:lstStyle/>
          <a:p>
            <a:r>
              <a:rPr lang="en-US" sz="6000" b="1" dirty="0" smtClean="0">
                <a:solidFill>
                  <a:srgbClr val="FFFF00"/>
                </a:solidFill>
                <a:latin typeface="Freestyle Script" pitchFamily="66" charset="0"/>
              </a:rPr>
              <a:t>     </a:t>
            </a:r>
            <a:r>
              <a:rPr lang="en-US" sz="4400" b="1" dirty="0" smtClean="0">
                <a:solidFill>
                  <a:srgbClr val="FFFF00"/>
                </a:solidFill>
                <a:latin typeface="Freestyle Script" pitchFamily="66" charset="0"/>
              </a:rPr>
              <a:t>The symbols of New Zealand</a:t>
            </a:r>
            <a:endParaRPr lang="ru-RU" sz="4400" dirty="0"/>
          </a:p>
        </p:txBody>
      </p:sp>
      <p:sp>
        <p:nvSpPr>
          <p:cNvPr id="9" name="TextBox 8"/>
          <p:cNvSpPr txBox="1"/>
          <p:nvPr/>
        </p:nvSpPr>
        <p:spPr>
          <a:xfrm>
            <a:off x="428596" y="1285860"/>
            <a:ext cx="8429684" cy="1323439"/>
          </a:xfrm>
          <a:prstGeom prst="rect">
            <a:avLst/>
          </a:prstGeom>
          <a:noFill/>
        </p:spPr>
        <p:txBody>
          <a:bodyPr wrap="square" rtlCol="0">
            <a:spAutoFit/>
          </a:bodyPr>
          <a:lstStyle/>
          <a:p>
            <a:pPr algn="just"/>
            <a:r>
              <a:rPr lang="en-US" sz="2000" b="1" dirty="0" smtClean="0">
                <a:solidFill>
                  <a:srgbClr val="FF3399"/>
                </a:solidFill>
                <a:latin typeface="Times New Roman" pitchFamily="18" charset="0"/>
                <a:cs typeface="Times New Roman" pitchFamily="18" charset="0"/>
              </a:rPr>
              <a:t>	The New Zealand and Australian flags have very much in common. The only difference is that the Australian Flag shows the stars  of the Southern Cross  in white colour on a blue field while the New Zealand Flag shows the stars in red on a blue field.  </a:t>
            </a:r>
            <a:endParaRPr lang="ru-RU" sz="2000" b="1" dirty="0">
              <a:solidFill>
                <a:srgbClr val="FF3399"/>
              </a:solidFill>
              <a:latin typeface="Times New Roman" pitchFamily="18" charset="0"/>
              <a:cs typeface="Times New Roman" pitchFamily="18" charset="0"/>
            </a:endParaRPr>
          </a:p>
        </p:txBody>
      </p:sp>
      <p:pic>
        <p:nvPicPr>
          <p:cNvPr id="9218" name="Picture 2" descr="C:\Documents and Settings\Учитель\Рабочий стол\флаг австралии.gif"/>
          <p:cNvPicPr>
            <a:picLocks noChangeAspect="1" noChangeArrowheads="1"/>
          </p:cNvPicPr>
          <p:nvPr/>
        </p:nvPicPr>
        <p:blipFill>
          <a:blip r:embed="rId3" cstate="print"/>
          <a:srcRect/>
          <a:stretch>
            <a:fillRect/>
          </a:stretch>
        </p:blipFill>
        <p:spPr bwMode="auto">
          <a:xfrm>
            <a:off x="1928794" y="2786058"/>
            <a:ext cx="5143500"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E:\ENGLISH-WORK\Фоновые рисунки\2б.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3214678" y="142852"/>
            <a:ext cx="5143536" cy="1015663"/>
          </a:xfrm>
          <a:prstGeom prst="rect">
            <a:avLst/>
          </a:prstGeom>
          <a:noFill/>
        </p:spPr>
        <p:txBody>
          <a:bodyPr wrap="square" rtlCol="0">
            <a:spAutoFit/>
          </a:bodyPr>
          <a:lstStyle/>
          <a:p>
            <a:r>
              <a:rPr lang="en-US" sz="6000" b="1" dirty="0" smtClean="0">
                <a:solidFill>
                  <a:srgbClr val="FFFF00"/>
                </a:solidFill>
                <a:latin typeface="Freestyle Script" pitchFamily="66" charset="0"/>
              </a:rPr>
              <a:t> Fact File </a:t>
            </a:r>
            <a:endParaRPr lang="ru-RU" sz="6000" b="1" dirty="0">
              <a:solidFill>
                <a:srgbClr val="FFFF00"/>
              </a:solidFill>
            </a:endParaRPr>
          </a:p>
        </p:txBody>
      </p:sp>
      <p:sp>
        <p:nvSpPr>
          <p:cNvPr id="11" name="TextBox 10"/>
          <p:cNvSpPr txBox="1"/>
          <p:nvPr/>
        </p:nvSpPr>
        <p:spPr>
          <a:xfrm>
            <a:off x="642910" y="1071546"/>
            <a:ext cx="8072494" cy="5632311"/>
          </a:xfrm>
          <a:prstGeom prst="rect">
            <a:avLst/>
          </a:prstGeom>
          <a:noFill/>
        </p:spPr>
        <p:txBody>
          <a:bodyPr wrap="square" rtlCol="0">
            <a:spAutoFit/>
          </a:bodyPr>
          <a:lstStyle/>
          <a:p>
            <a:r>
              <a:rPr lang="en-US" sz="2000" b="1" dirty="0" smtClean="0">
                <a:solidFill>
                  <a:srgbClr val="FF3399"/>
                </a:solidFill>
                <a:latin typeface="Times New Roman" pitchFamily="18" charset="0"/>
                <a:cs typeface="Times New Roman" pitchFamily="18" charset="0"/>
              </a:rPr>
              <a:t>Official  name		New Zealand (English); </a:t>
            </a:r>
            <a:r>
              <a:rPr lang="en-US" sz="2000" b="1" dirty="0" err="1" smtClean="0">
                <a:solidFill>
                  <a:srgbClr val="FF3399"/>
                </a:solidFill>
                <a:latin typeface="Times New Roman" pitchFamily="18" charset="0"/>
                <a:cs typeface="Times New Roman" pitchFamily="18" charset="0"/>
              </a:rPr>
              <a:t>Aoteraoa</a:t>
            </a:r>
            <a:r>
              <a:rPr lang="en-US" sz="2000" b="1" dirty="0" smtClean="0">
                <a:solidFill>
                  <a:srgbClr val="FF3399"/>
                </a:solidFill>
                <a:latin typeface="Times New Roman" pitchFamily="18" charset="0"/>
                <a:cs typeface="Times New Roman" pitchFamily="18" charset="0"/>
              </a:rPr>
              <a:t> (Maori)</a:t>
            </a:r>
          </a:p>
          <a:p>
            <a:r>
              <a:rPr lang="en-US" sz="2000" b="1" dirty="0" smtClean="0">
                <a:solidFill>
                  <a:srgbClr val="FF3399"/>
                </a:solidFill>
                <a:latin typeface="Times New Roman" pitchFamily="18" charset="0"/>
                <a:cs typeface="Times New Roman" pitchFamily="18" charset="0"/>
              </a:rPr>
              <a:t>Capital city		</a:t>
            </a:r>
            <a:r>
              <a:rPr lang="en-US" sz="2000" b="1" dirty="0" smtClean="0">
                <a:solidFill>
                  <a:srgbClr val="FF3399"/>
                </a:solidFill>
                <a:latin typeface="Times New Roman" pitchFamily="18" charset="0"/>
                <a:cs typeface="Times New Roman" pitchFamily="18" charset="0"/>
                <a:hlinkClick r:id="rId3" action="ppaction://hlinksldjump"/>
              </a:rPr>
              <a:t>Wellington </a:t>
            </a:r>
            <a:endParaRPr lang="en-US" sz="2000" b="1" dirty="0" smtClean="0">
              <a:solidFill>
                <a:srgbClr val="FF3399"/>
              </a:solidFill>
              <a:latin typeface="Times New Roman" pitchFamily="18" charset="0"/>
              <a:cs typeface="Times New Roman" pitchFamily="18" charset="0"/>
            </a:endParaRPr>
          </a:p>
          <a:p>
            <a:r>
              <a:rPr lang="en-US" sz="2000" b="1" dirty="0" smtClean="0">
                <a:solidFill>
                  <a:srgbClr val="FF3399"/>
                </a:solidFill>
                <a:latin typeface="Times New Roman" pitchFamily="18" charset="0"/>
                <a:cs typeface="Times New Roman" pitchFamily="18" charset="0"/>
              </a:rPr>
              <a:t>Largest cities		</a:t>
            </a:r>
            <a:r>
              <a:rPr lang="en-US" sz="2000" b="1" dirty="0" smtClean="0">
                <a:solidFill>
                  <a:srgbClr val="FF3399"/>
                </a:solidFill>
                <a:latin typeface="Times New Roman" pitchFamily="18" charset="0"/>
                <a:cs typeface="Times New Roman" pitchFamily="18" charset="0"/>
                <a:hlinkClick r:id="rId4" action="ppaction://hlinksldjump"/>
              </a:rPr>
              <a:t>Auckland</a:t>
            </a:r>
            <a:r>
              <a:rPr lang="en-US" sz="2000" b="1" dirty="0" smtClean="0">
                <a:solidFill>
                  <a:srgbClr val="FF3399"/>
                </a:solidFill>
                <a:latin typeface="Times New Roman" pitchFamily="18" charset="0"/>
                <a:cs typeface="Times New Roman" pitchFamily="18" charset="0"/>
              </a:rPr>
              <a:t>, </a:t>
            </a:r>
            <a:r>
              <a:rPr lang="en-US" sz="2000" b="1" dirty="0" smtClean="0">
                <a:solidFill>
                  <a:srgbClr val="FF3399"/>
                </a:solidFill>
                <a:latin typeface="Times New Roman" pitchFamily="18" charset="0"/>
                <a:cs typeface="Times New Roman" pitchFamily="18" charset="0"/>
                <a:hlinkClick r:id="rId4" action="ppaction://hlinksldjump"/>
              </a:rPr>
              <a:t>Christchurch</a:t>
            </a:r>
            <a:r>
              <a:rPr lang="en-US" sz="2000" b="1" dirty="0" smtClean="0">
                <a:solidFill>
                  <a:srgbClr val="FF3399"/>
                </a:solidFill>
                <a:latin typeface="Times New Roman" pitchFamily="18" charset="0"/>
                <a:cs typeface="Times New Roman" pitchFamily="18" charset="0"/>
              </a:rPr>
              <a:t>, </a:t>
            </a:r>
            <a:r>
              <a:rPr lang="en-US" sz="2000" b="1" dirty="0" smtClean="0">
                <a:solidFill>
                  <a:srgbClr val="FF3399"/>
                </a:solidFill>
                <a:latin typeface="Times New Roman" pitchFamily="18" charset="0"/>
                <a:cs typeface="Times New Roman" pitchFamily="18" charset="0"/>
                <a:hlinkClick r:id="rId4" action="ppaction://hlinksldjump"/>
              </a:rPr>
              <a:t>Dunedin</a:t>
            </a:r>
            <a:endParaRPr lang="en-US" sz="2000" b="1" dirty="0" smtClean="0">
              <a:solidFill>
                <a:srgbClr val="FF3399"/>
              </a:solidFill>
              <a:latin typeface="Times New Roman" pitchFamily="18" charset="0"/>
              <a:cs typeface="Times New Roman" pitchFamily="18" charset="0"/>
            </a:endParaRPr>
          </a:p>
          <a:p>
            <a:r>
              <a:rPr lang="en-US" sz="2000" b="1" dirty="0" smtClean="0">
                <a:solidFill>
                  <a:srgbClr val="FF3399"/>
                </a:solidFill>
                <a:latin typeface="Times New Roman" pitchFamily="18" charset="0"/>
                <a:cs typeface="Times New Roman" pitchFamily="18" charset="0"/>
              </a:rPr>
              <a:t>Total area		268, 680 sq km</a:t>
            </a:r>
          </a:p>
          <a:p>
            <a:r>
              <a:rPr lang="en-US" sz="2000" b="1" dirty="0" smtClean="0">
                <a:solidFill>
                  <a:srgbClr val="FF3399"/>
                </a:solidFill>
                <a:latin typeface="Times New Roman" pitchFamily="18" charset="0"/>
                <a:cs typeface="Times New Roman" pitchFamily="18" charset="0"/>
              </a:rPr>
              <a:t>Population 		4,116, 000 people</a:t>
            </a:r>
          </a:p>
          <a:p>
            <a:r>
              <a:rPr lang="en-US" sz="2000" b="1" dirty="0" smtClean="0">
                <a:solidFill>
                  <a:srgbClr val="FF3399"/>
                </a:solidFill>
                <a:latin typeface="Times New Roman" pitchFamily="18" charset="0"/>
                <a:cs typeface="Times New Roman" pitchFamily="18" charset="0"/>
              </a:rPr>
              <a:t>Main religions		Christian, Catholic</a:t>
            </a:r>
          </a:p>
          <a:p>
            <a:r>
              <a:rPr lang="en-US" sz="2000" b="1" dirty="0" smtClean="0">
                <a:solidFill>
                  <a:srgbClr val="FF3399"/>
                </a:solidFill>
                <a:latin typeface="Times New Roman" pitchFamily="18" charset="0"/>
                <a:cs typeface="Times New Roman" pitchFamily="18" charset="0"/>
              </a:rPr>
              <a:t>Major ethnic groups	Europeans, Maori, Pacific Islanders, Asian</a:t>
            </a:r>
          </a:p>
          <a:p>
            <a:r>
              <a:rPr lang="en-US" sz="2000" b="1" dirty="0" smtClean="0">
                <a:solidFill>
                  <a:srgbClr val="FF3399"/>
                </a:solidFill>
                <a:latin typeface="Times New Roman" pitchFamily="18" charset="0"/>
                <a:cs typeface="Times New Roman" pitchFamily="18" charset="0"/>
              </a:rPr>
              <a:t>Consist of		North Island, South Island, Stewart Island, </a:t>
            </a:r>
          </a:p>
          <a:p>
            <a:r>
              <a:rPr lang="en-US" sz="2000" b="1" dirty="0">
                <a:solidFill>
                  <a:srgbClr val="FF3399"/>
                </a:solidFill>
                <a:latin typeface="Times New Roman" pitchFamily="18" charset="0"/>
                <a:cs typeface="Times New Roman" pitchFamily="18" charset="0"/>
              </a:rPr>
              <a:t>	</a:t>
            </a:r>
            <a:r>
              <a:rPr lang="en-US" sz="2000" b="1" dirty="0" smtClean="0">
                <a:solidFill>
                  <a:srgbClr val="FF3399"/>
                </a:solidFill>
                <a:latin typeface="Times New Roman" pitchFamily="18" charset="0"/>
                <a:cs typeface="Times New Roman" pitchFamily="18" charset="0"/>
              </a:rPr>
              <a:t>		Chatman Islands</a:t>
            </a:r>
            <a:r>
              <a:rPr lang="en-US" sz="2000" b="1" dirty="0">
                <a:solidFill>
                  <a:srgbClr val="FF3399"/>
                </a:solidFill>
                <a:latin typeface="Times New Roman" pitchFamily="18" charset="0"/>
                <a:cs typeface="Times New Roman" pitchFamily="18" charset="0"/>
              </a:rPr>
              <a:t> </a:t>
            </a:r>
            <a:r>
              <a:rPr lang="en-US" sz="2000" b="1" dirty="0" smtClean="0">
                <a:solidFill>
                  <a:srgbClr val="FF3399"/>
                </a:solidFill>
                <a:latin typeface="Times New Roman" pitchFamily="18" charset="0"/>
                <a:cs typeface="Times New Roman" pitchFamily="18" charset="0"/>
              </a:rPr>
              <a:t>and minor islands</a:t>
            </a:r>
          </a:p>
          <a:p>
            <a:r>
              <a:rPr lang="en-US" sz="2000" b="1" dirty="0" smtClean="0">
                <a:solidFill>
                  <a:srgbClr val="FF3399"/>
                </a:solidFill>
                <a:latin typeface="Times New Roman" pitchFamily="18" charset="0"/>
                <a:cs typeface="Times New Roman" pitchFamily="18" charset="0"/>
              </a:rPr>
              <a:t>Currency 		New Zealand Dollar (NZ$)</a:t>
            </a:r>
          </a:p>
          <a:p>
            <a:r>
              <a:rPr lang="en-US" sz="2000" b="1" dirty="0" smtClean="0">
                <a:solidFill>
                  <a:srgbClr val="FF3399"/>
                </a:solidFill>
                <a:latin typeface="Times New Roman" pitchFamily="18" charset="0"/>
                <a:cs typeface="Times New Roman" pitchFamily="18" charset="0"/>
              </a:rPr>
              <a:t>Official language	English, Maori</a:t>
            </a:r>
          </a:p>
          <a:p>
            <a:r>
              <a:rPr lang="en-US" sz="2000" b="1" dirty="0" smtClean="0">
                <a:solidFill>
                  <a:srgbClr val="FF3399"/>
                </a:solidFill>
                <a:latin typeface="Times New Roman" pitchFamily="18" charset="0"/>
                <a:cs typeface="Times New Roman" pitchFamily="18" charset="0"/>
              </a:rPr>
              <a:t>Nationality 		a New Zealander (the New Zealanders)</a:t>
            </a:r>
          </a:p>
          <a:p>
            <a:r>
              <a:rPr lang="en-US" sz="2000" b="1" dirty="0" smtClean="0">
                <a:solidFill>
                  <a:srgbClr val="FF3399"/>
                </a:solidFill>
                <a:latin typeface="Times New Roman" pitchFamily="18" charset="0"/>
                <a:cs typeface="Times New Roman" pitchFamily="18" charset="0"/>
              </a:rPr>
              <a:t>Form of government	parliamentary democratic monarchy</a:t>
            </a:r>
          </a:p>
          <a:p>
            <a:r>
              <a:rPr lang="en-US" sz="2000" b="1" dirty="0" smtClean="0">
                <a:solidFill>
                  <a:srgbClr val="FF3399"/>
                </a:solidFill>
                <a:latin typeface="Times New Roman" pitchFamily="18" charset="0"/>
                <a:cs typeface="Times New Roman" pitchFamily="18" charset="0"/>
              </a:rPr>
              <a:t>Natural resources	land (for farming, dairy farming, cattle 				breeding), forests</a:t>
            </a:r>
          </a:p>
          <a:p>
            <a:r>
              <a:rPr lang="en-US" sz="2000" b="1" dirty="0" smtClean="0">
                <a:solidFill>
                  <a:srgbClr val="FF3399"/>
                </a:solidFill>
                <a:latin typeface="Times New Roman" pitchFamily="18" charset="0"/>
                <a:cs typeface="Times New Roman" pitchFamily="18" charset="0"/>
              </a:rPr>
              <a:t>Flag 			the New Zealand Flag</a:t>
            </a:r>
          </a:p>
          <a:p>
            <a:r>
              <a:rPr lang="en-US" sz="2000" b="1" dirty="0" smtClean="0">
                <a:solidFill>
                  <a:srgbClr val="FF3399"/>
                </a:solidFill>
                <a:latin typeface="Times New Roman" pitchFamily="18" charset="0"/>
                <a:cs typeface="Times New Roman" pitchFamily="18" charset="0"/>
              </a:rPr>
              <a:t>Internet TLD (top-level domain) 		.</a:t>
            </a:r>
            <a:r>
              <a:rPr lang="en-US" sz="2000" b="1" dirty="0" err="1" smtClean="0">
                <a:solidFill>
                  <a:srgbClr val="FF3399"/>
                </a:solidFill>
                <a:latin typeface="Times New Roman" pitchFamily="18" charset="0"/>
                <a:cs typeface="Times New Roman" pitchFamily="18" charset="0"/>
              </a:rPr>
              <a:t>nz</a:t>
            </a:r>
            <a:endParaRPr lang="en-US" sz="2000" b="1" dirty="0" smtClean="0">
              <a:solidFill>
                <a:srgbClr val="FF3399"/>
              </a:solidFill>
              <a:latin typeface="Times New Roman" pitchFamily="18" charset="0"/>
              <a:cs typeface="Times New Roman" pitchFamily="18" charset="0"/>
            </a:endParaRPr>
          </a:p>
          <a:p>
            <a:r>
              <a:rPr lang="en-US" sz="2000" b="1" dirty="0" smtClean="0">
                <a:solidFill>
                  <a:srgbClr val="FF3399"/>
                </a:solidFill>
                <a:latin typeface="Times New Roman" pitchFamily="18" charset="0"/>
                <a:cs typeface="Times New Roman" pitchFamily="18" charset="0"/>
              </a:rPr>
              <a:t>International dialing code		+ 64 </a:t>
            </a:r>
            <a:endParaRPr lang="ru-RU" sz="2000" b="1" dirty="0">
              <a:solidFill>
                <a:srgbClr val="FF3399"/>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E:\ENGLISH-WORK\Фоновые рисунки\2б.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928662" y="285728"/>
            <a:ext cx="7226658" cy="769441"/>
          </a:xfrm>
          <a:prstGeom prst="rect">
            <a:avLst/>
          </a:prstGeom>
        </p:spPr>
        <p:txBody>
          <a:bodyPr wrap="none">
            <a:spAutoFit/>
          </a:bodyPr>
          <a:lstStyle/>
          <a:p>
            <a:r>
              <a:rPr lang="en-US" sz="4400" b="1" dirty="0" smtClean="0">
                <a:solidFill>
                  <a:srgbClr val="FFFF00"/>
                </a:solidFill>
                <a:latin typeface="Freestyle Script" pitchFamily="66" charset="0"/>
              </a:rPr>
              <a:t>     The symbols of New Zealand</a:t>
            </a:r>
            <a:endParaRPr lang="ru-RU" sz="4400" dirty="0"/>
          </a:p>
        </p:txBody>
      </p:sp>
      <p:sp>
        <p:nvSpPr>
          <p:cNvPr id="6" name="TextBox 5"/>
          <p:cNvSpPr txBox="1"/>
          <p:nvPr/>
        </p:nvSpPr>
        <p:spPr>
          <a:xfrm>
            <a:off x="500034" y="1357298"/>
            <a:ext cx="8501122" cy="1138773"/>
          </a:xfrm>
          <a:prstGeom prst="rect">
            <a:avLst/>
          </a:prstGeom>
          <a:noFill/>
        </p:spPr>
        <p:txBody>
          <a:bodyPr wrap="square" rtlCol="0">
            <a:spAutoFit/>
          </a:bodyPr>
          <a:lstStyle/>
          <a:p>
            <a:pPr algn="just"/>
            <a:r>
              <a:rPr lang="en-US" sz="2000" b="1" dirty="0" smtClean="0">
                <a:solidFill>
                  <a:srgbClr val="FF3399"/>
                </a:solidFill>
                <a:latin typeface="Times New Roman" pitchFamily="18" charset="0"/>
                <a:cs typeface="Times New Roman" pitchFamily="18" charset="0"/>
              </a:rPr>
              <a:t>	There are two national anthems of New Zealand and both have equal status. These are </a:t>
            </a:r>
            <a:r>
              <a:rPr lang="en-US" sz="2400" b="1" i="1" dirty="0" smtClean="0">
                <a:solidFill>
                  <a:srgbClr val="FF3399"/>
                </a:solidFill>
                <a:latin typeface="Times New Roman" pitchFamily="18" charset="0"/>
                <a:cs typeface="Times New Roman" pitchFamily="18" charset="0"/>
              </a:rPr>
              <a:t>“God defend New Zealand” </a:t>
            </a:r>
            <a:r>
              <a:rPr lang="en-US" sz="2000" b="1" dirty="0" smtClean="0">
                <a:solidFill>
                  <a:srgbClr val="FF3399"/>
                </a:solidFill>
                <a:latin typeface="Times New Roman" pitchFamily="18" charset="0"/>
                <a:cs typeface="Times New Roman" pitchFamily="18" charset="0"/>
              </a:rPr>
              <a:t>and </a:t>
            </a:r>
            <a:r>
              <a:rPr lang="en-US" sz="2400" b="1" i="1" dirty="0" smtClean="0">
                <a:solidFill>
                  <a:srgbClr val="FF3399"/>
                </a:solidFill>
                <a:latin typeface="Times New Roman" pitchFamily="18" charset="0"/>
                <a:cs typeface="Times New Roman" pitchFamily="18" charset="0"/>
              </a:rPr>
              <a:t>“God Save the Queen”.</a:t>
            </a:r>
            <a:r>
              <a:rPr lang="en-US" sz="2000" b="1" dirty="0" smtClean="0">
                <a:solidFill>
                  <a:srgbClr val="FF3399"/>
                </a:solidFill>
                <a:latin typeface="Times New Roman" pitchFamily="18" charset="0"/>
                <a:cs typeface="Times New Roman" pitchFamily="18" charset="0"/>
              </a:rPr>
              <a:t>  The first one is always used on sports occasions.</a:t>
            </a:r>
            <a:endParaRPr lang="ru-RU" sz="2000" b="1" dirty="0">
              <a:solidFill>
                <a:srgbClr val="FF3399"/>
              </a:solidFill>
              <a:latin typeface="Times New Roman" pitchFamily="18" charset="0"/>
              <a:cs typeface="Times New Roman" pitchFamily="18" charset="0"/>
            </a:endParaRPr>
          </a:p>
        </p:txBody>
      </p:sp>
      <p:pic>
        <p:nvPicPr>
          <p:cNvPr id="10242" name="Picture 2" descr="C:\Documents and Settings\Учитель\Рабочий стол\герб нз.jpg"/>
          <p:cNvPicPr>
            <a:picLocks noChangeAspect="1" noChangeArrowheads="1"/>
          </p:cNvPicPr>
          <p:nvPr/>
        </p:nvPicPr>
        <p:blipFill>
          <a:blip r:embed="rId3" cstate="print"/>
          <a:srcRect/>
          <a:stretch>
            <a:fillRect/>
          </a:stretch>
        </p:blipFill>
        <p:spPr bwMode="auto">
          <a:xfrm>
            <a:off x="2285984" y="2786065"/>
            <a:ext cx="4572000" cy="40719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Прямоугольник 7"/>
          <p:cNvSpPr/>
          <p:nvPr/>
        </p:nvSpPr>
        <p:spPr>
          <a:xfrm>
            <a:off x="2786050" y="2500306"/>
            <a:ext cx="3786214" cy="357190"/>
          </a:xfrm>
          <a:prstGeom prst="rect">
            <a:avLst/>
          </a:prstGeom>
          <a:no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latin typeface="Times New Roman" pitchFamily="18" charset="0"/>
                <a:cs typeface="Times New Roman" pitchFamily="18" charset="0"/>
              </a:rPr>
              <a:t>New Zealand’s coat of arms</a:t>
            </a:r>
            <a:endParaRPr lang="ru-RU" sz="2000" b="1" dirty="0">
              <a:solidFill>
                <a:schemeClr val="bg1"/>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E:\ENGLISH-WORK\Фоновые рисунки\2б.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214346" y="214290"/>
            <a:ext cx="9073318" cy="1015663"/>
          </a:xfrm>
          <a:prstGeom prst="rect">
            <a:avLst/>
          </a:prstGeom>
        </p:spPr>
        <p:txBody>
          <a:bodyPr wrap="none">
            <a:spAutoFit/>
          </a:bodyPr>
          <a:lstStyle/>
          <a:p>
            <a:r>
              <a:rPr lang="en-US" sz="6000" b="1" dirty="0" smtClean="0">
                <a:solidFill>
                  <a:srgbClr val="FFFF00"/>
                </a:solidFill>
                <a:latin typeface="Freestyle Script" pitchFamily="66" charset="0"/>
              </a:rPr>
              <a:t>     </a:t>
            </a:r>
            <a:r>
              <a:rPr lang="en-US" sz="4000" b="1" dirty="0" smtClean="0">
                <a:solidFill>
                  <a:srgbClr val="FFFF00"/>
                </a:solidFill>
                <a:latin typeface="Freestyle Script" pitchFamily="66" charset="0"/>
              </a:rPr>
              <a:t>Some details of culture of New Zealand</a:t>
            </a:r>
            <a:endParaRPr lang="ru-RU" sz="4000" dirty="0"/>
          </a:p>
        </p:txBody>
      </p:sp>
      <p:sp>
        <p:nvSpPr>
          <p:cNvPr id="6" name="TextBox 5"/>
          <p:cNvSpPr txBox="1"/>
          <p:nvPr/>
        </p:nvSpPr>
        <p:spPr>
          <a:xfrm>
            <a:off x="214282" y="1714488"/>
            <a:ext cx="8715436" cy="3785652"/>
          </a:xfrm>
          <a:prstGeom prst="rect">
            <a:avLst/>
          </a:prstGeom>
          <a:noFill/>
        </p:spPr>
        <p:txBody>
          <a:bodyPr wrap="square" rtlCol="0">
            <a:spAutoFit/>
          </a:bodyPr>
          <a:lstStyle/>
          <a:p>
            <a:r>
              <a:rPr lang="en-US" sz="2000" b="1" dirty="0" smtClean="0">
                <a:solidFill>
                  <a:srgbClr val="FF0000"/>
                </a:solidFill>
                <a:latin typeface="Times New Roman" pitchFamily="18" charset="0"/>
                <a:cs typeface="Times New Roman" pitchFamily="18" charset="0"/>
              </a:rPr>
              <a:t>	</a:t>
            </a:r>
            <a:r>
              <a:rPr lang="en-US" sz="2000" b="1" dirty="0" smtClean="0">
                <a:solidFill>
                  <a:srgbClr val="FF3399"/>
                </a:solidFill>
                <a:latin typeface="Times New Roman" pitchFamily="18" charset="0"/>
                <a:cs typeface="Times New Roman" pitchFamily="18" charset="0"/>
              </a:rPr>
              <a:t>The culture of New Zealand is a mixture of different cultures: British, Aboriginal and other European countries. </a:t>
            </a:r>
          </a:p>
          <a:p>
            <a:r>
              <a:rPr lang="en-US" sz="2000" b="1" dirty="0" smtClean="0">
                <a:solidFill>
                  <a:srgbClr val="FF3399"/>
                </a:solidFill>
                <a:latin typeface="Times New Roman" pitchFamily="18" charset="0"/>
                <a:cs typeface="Times New Roman" pitchFamily="18" charset="0"/>
              </a:rPr>
              <a:t>	Today New Zealanders are highly educated and sophisticated urban dwellers. </a:t>
            </a:r>
          </a:p>
          <a:p>
            <a:r>
              <a:rPr lang="en-US" sz="2000" b="1" dirty="0" smtClean="0">
                <a:solidFill>
                  <a:srgbClr val="FF3399"/>
                </a:solidFill>
                <a:latin typeface="Times New Roman" pitchFamily="18" charset="0"/>
                <a:cs typeface="Times New Roman" pitchFamily="18" charset="0"/>
              </a:rPr>
              <a:t>	There is a cultural phenomenon in New Zealand known as “</a:t>
            </a:r>
            <a:r>
              <a:rPr lang="en-US" sz="2000" b="1" dirty="0" err="1" smtClean="0">
                <a:solidFill>
                  <a:srgbClr val="FF3399"/>
                </a:solidFill>
                <a:latin typeface="Times New Roman" pitchFamily="18" charset="0"/>
                <a:cs typeface="Times New Roman" pitchFamily="18" charset="0"/>
              </a:rPr>
              <a:t>kiwiana</a:t>
            </a:r>
            <a:r>
              <a:rPr lang="en-US" sz="2000" b="1" dirty="0" smtClean="0">
                <a:solidFill>
                  <a:srgbClr val="FF3399"/>
                </a:solidFill>
                <a:latin typeface="Times New Roman" pitchFamily="18" charset="0"/>
                <a:cs typeface="Times New Roman" pitchFamily="18" charset="0"/>
              </a:rPr>
              <a:t>”. You know that New Zealanders are called “kiwis” around the world after the native bird “kiwi”. Now their “kiwi” sense of humor, “kiwi” view of life make up “</a:t>
            </a:r>
            <a:r>
              <a:rPr lang="en-US" sz="2000" b="1" dirty="0" err="1" smtClean="0">
                <a:solidFill>
                  <a:srgbClr val="FF3399"/>
                </a:solidFill>
                <a:latin typeface="Times New Roman" pitchFamily="18" charset="0"/>
                <a:cs typeface="Times New Roman" pitchFamily="18" charset="0"/>
              </a:rPr>
              <a:t>Kiwiana</a:t>
            </a:r>
            <a:r>
              <a:rPr lang="en-US" sz="2000" b="1" dirty="0" smtClean="0">
                <a:solidFill>
                  <a:srgbClr val="FF3399"/>
                </a:solidFill>
                <a:latin typeface="Times New Roman" pitchFamily="18" charset="0"/>
                <a:cs typeface="Times New Roman" pitchFamily="18" charset="0"/>
              </a:rPr>
              <a:t>”, which is all the special things and details that show their national identity, their “kiwi nationhood”. </a:t>
            </a:r>
          </a:p>
          <a:p>
            <a:r>
              <a:rPr lang="en-US" sz="2000" b="1" dirty="0" smtClean="0">
                <a:solidFill>
                  <a:srgbClr val="FF3399"/>
                </a:solidFill>
                <a:latin typeface="Times New Roman" pitchFamily="18" charset="0"/>
                <a:cs typeface="Times New Roman" pitchFamily="18" charset="0"/>
              </a:rPr>
              <a:t>	Kiwifruit, for example, was once known as Chinese gooseberry, but the fact that it was imported from New Zealand made world call  this fruit – kiwifruit.  </a:t>
            </a:r>
            <a:endParaRPr lang="ru-RU" sz="2000" b="1" dirty="0">
              <a:solidFill>
                <a:srgbClr val="FF3399"/>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E:\ENGLISH-WORK\Фоновые рисунки\2б.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214346" y="214290"/>
            <a:ext cx="9054082" cy="1015663"/>
          </a:xfrm>
          <a:prstGeom prst="rect">
            <a:avLst/>
          </a:prstGeom>
        </p:spPr>
        <p:txBody>
          <a:bodyPr wrap="none">
            <a:spAutoFit/>
          </a:bodyPr>
          <a:lstStyle/>
          <a:p>
            <a:r>
              <a:rPr lang="en-US" sz="6000" b="1" dirty="0" smtClean="0">
                <a:solidFill>
                  <a:srgbClr val="FFFF00"/>
                </a:solidFill>
                <a:latin typeface="Freestyle Script" pitchFamily="66" charset="0"/>
              </a:rPr>
              <a:t>     </a:t>
            </a:r>
            <a:r>
              <a:rPr lang="en-US" sz="4000" b="1" dirty="0" smtClean="0">
                <a:solidFill>
                  <a:srgbClr val="FFFF00"/>
                </a:solidFill>
                <a:latin typeface="Freestyle Script" pitchFamily="66" charset="0"/>
              </a:rPr>
              <a:t>Some details of culture of New Zealand</a:t>
            </a:r>
            <a:endParaRPr lang="ru-RU" sz="4000" dirty="0"/>
          </a:p>
        </p:txBody>
      </p:sp>
      <p:pic>
        <p:nvPicPr>
          <p:cNvPr id="4" name="Picture 2" descr="C:\Documents and Settings\Учитель\Мои документы\Мои рисунки\dessert pavlova.jpg"/>
          <p:cNvPicPr>
            <a:picLocks noChangeAspect="1" noChangeArrowheads="1"/>
          </p:cNvPicPr>
          <p:nvPr/>
        </p:nvPicPr>
        <p:blipFill>
          <a:blip r:embed="rId3" cstate="print"/>
          <a:srcRect/>
          <a:stretch>
            <a:fillRect/>
          </a:stretch>
        </p:blipFill>
        <p:spPr bwMode="auto">
          <a:xfrm>
            <a:off x="2000232" y="2357430"/>
            <a:ext cx="5357850" cy="42179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285720" y="1142984"/>
            <a:ext cx="8715436" cy="1015663"/>
          </a:xfrm>
          <a:prstGeom prst="rect">
            <a:avLst/>
          </a:prstGeom>
          <a:noFill/>
        </p:spPr>
        <p:txBody>
          <a:bodyPr wrap="square" rtlCol="0">
            <a:spAutoFit/>
          </a:bodyPr>
          <a:lstStyle/>
          <a:p>
            <a:pPr algn="just"/>
            <a:r>
              <a:rPr lang="en-US" sz="2000" b="1" dirty="0" smtClean="0">
                <a:solidFill>
                  <a:srgbClr val="FF3399"/>
                </a:solidFill>
                <a:latin typeface="Times New Roman" pitchFamily="18" charset="0"/>
                <a:cs typeface="Times New Roman" pitchFamily="18" charset="0"/>
              </a:rPr>
              <a:t>	There is a famous New Zealand dessert called “</a:t>
            </a:r>
            <a:r>
              <a:rPr lang="en-US" sz="2000" b="1" dirty="0" err="1" smtClean="0">
                <a:solidFill>
                  <a:srgbClr val="FF3399"/>
                </a:solidFill>
                <a:latin typeface="Times New Roman" pitchFamily="18" charset="0"/>
                <a:cs typeface="Times New Roman" pitchFamily="18" charset="0"/>
              </a:rPr>
              <a:t>pavlova</a:t>
            </a:r>
            <a:r>
              <a:rPr lang="en-US" sz="2000" b="1" dirty="0" smtClean="0">
                <a:solidFill>
                  <a:srgbClr val="FF3399"/>
                </a:solidFill>
                <a:latin typeface="Times New Roman" pitchFamily="18" charset="0"/>
                <a:cs typeface="Times New Roman" pitchFamily="18" charset="0"/>
              </a:rPr>
              <a:t>” (meringue, cream and kiwi topping). It was invented as a tribute to the Russian ballerina Anna </a:t>
            </a:r>
            <a:r>
              <a:rPr lang="en-US" sz="2000" b="1" dirty="0" err="1" smtClean="0">
                <a:solidFill>
                  <a:srgbClr val="FF3399"/>
                </a:solidFill>
                <a:latin typeface="Times New Roman" pitchFamily="18" charset="0"/>
                <a:cs typeface="Times New Roman" pitchFamily="18" charset="0"/>
              </a:rPr>
              <a:t>Pavlova</a:t>
            </a:r>
            <a:r>
              <a:rPr lang="en-US" sz="2000" b="1" dirty="0" smtClean="0">
                <a:solidFill>
                  <a:srgbClr val="FF3399"/>
                </a:solidFill>
                <a:latin typeface="Times New Roman" pitchFamily="18" charset="0"/>
                <a:cs typeface="Times New Roman" pitchFamily="18" charset="0"/>
              </a:rPr>
              <a:t> who toured to Australia and New Zealand  in 1926. </a:t>
            </a:r>
            <a:endParaRPr lang="ru-RU" sz="2000" b="1" dirty="0">
              <a:solidFill>
                <a:srgbClr val="FF3399"/>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E:\ENGLISH-WORK\Фоновые рисунки\2б.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214346" y="214290"/>
            <a:ext cx="9054082" cy="1015663"/>
          </a:xfrm>
          <a:prstGeom prst="rect">
            <a:avLst/>
          </a:prstGeom>
        </p:spPr>
        <p:txBody>
          <a:bodyPr wrap="none">
            <a:spAutoFit/>
          </a:bodyPr>
          <a:lstStyle/>
          <a:p>
            <a:r>
              <a:rPr lang="en-US" sz="6000" b="1" dirty="0" smtClean="0">
                <a:solidFill>
                  <a:srgbClr val="FFFF00"/>
                </a:solidFill>
                <a:latin typeface="Freestyle Script" pitchFamily="66" charset="0"/>
              </a:rPr>
              <a:t>     </a:t>
            </a:r>
            <a:r>
              <a:rPr lang="en-US" sz="4000" b="1" dirty="0" smtClean="0">
                <a:solidFill>
                  <a:srgbClr val="FFFF00"/>
                </a:solidFill>
                <a:latin typeface="Freestyle Script" pitchFamily="66" charset="0"/>
              </a:rPr>
              <a:t>Some details of culture of New Zealand</a:t>
            </a:r>
            <a:endParaRPr lang="ru-RU" sz="4000" dirty="0"/>
          </a:p>
        </p:txBody>
      </p:sp>
      <p:sp>
        <p:nvSpPr>
          <p:cNvPr id="6" name="TextBox 5"/>
          <p:cNvSpPr txBox="1"/>
          <p:nvPr/>
        </p:nvSpPr>
        <p:spPr>
          <a:xfrm>
            <a:off x="214282" y="1285860"/>
            <a:ext cx="8715436" cy="1015663"/>
          </a:xfrm>
          <a:prstGeom prst="rect">
            <a:avLst/>
          </a:prstGeom>
          <a:noFill/>
        </p:spPr>
        <p:txBody>
          <a:bodyPr wrap="square" rtlCol="0">
            <a:spAutoFit/>
          </a:bodyPr>
          <a:lstStyle/>
          <a:p>
            <a:pPr algn="just"/>
            <a:r>
              <a:rPr lang="en-US" sz="2000" b="1" dirty="0" smtClean="0">
                <a:solidFill>
                  <a:srgbClr val="FF3399"/>
                </a:solidFill>
                <a:latin typeface="Times New Roman" pitchFamily="18" charset="0"/>
                <a:cs typeface="Times New Roman" pitchFamily="18" charset="0"/>
              </a:rPr>
              <a:t>	New Zealanders love water. They have a strong passion for ocean- going craft. New Zealanders have won many medals for yachting, windsurfing, kayaking and rowing. </a:t>
            </a:r>
            <a:endParaRPr lang="ru-RU" sz="2000" b="1" dirty="0">
              <a:solidFill>
                <a:srgbClr val="FF3399"/>
              </a:solidFill>
              <a:latin typeface="Times New Roman" pitchFamily="18" charset="0"/>
              <a:cs typeface="Times New Roman" pitchFamily="18" charset="0"/>
            </a:endParaRPr>
          </a:p>
        </p:txBody>
      </p:sp>
      <p:pic>
        <p:nvPicPr>
          <p:cNvPr id="2050" name="Picture 2" descr="C:\Documents and Settings\Учитель\Рабочий стол\25-kajak.jpg"/>
          <p:cNvPicPr>
            <a:picLocks noChangeAspect="1" noChangeArrowheads="1"/>
          </p:cNvPicPr>
          <p:nvPr/>
        </p:nvPicPr>
        <p:blipFill>
          <a:blip r:embed="rId3" cstate="print"/>
          <a:srcRect/>
          <a:stretch>
            <a:fillRect/>
          </a:stretch>
        </p:blipFill>
        <p:spPr bwMode="auto">
          <a:xfrm>
            <a:off x="142844" y="3786190"/>
            <a:ext cx="2428877" cy="270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1" name="Picture 3" descr="C:\Documents and Settings\Учитель\Рабочий стол\rowing nz.jpg"/>
          <p:cNvPicPr>
            <a:picLocks noChangeAspect="1" noChangeArrowheads="1"/>
          </p:cNvPicPr>
          <p:nvPr/>
        </p:nvPicPr>
        <p:blipFill>
          <a:blip r:embed="rId4" cstate="print"/>
          <a:srcRect/>
          <a:stretch>
            <a:fillRect/>
          </a:stretch>
        </p:blipFill>
        <p:spPr bwMode="auto">
          <a:xfrm>
            <a:off x="2786050" y="2928934"/>
            <a:ext cx="2686064" cy="25177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2" name="Picture 4" descr="C:\Documents and Settings\Учитель\Рабочий стол\200903_Yachting_61801.jpeg"/>
          <p:cNvPicPr>
            <a:picLocks noChangeAspect="1" noChangeArrowheads="1"/>
          </p:cNvPicPr>
          <p:nvPr/>
        </p:nvPicPr>
        <p:blipFill>
          <a:blip r:embed="rId5" cstate="print"/>
          <a:srcRect/>
          <a:stretch>
            <a:fillRect/>
          </a:stretch>
        </p:blipFill>
        <p:spPr bwMode="auto">
          <a:xfrm>
            <a:off x="5643570" y="2214554"/>
            <a:ext cx="2896066" cy="1928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3" name="Picture 5" descr="C:\Documents and Settings\Учитель\Рабочий стол\windsurf.jpg"/>
          <p:cNvPicPr>
            <a:picLocks noChangeAspect="1" noChangeArrowheads="1"/>
          </p:cNvPicPr>
          <p:nvPr/>
        </p:nvPicPr>
        <p:blipFill>
          <a:blip r:embed="rId6" cstate="print"/>
          <a:srcRect/>
          <a:stretch>
            <a:fillRect/>
          </a:stretch>
        </p:blipFill>
        <p:spPr bwMode="auto">
          <a:xfrm>
            <a:off x="5857884" y="4214818"/>
            <a:ext cx="2357454" cy="24812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E:\ENGLISH-WORK\Фоновые рисунки\2б.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214346" y="214290"/>
            <a:ext cx="9054082" cy="1015663"/>
          </a:xfrm>
          <a:prstGeom prst="rect">
            <a:avLst/>
          </a:prstGeom>
        </p:spPr>
        <p:txBody>
          <a:bodyPr wrap="none">
            <a:spAutoFit/>
          </a:bodyPr>
          <a:lstStyle/>
          <a:p>
            <a:r>
              <a:rPr lang="en-US" sz="6000" b="1" dirty="0" smtClean="0">
                <a:solidFill>
                  <a:srgbClr val="FFFF00"/>
                </a:solidFill>
                <a:latin typeface="Freestyle Script" pitchFamily="66" charset="0"/>
              </a:rPr>
              <a:t>     </a:t>
            </a:r>
            <a:r>
              <a:rPr lang="en-US" sz="4000" b="1" dirty="0" smtClean="0">
                <a:solidFill>
                  <a:srgbClr val="FFFF00"/>
                </a:solidFill>
                <a:latin typeface="Freestyle Script" pitchFamily="66" charset="0"/>
              </a:rPr>
              <a:t>Some details of culture of New Zealand</a:t>
            </a:r>
            <a:endParaRPr lang="ru-RU" sz="4000" dirty="0"/>
          </a:p>
        </p:txBody>
      </p:sp>
      <p:sp>
        <p:nvSpPr>
          <p:cNvPr id="6" name="TextBox 5"/>
          <p:cNvSpPr txBox="1"/>
          <p:nvPr/>
        </p:nvSpPr>
        <p:spPr>
          <a:xfrm>
            <a:off x="285720" y="1500174"/>
            <a:ext cx="8572560" cy="2862322"/>
          </a:xfrm>
          <a:prstGeom prst="rect">
            <a:avLst/>
          </a:prstGeom>
          <a:noFill/>
        </p:spPr>
        <p:txBody>
          <a:bodyPr wrap="square" rtlCol="0">
            <a:spAutoFit/>
          </a:bodyPr>
          <a:lstStyle/>
          <a:p>
            <a:pPr algn="just"/>
            <a:r>
              <a:rPr lang="en-US" sz="2000" b="1" dirty="0" smtClean="0">
                <a:solidFill>
                  <a:srgbClr val="FF3399"/>
                </a:solidFill>
                <a:latin typeface="Times New Roman" pitchFamily="18" charset="0"/>
                <a:cs typeface="Times New Roman" pitchFamily="18" charset="0"/>
              </a:rPr>
              <a:t>	Among the qualities valued by New Zealanders are individualism,  self-reliance and a genius for invention. Long time ago first people in New Zealand dealt with isolation and the elements, so that it developed their ingenuity and made them multi-skilled. That contributed a lot to their character. </a:t>
            </a:r>
          </a:p>
          <a:p>
            <a:pPr algn="just"/>
            <a:r>
              <a:rPr lang="en-US" sz="2000" b="1" dirty="0" smtClean="0">
                <a:solidFill>
                  <a:srgbClr val="FF3399"/>
                </a:solidFill>
                <a:latin typeface="Times New Roman" pitchFamily="18" charset="0"/>
                <a:cs typeface="Times New Roman" pitchFamily="18" charset="0"/>
              </a:rPr>
              <a:t>	They also have a strong sense of fair play and teamwork. New Zealand was one of the first countries who gave women the right to vote. </a:t>
            </a:r>
          </a:p>
          <a:p>
            <a:pPr algn="just"/>
            <a:r>
              <a:rPr lang="en-US" sz="2000" b="1" dirty="0" smtClean="0">
                <a:solidFill>
                  <a:srgbClr val="FF3399"/>
                </a:solidFill>
                <a:latin typeface="Times New Roman" pitchFamily="18" charset="0"/>
                <a:cs typeface="Times New Roman" pitchFamily="18" charset="0"/>
              </a:rPr>
              <a:t>	The language in this country is close to Australian English with some elements of the Maori language. </a:t>
            </a:r>
            <a:endParaRPr lang="ru-RU" sz="2000" b="1" dirty="0">
              <a:solidFill>
                <a:srgbClr val="FF3399"/>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E:\ENGLISH-WORK\Фоновые рисунки\2б.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5122" name="Picture 2" descr="C:\Documents and Settings\Учитель\Мои документы\Мои рисунки\веллингтон2.jpg"/>
          <p:cNvPicPr>
            <a:picLocks noChangeAspect="1" noChangeArrowheads="1"/>
          </p:cNvPicPr>
          <p:nvPr/>
        </p:nvPicPr>
        <p:blipFill>
          <a:blip r:embed="rId3" cstate="print"/>
          <a:srcRect/>
          <a:stretch>
            <a:fillRect/>
          </a:stretch>
        </p:blipFill>
        <p:spPr bwMode="auto">
          <a:xfrm>
            <a:off x="571472" y="785794"/>
            <a:ext cx="8001000" cy="5734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Прямоугольник 5"/>
          <p:cNvSpPr/>
          <p:nvPr/>
        </p:nvSpPr>
        <p:spPr>
          <a:xfrm>
            <a:off x="928662" y="142852"/>
            <a:ext cx="1928826" cy="500066"/>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3399"/>
                </a:solidFill>
                <a:latin typeface="Times New Roman" pitchFamily="18" charset="0"/>
                <a:cs typeface="Times New Roman" pitchFamily="18" charset="0"/>
                <a:hlinkClick r:id="rId4" action="ppaction://hlinksldjump"/>
              </a:rPr>
              <a:t>Wellington </a:t>
            </a:r>
            <a:endParaRPr lang="ru-RU" sz="2000" b="1" dirty="0">
              <a:solidFill>
                <a:srgbClr val="FF3399"/>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E:\ENGLISH-WORK\Фоновые рисунки\2б.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4098" name="Picture 2" descr="C:\Documents and Settings\Учитель\Мои документы\Мои рисунки\auckland.jpg"/>
          <p:cNvPicPr>
            <a:picLocks noChangeAspect="1" noChangeArrowheads="1"/>
          </p:cNvPicPr>
          <p:nvPr/>
        </p:nvPicPr>
        <p:blipFill>
          <a:blip r:embed="rId3" cstate="print"/>
          <a:srcRect/>
          <a:stretch>
            <a:fillRect/>
          </a:stretch>
        </p:blipFill>
        <p:spPr bwMode="auto">
          <a:xfrm>
            <a:off x="0" y="642918"/>
            <a:ext cx="4786346" cy="3143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Прямоугольник 7"/>
          <p:cNvSpPr/>
          <p:nvPr/>
        </p:nvSpPr>
        <p:spPr>
          <a:xfrm>
            <a:off x="214282" y="142852"/>
            <a:ext cx="1643074" cy="500066"/>
          </a:xfrm>
          <a:prstGeom prst="rect">
            <a:avLst/>
          </a:prstGeom>
          <a:solidFill>
            <a:schemeClr val="tx2">
              <a:lumMod val="40000"/>
              <a:lumOff val="60000"/>
            </a:schemeClr>
          </a:solidFill>
          <a:ln w="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3399"/>
                </a:solidFill>
                <a:latin typeface="Times New Roman" pitchFamily="18" charset="0"/>
                <a:cs typeface="Times New Roman" pitchFamily="18" charset="0"/>
                <a:hlinkClick r:id="rId4" action="ppaction://hlinksldjump"/>
              </a:rPr>
              <a:t>Auckland</a:t>
            </a:r>
            <a:endParaRPr lang="ru-RU" b="1" dirty="0">
              <a:solidFill>
                <a:srgbClr val="FF3399"/>
              </a:solidFill>
              <a:latin typeface="Times New Roman" pitchFamily="18" charset="0"/>
              <a:cs typeface="Times New Roman" pitchFamily="18" charset="0"/>
            </a:endParaRPr>
          </a:p>
        </p:txBody>
      </p:sp>
      <p:sp>
        <p:nvSpPr>
          <p:cNvPr id="9" name="Прямоугольник 8"/>
          <p:cNvSpPr/>
          <p:nvPr/>
        </p:nvSpPr>
        <p:spPr>
          <a:xfrm>
            <a:off x="5929322" y="1000108"/>
            <a:ext cx="1643074" cy="500066"/>
          </a:xfrm>
          <a:prstGeom prst="rect">
            <a:avLst/>
          </a:prstGeom>
          <a:solidFill>
            <a:schemeClr val="tx2">
              <a:lumMod val="40000"/>
              <a:lumOff val="60000"/>
            </a:schemeClr>
          </a:solidFill>
          <a:ln w="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3399"/>
                </a:solidFill>
                <a:latin typeface="Times New Roman" pitchFamily="18" charset="0"/>
                <a:cs typeface="Times New Roman" pitchFamily="18" charset="0"/>
                <a:hlinkClick r:id="rId4" action="ppaction://hlinksldjump"/>
              </a:rPr>
              <a:t>Christchurch</a:t>
            </a:r>
            <a:endParaRPr lang="ru-RU" b="1" dirty="0">
              <a:solidFill>
                <a:srgbClr val="FF3399"/>
              </a:solidFill>
              <a:latin typeface="Times New Roman" pitchFamily="18" charset="0"/>
              <a:cs typeface="Times New Roman" pitchFamily="18" charset="0"/>
            </a:endParaRPr>
          </a:p>
        </p:txBody>
      </p:sp>
      <p:pic>
        <p:nvPicPr>
          <p:cNvPr id="4100" name="Picture 4" descr="C:\Documents and Settings\Учитель\Мои документы\Мои рисунки\Christchurch.jpg"/>
          <p:cNvPicPr>
            <a:picLocks noChangeAspect="1" noChangeArrowheads="1"/>
          </p:cNvPicPr>
          <p:nvPr/>
        </p:nvPicPr>
        <p:blipFill>
          <a:blip r:embed="rId5" cstate="print"/>
          <a:srcRect/>
          <a:stretch>
            <a:fillRect/>
          </a:stretch>
        </p:blipFill>
        <p:spPr bwMode="auto">
          <a:xfrm>
            <a:off x="4214810" y="1857364"/>
            <a:ext cx="4724400" cy="3552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2" descr="C:\Documents and Settings\Учитель\Рабочий стол\dunedin.jpg"/>
          <p:cNvPicPr>
            <a:picLocks noChangeAspect="1" noChangeArrowheads="1"/>
          </p:cNvPicPr>
          <p:nvPr/>
        </p:nvPicPr>
        <p:blipFill>
          <a:blip r:embed="rId6" cstate="print"/>
          <a:srcRect/>
          <a:stretch>
            <a:fillRect/>
          </a:stretch>
        </p:blipFill>
        <p:spPr bwMode="auto">
          <a:xfrm>
            <a:off x="1571604" y="3643314"/>
            <a:ext cx="4572000" cy="30718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Прямоугольник 9"/>
          <p:cNvSpPr/>
          <p:nvPr/>
        </p:nvSpPr>
        <p:spPr>
          <a:xfrm>
            <a:off x="0" y="5072074"/>
            <a:ext cx="1643074" cy="500066"/>
          </a:xfrm>
          <a:prstGeom prst="rect">
            <a:avLst/>
          </a:prstGeom>
          <a:solidFill>
            <a:schemeClr val="tx2">
              <a:lumMod val="40000"/>
              <a:lumOff val="60000"/>
            </a:schemeClr>
          </a:solidFill>
          <a:ln w="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3399"/>
                </a:solidFill>
                <a:latin typeface="Times New Roman" pitchFamily="18" charset="0"/>
                <a:cs typeface="Times New Roman" pitchFamily="18" charset="0"/>
                <a:hlinkClick r:id="rId4" action="ppaction://hlinksldjump"/>
              </a:rPr>
              <a:t>Dunedin</a:t>
            </a:r>
            <a:endParaRPr lang="ru-RU" b="1" dirty="0">
              <a:solidFill>
                <a:srgbClr val="FF3399"/>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blinds(horizontal)">
                                      <p:cBhvr>
                                        <p:cTn id="12" dur="5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E:\ENGLISH-WORK\Фоновые рисунки\2б.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6147" name="Picture 3" descr="C:\Documents and Settings\Учитель\Мои документы\Мои рисунки\тасманово море.jpg"/>
          <p:cNvPicPr>
            <a:picLocks noChangeAspect="1" noChangeArrowheads="1"/>
          </p:cNvPicPr>
          <p:nvPr/>
        </p:nvPicPr>
        <p:blipFill>
          <a:blip r:embed="rId3" cstate="print"/>
          <a:srcRect/>
          <a:stretch>
            <a:fillRect/>
          </a:stretch>
        </p:blipFill>
        <p:spPr bwMode="auto">
          <a:xfrm>
            <a:off x="642910" y="1071546"/>
            <a:ext cx="7991475" cy="5324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Прямоугольник 6"/>
          <p:cNvSpPr/>
          <p:nvPr/>
        </p:nvSpPr>
        <p:spPr>
          <a:xfrm>
            <a:off x="785786" y="214290"/>
            <a:ext cx="2428892" cy="6429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lumMod val="75000"/>
                  </a:schemeClr>
                </a:solidFill>
                <a:latin typeface="Times New Roman" pitchFamily="18" charset="0"/>
                <a:cs typeface="Times New Roman" pitchFamily="18" charset="0"/>
                <a:hlinkClick r:id="rId4" action="ppaction://hlinksldjump"/>
              </a:rPr>
              <a:t>The Tasman Sea</a:t>
            </a:r>
            <a:endParaRPr lang="ru-RU" sz="2000" b="1" dirty="0">
              <a:solidFill>
                <a:schemeClr val="tx2">
                  <a:lumMod val="75000"/>
                </a:schemeClr>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E:\ENGLISH-WORK\Фоновые рисунки\2б.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4098" name="Picture 2" descr="C:\Documents and Settings\Учитель\Рабочий стол\bungee jumping nz.jpg"/>
          <p:cNvPicPr>
            <a:picLocks noChangeAspect="1" noChangeArrowheads="1"/>
          </p:cNvPicPr>
          <p:nvPr/>
        </p:nvPicPr>
        <p:blipFill>
          <a:blip r:embed="rId3" cstate="print"/>
          <a:srcRect/>
          <a:stretch>
            <a:fillRect/>
          </a:stretch>
        </p:blipFill>
        <p:spPr bwMode="auto">
          <a:xfrm>
            <a:off x="1000100" y="1000108"/>
            <a:ext cx="7572428" cy="55721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Прямоугольник 5"/>
          <p:cNvSpPr/>
          <p:nvPr/>
        </p:nvSpPr>
        <p:spPr>
          <a:xfrm>
            <a:off x="3428992" y="1285860"/>
            <a:ext cx="4071966" cy="5000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latin typeface="Times New Roman" pitchFamily="18" charset="0"/>
                <a:cs typeface="Times New Roman" pitchFamily="18" charset="0"/>
                <a:hlinkClick r:id="rId4" action="ppaction://hlinksldjump"/>
              </a:rPr>
              <a:t>Bungee jumping in New Zealand</a:t>
            </a:r>
            <a:endParaRPr lang="ru-RU" sz="2000" b="1" dirty="0">
              <a:solidFill>
                <a:srgbClr val="FFFF00"/>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E:\ENGLISH-WORK\Фоновые рисунки\2б.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500166" y="214290"/>
            <a:ext cx="6572296" cy="1015663"/>
          </a:xfrm>
          <a:prstGeom prst="rect">
            <a:avLst/>
          </a:prstGeom>
          <a:noFill/>
        </p:spPr>
        <p:txBody>
          <a:bodyPr wrap="square" rtlCol="0">
            <a:spAutoFit/>
          </a:bodyPr>
          <a:lstStyle/>
          <a:p>
            <a:r>
              <a:rPr lang="en-US" sz="6000" b="1" dirty="0" smtClean="0">
                <a:solidFill>
                  <a:srgbClr val="FFFF00"/>
                </a:solidFill>
                <a:latin typeface="Freestyle Script" pitchFamily="66" charset="0"/>
              </a:rPr>
              <a:t>   The map of New Zealand</a:t>
            </a:r>
            <a:endParaRPr lang="ru-RU" sz="6000" b="1" dirty="0">
              <a:solidFill>
                <a:srgbClr val="FFFF00"/>
              </a:solidFill>
            </a:endParaRPr>
          </a:p>
        </p:txBody>
      </p:sp>
      <p:pic>
        <p:nvPicPr>
          <p:cNvPr id="3074" name="Picture 2" descr="C:\Documents and Settings\Учитель\Мои документы\Мои рисунки\new-zealand-map.jpg"/>
          <p:cNvPicPr>
            <a:picLocks noChangeAspect="1" noChangeArrowheads="1"/>
          </p:cNvPicPr>
          <p:nvPr/>
        </p:nvPicPr>
        <p:blipFill>
          <a:blip r:embed="rId3" cstate="print"/>
          <a:srcRect/>
          <a:stretch>
            <a:fillRect/>
          </a:stretch>
        </p:blipFill>
        <p:spPr bwMode="auto">
          <a:xfrm>
            <a:off x="500034" y="2143116"/>
            <a:ext cx="4429156" cy="44100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p:nvPr/>
        </p:nvSpPr>
        <p:spPr>
          <a:xfrm>
            <a:off x="5072066" y="1500174"/>
            <a:ext cx="3857652" cy="4401205"/>
          </a:xfrm>
          <a:prstGeom prst="rect">
            <a:avLst/>
          </a:prstGeom>
          <a:noFill/>
        </p:spPr>
        <p:txBody>
          <a:bodyPr wrap="square" rtlCol="0">
            <a:spAutoFit/>
          </a:bodyPr>
          <a:lstStyle/>
          <a:p>
            <a:pPr algn="just"/>
            <a:r>
              <a:rPr lang="en-US" sz="2000" b="1" dirty="0" smtClean="0">
                <a:solidFill>
                  <a:srgbClr val="FF3399"/>
                </a:solidFill>
                <a:latin typeface="Times New Roman" pitchFamily="18" charset="0"/>
                <a:cs typeface="Times New Roman" pitchFamily="18" charset="0"/>
              </a:rPr>
              <a:t>	New Zealand lies between the Equator and the South Pole in the southern Pacific Ocean, near the eastern coast of Australia. </a:t>
            </a:r>
          </a:p>
          <a:p>
            <a:pPr algn="just"/>
            <a:r>
              <a:rPr lang="en-US" sz="2000" b="1" dirty="0">
                <a:solidFill>
                  <a:srgbClr val="FF3399"/>
                </a:solidFill>
                <a:latin typeface="Times New Roman" pitchFamily="18" charset="0"/>
                <a:cs typeface="Times New Roman" pitchFamily="18" charset="0"/>
              </a:rPr>
              <a:t>	</a:t>
            </a:r>
            <a:r>
              <a:rPr lang="en-US" sz="2000" b="1" dirty="0" smtClean="0">
                <a:solidFill>
                  <a:srgbClr val="FF3399"/>
                </a:solidFill>
                <a:latin typeface="Times New Roman" pitchFamily="18" charset="0"/>
                <a:cs typeface="Times New Roman" pitchFamily="18" charset="0"/>
              </a:rPr>
              <a:t>New Zealand is an island country with a total area of 268, 680 sq km.</a:t>
            </a:r>
          </a:p>
          <a:p>
            <a:pPr algn="just"/>
            <a:r>
              <a:rPr lang="en-US" sz="2000" b="1" dirty="0">
                <a:solidFill>
                  <a:srgbClr val="FF3399"/>
                </a:solidFill>
                <a:latin typeface="Times New Roman" pitchFamily="18" charset="0"/>
                <a:cs typeface="Times New Roman" pitchFamily="18" charset="0"/>
              </a:rPr>
              <a:t>	</a:t>
            </a:r>
            <a:r>
              <a:rPr lang="en-US" sz="2000" b="1" dirty="0" smtClean="0">
                <a:solidFill>
                  <a:srgbClr val="FF3399"/>
                </a:solidFill>
                <a:latin typeface="Times New Roman" pitchFamily="18" charset="0"/>
                <a:cs typeface="Times New Roman" pitchFamily="18" charset="0"/>
              </a:rPr>
              <a:t>It has no land boundaries. Australia is New Zealander’s nearest western neighbour.  These two countries are separated from each other  by </a:t>
            </a:r>
            <a:r>
              <a:rPr lang="en-US" sz="2000" b="1" dirty="0" smtClean="0">
                <a:solidFill>
                  <a:srgbClr val="FF3399"/>
                </a:solidFill>
                <a:latin typeface="Times New Roman" pitchFamily="18" charset="0"/>
                <a:cs typeface="Times New Roman" pitchFamily="18" charset="0"/>
                <a:hlinkClick r:id="rId4" action="ppaction://hlinksldjump"/>
              </a:rPr>
              <a:t>the Tasman Sea</a:t>
            </a:r>
            <a:r>
              <a:rPr lang="en-US" sz="2000" b="1" dirty="0" smtClean="0">
                <a:solidFill>
                  <a:srgbClr val="FF3399"/>
                </a:solidFill>
                <a:latin typeface="Times New Roman" pitchFamily="18" charset="0"/>
                <a:cs typeface="Times New Roman" pitchFamily="18" charset="0"/>
              </a:rPr>
              <a:t>.</a:t>
            </a:r>
            <a:endParaRPr lang="ru-RU" sz="2000" b="1" dirty="0">
              <a:solidFill>
                <a:srgbClr val="FF3399"/>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E:\ENGLISH-WORK\Фоновые рисунки\2б.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85720" y="142852"/>
            <a:ext cx="8572560" cy="1015663"/>
          </a:xfrm>
          <a:prstGeom prst="rect">
            <a:avLst/>
          </a:prstGeom>
          <a:noFill/>
        </p:spPr>
        <p:txBody>
          <a:bodyPr wrap="square" rtlCol="0">
            <a:spAutoFit/>
          </a:bodyPr>
          <a:lstStyle/>
          <a:p>
            <a:r>
              <a:rPr lang="en-US" sz="6000" b="1" dirty="0" smtClean="0">
                <a:solidFill>
                  <a:srgbClr val="FFFF00"/>
                </a:solidFill>
                <a:latin typeface="Freestyle Script" pitchFamily="66" charset="0"/>
              </a:rPr>
              <a:t>    </a:t>
            </a:r>
            <a:r>
              <a:rPr lang="en-US" sz="4800" b="1" dirty="0" smtClean="0">
                <a:solidFill>
                  <a:srgbClr val="FFFF00"/>
                </a:solidFill>
                <a:latin typeface="Freestyle Script" pitchFamily="66" charset="0"/>
              </a:rPr>
              <a:t>The geographical  peculiarities  </a:t>
            </a:r>
            <a:endParaRPr lang="ru-RU" sz="4800" b="1" dirty="0">
              <a:solidFill>
                <a:srgbClr val="FFFF00"/>
              </a:solidFill>
            </a:endParaRPr>
          </a:p>
        </p:txBody>
      </p:sp>
      <p:sp>
        <p:nvSpPr>
          <p:cNvPr id="6" name="TextBox 5"/>
          <p:cNvSpPr txBox="1"/>
          <p:nvPr/>
        </p:nvSpPr>
        <p:spPr>
          <a:xfrm>
            <a:off x="214282" y="1214422"/>
            <a:ext cx="8786874" cy="1015663"/>
          </a:xfrm>
          <a:prstGeom prst="rect">
            <a:avLst/>
          </a:prstGeom>
          <a:noFill/>
        </p:spPr>
        <p:txBody>
          <a:bodyPr wrap="square" rtlCol="0">
            <a:spAutoFit/>
          </a:bodyPr>
          <a:lstStyle/>
          <a:p>
            <a:r>
              <a:rPr lang="en-US" sz="2000" b="1" dirty="0" smtClean="0">
                <a:solidFill>
                  <a:srgbClr val="FF3399"/>
                </a:solidFill>
                <a:latin typeface="Times New Roman" pitchFamily="18" charset="0"/>
                <a:cs typeface="Times New Roman" pitchFamily="18" charset="0"/>
              </a:rPr>
              <a:t>New Zealand is made up of three main islands – the North Sea, the South Sea and the Stewart Island. The South Island is separated from the North island by Cook Strait.</a:t>
            </a:r>
            <a:endParaRPr lang="ru-RU" sz="2000" b="1" dirty="0">
              <a:solidFill>
                <a:srgbClr val="FF3399"/>
              </a:solidFill>
              <a:latin typeface="Times New Roman" pitchFamily="18" charset="0"/>
              <a:cs typeface="Times New Roman" pitchFamily="18" charset="0"/>
            </a:endParaRPr>
          </a:p>
        </p:txBody>
      </p:sp>
      <p:pic>
        <p:nvPicPr>
          <p:cNvPr id="7170" name="Picture 2" descr="C:\Documents and Settings\Учитель\Мои документы\Мои рисунки\остров стюарт.jpg"/>
          <p:cNvPicPr>
            <a:picLocks noChangeAspect="1" noChangeArrowheads="1"/>
          </p:cNvPicPr>
          <p:nvPr/>
        </p:nvPicPr>
        <p:blipFill>
          <a:blip r:embed="rId3" cstate="print"/>
          <a:srcRect/>
          <a:stretch>
            <a:fillRect/>
          </a:stretch>
        </p:blipFill>
        <p:spPr bwMode="auto">
          <a:xfrm>
            <a:off x="6286512" y="2714620"/>
            <a:ext cx="2714644" cy="2428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1" name="Picture 3" descr="C:\Documents and Settings\Учитель\Мои документы\Мои рисунки\пролив кука.jpg"/>
          <p:cNvPicPr>
            <a:picLocks noChangeAspect="1" noChangeArrowheads="1"/>
          </p:cNvPicPr>
          <p:nvPr/>
        </p:nvPicPr>
        <p:blipFill>
          <a:blip r:embed="rId4" cstate="print"/>
          <a:srcRect/>
          <a:stretch>
            <a:fillRect/>
          </a:stretch>
        </p:blipFill>
        <p:spPr bwMode="auto">
          <a:xfrm>
            <a:off x="3786182" y="4286256"/>
            <a:ext cx="2452678" cy="21002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Прямоугольник 8"/>
          <p:cNvSpPr/>
          <p:nvPr/>
        </p:nvSpPr>
        <p:spPr>
          <a:xfrm>
            <a:off x="6429388" y="2857496"/>
            <a:ext cx="2428892"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3399"/>
                </a:solidFill>
                <a:latin typeface="Times New Roman" pitchFamily="18" charset="0"/>
                <a:cs typeface="Times New Roman" pitchFamily="18" charset="0"/>
              </a:rPr>
              <a:t>The Stewart Island</a:t>
            </a:r>
            <a:endParaRPr lang="ru-RU" sz="2000" dirty="0">
              <a:solidFill>
                <a:srgbClr val="FF3399"/>
              </a:solidFill>
              <a:latin typeface="Times New Roman" pitchFamily="18" charset="0"/>
              <a:cs typeface="Times New Roman" pitchFamily="18" charset="0"/>
            </a:endParaRPr>
          </a:p>
        </p:txBody>
      </p:sp>
      <p:sp>
        <p:nvSpPr>
          <p:cNvPr id="11" name="Прямоугольник 10"/>
          <p:cNvSpPr/>
          <p:nvPr/>
        </p:nvSpPr>
        <p:spPr>
          <a:xfrm>
            <a:off x="4000496" y="4429132"/>
            <a:ext cx="221457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3399"/>
                </a:solidFill>
                <a:latin typeface="Times New Roman" pitchFamily="18" charset="0"/>
                <a:cs typeface="Times New Roman" pitchFamily="18" charset="0"/>
              </a:rPr>
              <a:t>Cook Strait</a:t>
            </a:r>
            <a:endParaRPr lang="ru-RU" sz="2000" dirty="0">
              <a:solidFill>
                <a:srgbClr val="FF3399"/>
              </a:solidFill>
              <a:latin typeface="Times New Roman" pitchFamily="18" charset="0"/>
              <a:cs typeface="Times New Roman" pitchFamily="18" charset="0"/>
            </a:endParaRPr>
          </a:p>
        </p:txBody>
      </p:sp>
      <p:pic>
        <p:nvPicPr>
          <p:cNvPr id="4" name="Picture 2" descr="C:\Documents and Settings\Учитель\Рабочий стол\North Sea.jpg"/>
          <p:cNvPicPr>
            <a:picLocks noChangeAspect="1" noChangeArrowheads="1"/>
          </p:cNvPicPr>
          <p:nvPr/>
        </p:nvPicPr>
        <p:blipFill>
          <a:blip r:embed="rId5" cstate="print"/>
          <a:srcRect/>
          <a:stretch>
            <a:fillRect/>
          </a:stretch>
        </p:blipFill>
        <p:spPr bwMode="auto">
          <a:xfrm>
            <a:off x="285720" y="4071942"/>
            <a:ext cx="3264000" cy="24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Прямоугольник 11"/>
          <p:cNvSpPr/>
          <p:nvPr/>
        </p:nvSpPr>
        <p:spPr>
          <a:xfrm>
            <a:off x="714348" y="4214818"/>
            <a:ext cx="2428892"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3399"/>
                </a:solidFill>
                <a:latin typeface="Times New Roman" pitchFamily="18" charset="0"/>
                <a:cs typeface="Times New Roman" pitchFamily="18" charset="0"/>
              </a:rPr>
              <a:t>The North Sea</a:t>
            </a:r>
            <a:endParaRPr lang="ru-RU" sz="2000" dirty="0">
              <a:solidFill>
                <a:srgbClr val="FF3399"/>
              </a:solidFill>
              <a:latin typeface="Times New Roman" pitchFamily="18" charset="0"/>
              <a:cs typeface="Times New Roman" pitchFamily="18" charset="0"/>
            </a:endParaRPr>
          </a:p>
        </p:txBody>
      </p:sp>
      <p:pic>
        <p:nvPicPr>
          <p:cNvPr id="7172" name="Picture 4" descr="C:\Documents and Settings\Учитель\Рабочий стол\South Sea.jpg"/>
          <p:cNvPicPr>
            <a:picLocks noChangeAspect="1" noChangeArrowheads="1"/>
          </p:cNvPicPr>
          <p:nvPr/>
        </p:nvPicPr>
        <p:blipFill>
          <a:blip r:embed="rId6" cstate="print"/>
          <a:srcRect/>
          <a:stretch>
            <a:fillRect/>
          </a:stretch>
        </p:blipFill>
        <p:spPr bwMode="auto">
          <a:xfrm>
            <a:off x="2214546" y="2000240"/>
            <a:ext cx="3623424" cy="201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Прямоугольник 14"/>
          <p:cNvSpPr/>
          <p:nvPr/>
        </p:nvSpPr>
        <p:spPr>
          <a:xfrm>
            <a:off x="3357554" y="2143116"/>
            <a:ext cx="2428892"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3399"/>
                </a:solidFill>
                <a:latin typeface="Times New Roman" pitchFamily="18" charset="0"/>
                <a:cs typeface="Times New Roman" pitchFamily="18" charset="0"/>
              </a:rPr>
              <a:t>The South Sea</a:t>
            </a:r>
            <a:endParaRPr lang="ru-RU" sz="2000" dirty="0">
              <a:solidFill>
                <a:srgbClr val="FF3399"/>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E:\ENGLISH-WORK\Фоновые рисунки\2б.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85720" y="142852"/>
            <a:ext cx="8572560" cy="1015663"/>
          </a:xfrm>
          <a:prstGeom prst="rect">
            <a:avLst/>
          </a:prstGeom>
          <a:noFill/>
        </p:spPr>
        <p:txBody>
          <a:bodyPr wrap="square" rtlCol="0">
            <a:spAutoFit/>
          </a:bodyPr>
          <a:lstStyle/>
          <a:p>
            <a:r>
              <a:rPr lang="en-US" sz="6000" b="1" dirty="0" smtClean="0">
                <a:solidFill>
                  <a:srgbClr val="FFFF00"/>
                </a:solidFill>
                <a:latin typeface="Freestyle Script" pitchFamily="66" charset="0"/>
              </a:rPr>
              <a:t>      </a:t>
            </a:r>
            <a:r>
              <a:rPr lang="en-US" sz="4000" b="1" dirty="0" smtClean="0">
                <a:solidFill>
                  <a:srgbClr val="FFFF00"/>
                </a:solidFill>
                <a:latin typeface="Freestyle Script" pitchFamily="66" charset="0"/>
              </a:rPr>
              <a:t>The geographical  peculiarities  </a:t>
            </a:r>
            <a:endParaRPr lang="ru-RU" sz="4000" b="1" dirty="0">
              <a:solidFill>
                <a:srgbClr val="FFFF00"/>
              </a:solidFill>
            </a:endParaRPr>
          </a:p>
        </p:txBody>
      </p:sp>
      <p:sp>
        <p:nvSpPr>
          <p:cNvPr id="6" name="TextBox 5"/>
          <p:cNvSpPr txBox="1"/>
          <p:nvPr/>
        </p:nvSpPr>
        <p:spPr>
          <a:xfrm>
            <a:off x="500034" y="1214422"/>
            <a:ext cx="8286808" cy="1015663"/>
          </a:xfrm>
          <a:prstGeom prst="rect">
            <a:avLst/>
          </a:prstGeom>
          <a:noFill/>
        </p:spPr>
        <p:txBody>
          <a:bodyPr wrap="square" rtlCol="0">
            <a:spAutoFit/>
          </a:bodyPr>
          <a:lstStyle/>
          <a:p>
            <a:pPr algn="just"/>
            <a:r>
              <a:rPr lang="en-US" sz="2000" b="1" dirty="0" smtClean="0">
                <a:solidFill>
                  <a:srgbClr val="FF3399"/>
                </a:solidFill>
                <a:latin typeface="Times New Roman" pitchFamily="18" charset="0"/>
                <a:cs typeface="Times New Roman" pitchFamily="18" charset="0"/>
              </a:rPr>
              <a:t>There are also such smaller offshore islands as the Chatham Islands, Campbell Islands, the Antipode Islands, the Bounty Islands and the Auckland Islands.</a:t>
            </a:r>
            <a:endParaRPr lang="ru-RU" sz="2000" b="1" dirty="0">
              <a:solidFill>
                <a:srgbClr val="FF3399"/>
              </a:solidFill>
              <a:latin typeface="Times New Roman" pitchFamily="18" charset="0"/>
              <a:cs typeface="Times New Roman" pitchFamily="18" charset="0"/>
            </a:endParaRPr>
          </a:p>
        </p:txBody>
      </p:sp>
      <p:pic>
        <p:nvPicPr>
          <p:cNvPr id="8194" name="Picture 2" descr="C:\Documents and Settings\Учитель\Мои документы\Мои рисунки\bounty island.jpg"/>
          <p:cNvPicPr>
            <a:picLocks noChangeAspect="1" noChangeArrowheads="1"/>
          </p:cNvPicPr>
          <p:nvPr/>
        </p:nvPicPr>
        <p:blipFill>
          <a:blip r:embed="rId3" cstate="print"/>
          <a:srcRect/>
          <a:stretch>
            <a:fillRect/>
          </a:stretch>
        </p:blipFill>
        <p:spPr bwMode="auto">
          <a:xfrm>
            <a:off x="214282" y="4500570"/>
            <a:ext cx="2643206" cy="20002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5" name="Picture 3" descr="C:\Documents and Settings\Учитель\Мои документы\Мои рисунки\Campbell Islands.jpg"/>
          <p:cNvPicPr>
            <a:picLocks noChangeAspect="1" noChangeArrowheads="1"/>
          </p:cNvPicPr>
          <p:nvPr/>
        </p:nvPicPr>
        <p:blipFill>
          <a:blip r:embed="rId4" cstate="print"/>
          <a:srcRect/>
          <a:stretch>
            <a:fillRect/>
          </a:stretch>
        </p:blipFill>
        <p:spPr bwMode="auto">
          <a:xfrm>
            <a:off x="3071802" y="2357430"/>
            <a:ext cx="2857520" cy="2005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7" name="Picture 5" descr="C:\Documents and Settings\Учитель\Мои документы\Мои рисунки\chatham islands.jpg"/>
          <p:cNvPicPr>
            <a:picLocks noChangeAspect="1" noChangeArrowheads="1"/>
          </p:cNvPicPr>
          <p:nvPr/>
        </p:nvPicPr>
        <p:blipFill>
          <a:blip r:embed="rId5" cstate="print"/>
          <a:srcRect/>
          <a:stretch>
            <a:fillRect/>
          </a:stretch>
        </p:blipFill>
        <p:spPr bwMode="auto">
          <a:xfrm>
            <a:off x="214282" y="2357430"/>
            <a:ext cx="2643206" cy="20383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8" name="Picture 6" descr="C:\Documents and Settings\Учитель\Мои документы\Мои рисунки\The Antipodes Islands.jpg"/>
          <p:cNvPicPr>
            <a:picLocks noChangeAspect="1" noChangeArrowheads="1"/>
          </p:cNvPicPr>
          <p:nvPr/>
        </p:nvPicPr>
        <p:blipFill>
          <a:blip r:embed="rId6" cstate="print"/>
          <a:srcRect/>
          <a:stretch>
            <a:fillRect/>
          </a:stretch>
        </p:blipFill>
        <p:spPr bwMode="auto">
          <a:xfrm>
            <a:off x="6000760" y="2357430"/>
            <a:ext cx="2857500" cy="42148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Прямоугольник 11"/>
          <p:cNvSpPr/>
          <p:nvPr/>
        </p:nvSpPr>
        <p:spPr>
          <a:xfrm>
            <a:off x="6143636" y="2500306"/>
            <a:ext cx="2714644" cy="428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The Antipodes Islands</a:t>
            </a:r>
            <a:endParaRPr lang="ru-RU" sz="2000" b="1" dirty="0">
              <a:solidFill>
                <a:schemeClr val="tx1"/>
              </a:solidFill>
              <a:latin typeface="Times New Roman" pitchFamily="18" charset="0"/>
              <a:cs typeface="Times New Roman" pitchFamily="18" charset="0"/>
            </a:endParaRPr>
          </a:p>
        </p:txBody>
      </p:sp>
      <p:pic>
        <p:nvPicPr>
          <p:cNvPr id="8199" name="Picture 7" descr="C:\Documents and Settings\Учитель\Мои документы\Мои рисунки\the Kermadec Islands.jpg"/>
          <p:cNvPicPr>
            <a:picLocks noChangeAspect="1" noChangeArrowheads="1"/>
          </p:cNvPicPr>
          <p:nvPr/>
        </p:nvPicPr>
        <p:blipFill>
          <a:blip r:embed="rId7" cstate="print"/>
          <a:srcRect/>
          <a:stretch>
            <a:fillRect/>
          </a:stretch>
        </p:blipFill>
        <p:spPr bwMode="auto">
          <a:xfrm>
            <a:off x="3000365" y="4491031"/>
            <a:ext cx="2928958" cy="23669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Прямоугольник 13"/>
          <p:cNvSpPr/>
          <p:nvPr/>
        </p:nvSpPr>
        <p:spPr>
          <a:xfrm>
            <a:off x="4143372" y="4572008"/>
            <a:ext cx="1714512" cy="5715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The </a:t>
            </a:r>
            <a:r>
              <a:rPr lang="en-US" b="1" dirty="0" err="1" smtClean="0">
                <a:solidFill>
                  <a:schemeClr val="tx1"/>
                </a:solidFill>
                <a:latin typeface="Times New Roman" pitchFamily="18" charset="0"/>
                <a:cs typeface="Times New Roman" pitchFamily="18" charset="0"/>
              </a:rPr>
              <a:t>Kermadec</a:t>
            </a:r>
            <a:r>
              <a:rPr lang="en-US" b="1" dirty="0" smtClean="0">
                <a:solidFill>
                  <a:schemeClr val="tx1"/>
                </a:solidFill>
                <a:latin typeface="Times New Roman" pitchFamily="18" charset="0"/>
                <a:cs typeface="Times New Roman" pitchFamily="18" charset="0"/>
              </a:rPr>
              <a:t> Islands </a:t>
            </a:r>
            <a:endParaRPr lang="ru-RU" b="1" dirty="0">
              <a:solidFill>
                <a:schemeClr val="tx1"/>
              </a:solidFill>
              <a:latin typeface="Times New Roman" pitchFamily="18" charset="0"/>
              <a:cs typeface="Times New Roman" pitchFamily="18" charset="0"/>
            </a:endParaRPr>
          </a:p>
        </p:txBody>
      </p:sp>
      <p:sp>
        <p:nvSpPr>
          <p:cNvPr id="15" name="Прямоугольник 14"/>
          <p:cNvSpPr/>
          <p:nvPr/>
        </p:nvSpPr>
        <p:spPr>
          <a:xfrm>
            <a:off x="357158" y="2500306"/>
            <a:ext cx="214314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Chatham Island</a:t>
            </a:r>
            <a:endParaRPr lang="ru-RU" sz="2000" b="1" dirty="0">
              <a:solidFill>
                <a:schemeClr val="tx1"/>
              </a:solidFill>
              <a:latin typeface="Times New Roman" pitchFamily="18" charset="0"/>
              <a:cs typeface="Times New Roman" pitchFamily="18" charset="0"/>
            </a:endParaRPr>
          </a:p>
        </p:txBody>
      </p:sp>
      <p:sp>
        <p:nvSpPr>
          <p:cNvPr id="16" name="Прямоугольник 15"/>
          <p:cNvSpPr/>
          <p:nvPr/>
        </p:nvSpPr>
        <p:spPr>
          <a:xfrm>
            <a:off x="428596" y="4572008"/>
            <a:ext cx="2357454" cy="5000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The Bounty Island</a:t>
            </a:r>
            <a:endParaRPr lang="ru-RU" sz="2000" b="1" dirty="0">
              <a:solidFill>
                <a:schemeClr val="tx1"/>
              </a:solidFill>
              <a:latin typeface="Times New Roman" pitchFamily="18" charset="0"/>
              <a:cs typeface="Times New Roman" pitchFamily="18" charset="0"/>
            </a:endParaRPr>
          </a:p>
        </p:txBody>
      </p:sp>
      <p:sp>
        <p:nvSpPr>
          <p:cNvPr id="17" name="Прямоугольник 16"/>
          <p:cNvSpPr/>
          <p:nvPr/>
        </p:nvSpPr>
        <p:spPr>
          <a:xfrm>
            <a:off x="3286116" y="2428868"/>
            <a:ext cx="214314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Campbell Island</a:t>
            </a:r>
            <a:endParaRPr lang="ru-RU" sz="2000" b="1" dirty="0">
              <a:solidFill>
                <a:schemeClr val="tx1"/>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E:\ENGLISH-WORK\Фоновые рисунки\2б.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9218" name="Picture 2" descr="E:\КАРТИНКИ2\скачанные картинки\Организатор клипов (Microsoft)\j0437990.wmf"/>
          <p:cNvPicPr>
            <a:picLocks noChangeAspect="1" noChangeArrowheads="1"/>
          </p:cNvPicPr>
          <p:nvPr/>
        </p:nvPicPr>
        <p:blipFill>
          <a:blip r:embed="rId3" cstate="print"/>
          <a:srcRect/>
          <a:stretch>
            <a:fillRect/>
          </a:stretch>
        </p:blipFill>
        <p:spPr bwMode="auto">
          <a:xfrm>
            <a:off x="0" y="142852"/>
            <a:ext cx="1816100" cy="1730375"/>
          </a:xfrm>
          <a:prstGeom prst="rect">
            <a:avLst/>
          </a:prstGeom>
          <a:noFill/>
        </p:spPr>
      </p:pic>
      <p:sp>
        <p:nvSpPr>
          <p:cNvPr id="6" name="TextBox 5"/>
          <p:cNvSpPr txBox="1"/>
          <p:nvPr/>
        </p:nvSpPr>
        <p:spPr>
          <a:xfrm>
            <a:off x="571472" y="0"/>
            <a:ext cx="7429552" cy="1015663"/>
          </a:xfrm>
          <a:prstGeom prst="rect">
            <a:avLst/>
          </a:prstGeom>
          <a:noFill/>
        </p:spPr>
        <p:txBody>
          <a:bodyPr wrap="square" rtlCol="0">
            <a:spAutoFit/>
          </a:bodyPr>
          <a:lstStyle/>
          <a:p>
            <a:r>
              <a:rPr lang="en-US" sz="6000" b="1" dirty="0" smtClean="0">
                <a:solidFill>
                  <a:srgbClr val="FFFF00"/>
                </a:solidFill>
                <a:latin typeface="Freestyle Script" pitchFamily="66" charset="0"/>
              </a:rPr>
              <a:t>       </a:t>
            </a:r>
            <a:r>
              <a:rPr lang="en-US" sz="4400" b="1" dirty="0" smtClean="0">
                <a:solidFill>
                  <a:srgbClr val="FFFF00"/>
                </a:solidFill>
                <a:latin typeface="Freestyle Script" pitchFamily="66" charset="0"/>
              </a:rPr>
              <a:t>It’s interesting to know…</a:t>
            </a:r>
            <a:endParaRPr lang="ru-RU" sz="4400" b="1" dirty="0">
              <a:solidFill>
                <a:srgbClr val="FFFF00"/>
              </a:solidFill>
            </a:endParaRPr>
          </a:p>
        </p:txBody>
      </p:sp>
      <p:sp>
        <p:nvSpPr>
          <p:cNvPr id="7" name="TextBox 6"/>
          <p:cNvSpPr txBox="1"/>
          <p:nvPr/>
        </p:nvSpPr>
        <p:spPr>
          <a:xfrm>
            <a:off x="428596" y="1714488"/>
            <a:ext cx="8429684" cy="4708981"/>
          </a:xfrm>
          <a:prstGeom prst="rect">
            <a:avLst/>
          </a:prstGeom>
          <a:noFill/>
        </p:spPr>
        <p:txBody>
          <a:bodyPr wrap="square" rtlCol="0">
            <a:spAutoFit/>
          </a:bodyPr>
          <a:lstStyle/>
          <a:p>
            <a:r>
              <a:rPr lang="en-US" sz="2000" b="1" dirty="0" smtClean="0">
                <a:solidFill>
                  <a:srgbClr val="FFFF00"/>
                </a:solidFill>
                <a:latin typeface="Times New Roman" pitchFamily="18" charset="0"/>
                <a:cs typeface="Times New Roman" pitchFamily="18" charset="0"/>
              </a:rPr>
              <a:t>…New Zealand is 12 hours ahead of Greenwich Mean Time (GMT). So, it is one of the first places in the world to see the new day.</a:t>
            </a:r>
          </a:p>
          <a:p>
            <a:endParaRPr lang="en-US" sz="2000" b="1" dirty="0">
              <a:solidFill>
                <a:srgbClr val="FFFF00"/>
              </a:solidFill>
              <a:latin typeface="Times New Roman" pitchFamily="18" charset="0"/>
              <a:cs typeface="Times New Roman" pitchFamily="18" charset="0"/>
            </a:endParaRPr>
          </a:p>
          <a:p>
            <a:r>
              <a:rPr lang="en-US" sz="2000" b="1" dirty="0" smtClean="0">
                <a:solidFill>
                  <a:srgbClr val="FFFF00"/>
                </a:solidFill>
                <a:latin typeface="Times New Roman" pitchFamily="18" charset="0"/>
                <a:cs typeface="Times New Roman" pitchFamily="18" charset="0"/>
              </a:rPr>
              <a:t>…The Maori people call New Zealand Aotearoa,  which is usually translated into English as “The Land of the Long White Cloud”.</a:t>
            </a:r>
          </a:p>
          <a:p>
            <a:endParaRPr lang="en-US" sz="2000" b="1" dirty="0">
              <a:solidFill>
                <a:srgbClr val="FFFF00"/>
              </a:solidFill>
              <a:latin typeface="Times New Roman" pitchFamily="18" charset="0"/>
              <a:cs typeface="Times New Roman" pitchFamily="18" charset="0"/>
            </a:endParaRPr>
          </a:p>
          <a:p>
            <a:r>
              <a:rPr lang="en-US" sz="2000" b="1" dirty="0" smtClean="0">
                <a:solidFill>
                  <a:srgbClr val="FFFF00"/>
                </a:solidFill>
                <a:latin typeface="Times New Roman" pitchFamily="18" charset="0"/>
                <a:cs typeface="Times New Roman" pitchFamily="18" charset="0"/>
              </a:rPr>
              <a:t>…New  Zealand is also called “Godzone”, “Pig Isles”, “Shaky Isles”, “Quaky Isles”, “</a:t>
            </a:r>
            <a:r>
              <a:rPr lang="en-US" sz="2000" b="1" dirty="0">
                <a:solidFill>
                  <a:srgbClr val="FFFF00"/>
                </a:solidFill>
                <a:latin typeface="Times New Roman" pitchFamily="18" charset="0"/>
                <a:cs typeface="Times New Roman" pitchFamily="18" charset="0"/>
              </a:rPr>
              <a:t>M</a:t>
            </a:r>
            <a:r>
              <a:rPr lang="en-US" sz="2000" b="1" dirty="0" smtClean="0">
                <a:solidFill>
                  <a:srgbClr val="FFFF00"/>
                </a:solidFill>
                <a:latin typeface="Times New Roman" pitchFamily="18" charset="0"/>
                <a:cs typeface="Times New Roman" pitchFamily="18" charset="0"/>
              </a:rPr>
              <a:t>aoriland” and “Kiwiland”</a:t>
            </a:r>
          </a:p>
          <a:p>
            <a:endParaRPr lang="en-US" sz="2000" b="1" dirty="0">
              <a:solidFill>
                <a:srgbClr val="FF3399"/>
              </a:solidFill>
              <a:latin typeface="Times New Roman" pitchFamily="18" charset="0"/>
              <a:cs typeface="Times New Roman" pitchFamily="18" charset="0"/>
            </a:endParaRPr>
          </a:p>
          <a:p>
            <a:r>
              <a:rPr lang="en-US" sz="2000" b="1" i="1" dirty="0" smtClean="0">
                <a:solidFill>
                  <a:srgbClr val="FF3399"/>
                </a:solidFill>
                <a:latin typeface="Times New Roman" pitchFamily="18" charset="0"/>
                <a:cs typeface="Times New Roman" pitchFamily="18" charset="0"/>
              </a:rPr>
              <a:t>An interesting historical fact…</a:t>
            </a:r>
          </a:p>
          <a:p>
            <a:endParaRPr lang="en-US" sz="2000" b="1" dirty="0">
              <a:solidFill>
                <a:srgbClr val="FF3399"/>
              </a:solidFill>
              <a:latin typeface="Times New Roman" pitchFamily="18" charset="0"/>
              <a:cs typeface="Times New Roman" pitchFamily="18" charset="0"/>
            </a:endParaRPr>
          </a:p>
          <a:p>
            <a:r>
              <a:rPr lang="en-US" sz="2000" b="1" i="1" dirty="0" smtClean="0">
                <a:solidFill>
                  <a:srgbClr val="FFFF00"/>
                </a:solidFill>
                <a:latin typeface="Times New Roman" pitchFamily="18" charset="0"/>
                <a:cs typeface="Times New Roman" pitchFamily="18" charset="0"/>
              </a:rPr>
              <a:t>The name “New Zealand” came from Dutch cartographers, who called the islands “Nova Zeelandia”, after the Dutch province of Zeeland. British explorer James Cook adapted the name to the English language and the name became New Zealand.</a:t>
            </a:r>
            <a:endParaRPr lang="ru-RU" sz="2000" b="1" i="1" dirty="0">
              <a:solidFill>
                <a:srgbClr val="FFFF00"/>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E:\ENGLISH-WORK\Фоновые рисунки\2б.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85720" y="142852"/>
            <a:ext cx="8572560" cy="1015663"/>
          </a:xfrm>
          <a:prstGeom prst="rect">
            <a:avLst/>
          </a:prstGeom>
          <a:noFill/>
        </p:spPr>
        <p:txBody>
          <a:bodyPr wrap="square" rtlCol="0">
            <a:spAutoFit/>
          </a:bodyPr>
          <a:lstStyle/>
          <a:p>
            <a:r>
              <a:rPr lang="en-US" sz="6000" b="1" dirty="0" smtClean="0">
                <a:solidFill>
                  <a:srgbClr val="FFFF00"/>
                </a:solidFill>
                <a:latin typeface="Freestyle Script" pitchFamily="66" charset="0"/>
              </a:rPr>
              <a:t>      </a:t>
            </a:r>
            <a:r>
              <a:rPr lang="en-US" sz="4400" b="1" dirty="0" smtClean="0">
                <a:solidFill>
                  <a:srgbClr val="FFFF00"/>
                </a:solidFill>
                <a:latin typeface="Freestyle Script" pitchFamily="66" charset="0"/>
              </a:rPr>
              <a:t>The geographical  peculiarities  </a:t>
            </a:r>
            <a:endParaRPr lang="ru-RU" sz="4400" b="1" dirty="0">
              <a:solidFill>
                <a:srgbClr val="FFFF00"/>
              </a:solidFill>
            </a:endParaRPr>
          </a:p>
        </p:txBody>
      </p:sp>
      <p:sp>
        <p:nvSpPr>
          <p:cNvPr id="6" name="TextBox 5"/>
          <p:cNvSpPr txBox="1"/>
          <p:nvPr/>
        </p:nvSpPr>
        <p:spPr>
          <a:xfrm>
            <a:off x="428596" y="1285860"/>
            <a:ext cx="8429684" cy="2554545"/>
          </a:xfrm>
          <a:prstGeom prst="rect">
            <a:avLst/>
          </a:prstGeom>
          <a:noFill/>
        </p:spPr>
        <p:txBody>
          <a:bodyPr wrap="square" rtlCol="0">
            <a:spAutoFit/>
          </a:bodyPr>
          <a:lstStyle/>
          <a:p>
            <a:pPr algn="just"/>
            <a:r>
              <a:rPr lang="en-US" sz="2000" b="1" dirty="0" smtClean="0">
                <a:solidFill>
                  <a:srgbClr val="FF3399"/>
                </a:solidFill>
                <a:latin typeface="Times New Roman" pitchFamily="18" charset="0"/>
                <a:cs typeface="Times New Roman" pitchFamily="18" charset="0"/>
              </a:rPr>
              <a:t>	Though the country is so small there are so many beautiful things that attract  attention  - volcanoes, subtropical rainforests, geysers, fiords, beaches, glaciers and high mountain peaks. </a:t>
            </a:r>
          </a:p>
          <a:p>
            <a:pPr algn="just"/>
            <a:r>
              <a:rPr lang="en-US" sz="2000" b="1" dirty="0" smtClean="0">
                <a:solidFill>
                  <a:srgbClr val="FF3399"/>
                </a:solidFill>
                <a:latin typeface="Times New Roman" pitchFamily="18" charset="0"/>
                <a:cs typeface="Times New Roman" pitchFamily="18" charset="0"/>
              </a:rPr>
              <a:t>	New Zealand lies on the plates that make geological movements. Volcanic action still continues on the islands. Earthquakes are frequent here though they are not  so damaging.</a:t>
            </a:r>
          </a:p>
          <a:p>
            <a:pPr algn="just"/>
            <a:r>
              <a:rPr lang="en-US" sz="2000" b="1" dirty="0" smtClean="0">
                <a:solidFill>
                  <a:srgbClr val="FF3399"/>
                </a:solidFill>
                <a:latin typeface="Times New Roman" pitchFamily="18" charset="0"/>
                <a:cs typeface="Times New Roman" pitchFamily="18" charset="0"/>
              </a:rPr>
              <a:t>	 The North Island has a number of large active volcanoes, among them is Ruapehu.  The last eruptions were here in 1995 and 1996. </a:t>
            </a:r>
            <a:endParaRPr lang="ru-RU" sz="2000" b="1" dirty="0">
              <a:solidFill>
                <a:srgbClr val="FF3399"/>
              </a:solidFill>
              <a:latin typeface="Times New Roman" pitchFamily="18" charset="0"/>
              <a:cs typeface="Times New Roman" pitchFamily="18" charset="0"/>
            </a:endParaRPr>
          </a:p>
        </p:txBody>
      </p:sp>
      <p:pic>
        <p:nvPicPr>
          <p:cNvPr id="4" name="Picture 2" descr="C:\Documents and Settings\Учитель\Мои документы\Мои рисунки\вулкан руапеху.jpg"/>
          <p:cNvPicPr>
            <a:picLocks noChangeAspect="1" noChangeArrowheads="1"/>
          </p:cNvPicPr>
          <p:nvPr/>
        </p:nvPicPr>
        <p:blipFill>
          <a:blip r:embed="rId3" cstate="print"/>
          <a:srcRect/>
          <a:stretch>
            <a:fillRect/>
          </a:stretch>
        </p:blipFill>
        <p:spPr bwMode="auto">
          <a:xfrm>
            <a:off x="2285984" y="3786190"/>
            <a:ext cx="4607988" cy="288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Прямоугольник 8"/>
          <p:cNvSpPr/>
          <p:nvPr/>
        </p:nvSpPr>
        <p:spPr>
          <a:xfrm>
            <a:off x="2428860" y="6286520"/>
            <a:ext cx="1357322"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Ruapehu</a:t>
            </a:r>
            <a:endParaRPr lang="ru-RU" sz="2000" b="1" dirty="0">
              <a:solidFill>
                <a:schemeClr val="tx1"/>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E:\ENGLISH-WORK\Фоновые рисунки\2б.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85720" y="142852"/>
            <a:ext cx="8572560" cy="1015663"/>
          </a:xfrm>
          <a:prstGeom prst="rect">
            <a:avLst/>
          </a:prstGeom>
          <a:noFill/>
        </p:spPr>
        <p:txBody>
          <a:bodyPr wrap="square" rtlCol="0">
            <a:spAutoFit/>
          </a:bodyPr>
          <a:lstStyle/>
          <a:p>
            <a:r>
              <a:rPr lang="en-US" sz="6000" b="1" dirty="0" smtClean="0">
                <a:solidFill>
                  <a:srgbClr val="FFFF00"/>
                </a:solidFill>
                <a:latin typeface="Freestyle Script" pitchFamily="66" charset="0"/>
              </a:rPr>
              <a:t>      </a:t>
            </a:r>
            <a:r>
              <a:rPr lang="en-US" sz="4400" b="1" dirty="0" smtClean="0">
                <a:solidFill>
                  <a:srgbClr val="FFFF00"/>
                </a:solidFill>
                <a:latin typeface="Freestyle Script" pitchFamily="66" charset="0"/>
              </a:rPr>
              <a:t>Flora and fauna of New Zealand  </a:t>
            </a:r>
            <a:endParaRPr lang="ru-RU" sz="4400" b="1" dirty="0">
              <a:solidFill>
                <a:srgbClr val="FFFF00"/>
              </a:solidFill>
            </a:endParaRPr>
          </a:p>
        </p:txBody>
      </p:sp>
      <p:sp>
        <p:nvSpPr>
          <p:cNvPr id="6" name="TextBox 5"/>
          <p:cNvSpPr txBox="1"/>
          <p:nvPr/>
        </p:nvSpPr>
        <p:spPr>
          <a:xfrm>
            <a:off x="285720" y="1285860"/>
            <a:ext cx="8858280" cy="3785652"/>
          </a:xfrm>
          <a:prstGeom prst="rect">
            <a:avLst/>
          </a:prstGeom>
          <a:noFill/>
        </p:spPr>
        <p:txBody>
          <a:bodyPr wrap="square" rtlCol="0">
            <a:spAutoFit/>
          </a:bodyPr>
          <a:lstStyle/>
          <a:p>
            <a:r>
              <a:rPr lang="en-US" sz="2000" b="1" dirty="0" smtClean="0">
                <a:solidFill>
                  <a:srgbClr val="FF3399"/>
                </a:solidFill>
                <a:latin typeface="Times New Roman" pitchFamily="18" charset="0"/>
                <a:cs typeface="Times New Roman" pitchFamily="18" charset="0"/>
              </a:rPr>
              <a:t>	Flora in New Zealand is very rich. There are about 2,000 species where 1,500 are endemic (which are only found in this country). It also has some of the oldest trees. </a:t>
            </a:r>
          </a:p>
          <a:p>
            <a:r>
              <a:rPr lang="en-US" sz="2000" b="1" dirty="0" smtClean="0">
                <a:solidFill>
                  <a:srgbClr val="FF3399"/>
                </a:solidFill>
                <a:latin typeface="Times New Roman" pitchFamily="18" charset="0"/>
                <a:cs typeface="Times New Roman" pitchFamily="18" charset="0"/>
              </a:rPr>
              <a:t>	Fauna in this country is also special. Long time ago, without enemies, some birds lost their ability to fly, and some insects became gigantic.</a:t>
            </a:r>
          </a:p>
          <a:p>
            <a:endParaRPr lang="en-US" sz="2000" b="1" i="1" dirty="0" smtClean="0">
              <a:solidFill>
                <a:srgbClr val="FF3399"/>
              </a:solidFill>
              <a:latin typeface="Times New Roman" pitchFamily="18" charset="0"/>
              <a:cs typeface="Times New Roman" pitchFamily="18" charset="0"/>
            </a:endParaRPr>
          </a:p>
          <a:p>
            <a:endParaRPr lang="en-US" sz="2000" b="1" i="1" dirty="0" smtClean="0">
              <a:solidFill>
                <a:srgbClr val="FF3399"/>
              </a:solidFill>
              <a:latin typeface="Times New Roman" pitchFamily="18" charset="0"/>
              <a:cs typeface="Times New Roman" pitchFamily="18" charset="0"/>
            </a:endParaRPr>
          </a:p>
          <a:p>
            <a:pPr algn="ctr"/>
            <a:r>
              <a:rPr lang="en-US" sz="2000" b="1" i="1" dirty="0" smtClean="0">
                <a:solidFill>
                  <a:srgbClr val="FFFF00"/>
                </a:solidFill>
                <a:latin typeface="Times New Roman" pitchFamily="18" charset="0"/>
                <a:cs typeface="Times New Roman" pitchFamily="18" charset="0"/>
              </a:rPr>
              <a:t>It’s interesting to know…</a:t>
            </a:r>
            <a:r>
              <a:rPr lang="en-US" sz="2000" b="1" dirty="0" smtClean="0">
                <a:solidFill>
                  <a:srgbClr val="FF3399"/>
                </a:solidFill>
                <a:latin typeface="Times New Roman" pitchFamily="18" charset="0"/>
                <a:cs typeface="Times New Roman" pitchFamily="18" charset="0"/>
              </a:rPr>
              <a:t> </a:t>
            </a:r>
          </a:p>
          <a:p>
            <a:endParaRPr lang="en-US" sz="2000" b="1" dirty="0" smtClean="0">
              <a:solidFill>
                <a:srgbClr val="FF3399"/>
              </a:solidFill>
              <a:latin typeface="Times New Roman" pitchFamily="18" charset="0"/>
              <a:cs typeface="Times New Roman" pitchFamily="18" charset="0"/>
            </a:endParaRPr>
          </a:p>
          <a:p>
            <a:r>
              <a:rPr lang="en-US" sz="2000" b="1" i="1" dirty="0" smtClean="0">
                <a:solidFill>
                  <a:srgbClr val="FFFF00"/>
                </a:solidFill>
                <a:latin typeface="Times New Roman" pitchFamily="18" charset="0"/>
                <a:cs typeface="Times New Roman" pitchFamily="18" charset="0"/>
              </a:rPr>
              <a:t>Before Europeans came to New Zealand there were no predatory animals at all.  This  was so good for many flightless birds. All wild mammals living in New Zealand at present were imported.</a:t>
            </a:r>
          </a:p>
        </p:txBody>
      </p:sp>
      <p:pic>
        <p:nvPicPr>
          <p:cNvPr id="7" name="Picture 2" descr="E:\КАРТИНКИ2\скачанные картинки\Организатор клипов (Microsoft)\j0437990.wmf"/>
          <p:cNvPicPr>
            <a:picLocks noChangeAspect="1" noChangeArrowheads="1"/>
          </p:cNvPicPr>
          <p:nvPr/>
        </p:nvPicPr>
        <p:blipFill>
          <a:blip r:embed="rId3" cstate="print"/>
          <a:srcRect/>
          <a:stretch>
            <a:fillRect/>
          </a:stretch>
        </p:blipFill>
        <p:spPr bwMode="auto">
          <a:xfrm>
            <a:off x="214282" y="3143248"/>
            <a:ext cx="1000132" cy="873119"/>
          </a:xfrm>
          <a:prstGeom prst="rect">
            <a:avLst/>
          </a:prstGeom>
          <a:noFill/>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E:\ENGLISH-WORK\Фоновые рисунки\2б.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85720" y="142852"/>
            <a:ext cx="8572560" cy="769441"/>
          </a:xfrm>
          <a:prstGeom prst="rect">
            <a:avLst/>
          </a:prstGeom>
          <a:noFill/>
        </p:spPr>
        <p:txBody>
          <a:bodyPr wrap="square" rtlCol="0">
            <a:spAutoFit/>
          </a:bodyPr>
          <a:lstStyle/>
          <a:p>
            <a:r>
              <a:rPr lang="en-US" sz="4400" b="1" dirty="0" smtClean="0">
                <a:solidFill>
                  <a:srgbClr val="FFFF00"/>
                </a:solidFill>
                <a:latin typeface="Freestyle Script" pitchFamily="66" charset="0"/>
              </a:rPr>
              <a:t>      Flora and fauna of New Zealand  </a:t>
            </a:r>
            <a:endParaRPr lang="ru-RU" sz="4400" b="1" dirty="0">
              <a:solidFill>
                <a:srgbClr val="FFFF00"/>
              </a:solidFill>
            </a:endParaRPr>
          </a:p>
        </p:txBody>
      </p:sp>
      <p:sp>
        <p:nvSpPr>
          <p:cNvPr id="6" name="TextBox 5"/>
          <p:cNvSpPr txBox="1"/>
          <p:nvPr/>
        </p:nvSpPr>
        <p:spPr>
          <a:xfrm>
            <a:off x="285720" y="1357298"/>
            <a:ext cx="8858280" cy="2246769"/>
          </a:xfrm>
          <a:prstGeom prst="rect">
            <a:avLst/>
          </a:prstGeom>
          <a:noFill/>
        </p:spPr>
        <p:txBody>
          <a:bodyPr wrap="square" rtlCol="0">
            <a:spAutoFit/>
          </a:bodyPr>
          <a:lstStyle/>
          <a:p>
            <a:r>
              <a:rPr lang="en-US" sz="2000" b="1" dirty="0" smtClean="0">
                <a:solidFill>
                  <a:srgbClr val="FF3399"/>
                </a:solidFill>
                <a:latin typeface="Times New Roman" pitchFamily="18" charset="0"/>
                <a:cs typeface="Times New Roman" pitchFamily="18" charset="0"/>
              </a:rPr>
              <a:t>Many of New Zealand’s native animals are found nowhere else in the world:</a:t>
            </a:r>
          </a:p>
          <a:p>
            <a:endParaRPr lang="en-US" sz="2000" b="1" dirty="0" smtClean="0">
              <a:solidFill>
                <a:srgbClr val="FF3399"/>
              </a:solidFill>
              <a:latin typeface="Times New Roman" pitchFamily="18" charset="0"/>
              <a:cs typeface="Times New Roman" pitchFamily="18" charset="0"/>
            </a:endParaRPr>
          </a:p>
          <a:p>
            <a:pPr>
              <a:buFont typeface="Wingdings" pitchFamily="2" charset="2"/>
              <a:buChar char="v"/>
            </a:pPr>
            <a:r>
              <a:rPr lang="en-US" sz="2000" b="1" dirty="0" smtClean="0">
                <a:solidFill>
                  <a:srgbClr val="FF3399"/>
                </a:solidFill>
                <a:latin typeface="Times New Roman" pitchFamily="18" charset="0"/>
                <a:cs typeface="Times New Roman" pitchFamily="18" charset="0"/>
              </a:rPr>
              <a:t> the kiwi – its egg is about one fifth of its own weight</a:t>
            </a:r>
          </a:p>
          <a:p>
            <a:pPr>
              <a:buFont typeface="Wingdings" pitchFamily="2" charset="2"/>
              <a:buChar char="v"/>
            </a:pPr>
            <a:r>
              <a:rPr lang="en-US" sz="2000" b="1" dirty="0" smtClean="0">
                <a:solidFill>
                  <a:srgbClr val="FF3399"/>
                </a:solidFill>
                <a:latin typeface="Times New Roman" pitchFamily="18" charset="0"/>
                <a:cs typeface="Times New Roman" pitchFamily="18" charset="0"/>
              </a:rPr>
              <a:t> the kakapo – the world’s largest flightless parrot</a:t>
            </a:r>
          </a:p>
          <a:p>
            <a:pPr>
              <a:buFont typeface="Wingdings" pitchFamily="2" charset="2"/>
              <a:buChar char="v"/>
            </a:pPr>
            <a:r>
              <a:rPr lang="en-US" sz="2000" b="1" dirty="0" smtClean="0">
                <a:solidFill>
                  <a:srgbClr val="FF3399"/>
                </a:solidFill>
                <a:latin typeface="Times New Roman" pitchFamily="18" charset="0"/>
                <a:cs typeface="Times New Roman" pitchFamily="18" charset="0"/>
              </a:rPr>
              <a:t> the tuatara – the oldest living reptile Tuataras live for 300 years. They can be</a:t>
            </a:r>
          </a:p>
          <a:p>
            <a:r>
              <a:rPr lang="en-US" sz="2000" b="1" dirty="0" smtClean="0">
                <a:solidFill>
                  <a:srgbClr val="FF3399"/>
                </a:solidFill>
                <a:latin typeface="Times New Roman" pitchFamily="18" charset="0"/>
                <a:cs typeface="Times New Roman" pitchFamily="18" charset="0"/>
              </a:rPr>
              <a:t>     traced back 190 million years to the Mesozoic era</a:t>
            </a:r>
          </a:p>
          <a:p>
            <a:r>
              <a:rPr lang="en-US" sz="2000" b="1" dirty="0" smtClean="0">
                <a:solidFill>
                  <a:srgbClr val="FF3399"/>
                </a:solidFill>
                <a:latin typeface="Times New Roman" pitchFamily="18" charset="0"/>
                <a:cs typeface="Times New Roman" pitchFamily="18" charset="0"/>
              </a:rPr>
              <a:t>      </a:t>
            </a:r>
            <a:endParaRPr lang="ru-RU" sz="2000" b="1" dirty="0">
              <a:solidFill>
                <a:srgbClr val="FF3399"/>
              </a:solidFill>
              <a:latin typeface="Times New Roman" pitchFamily="18" charset="0"/>
              <a:cs typeface="Times New Roman" pitchFamily="18" charset="0"/>
            </a:endParaRPr>
          </a:p>
        </p:txBody>
      </p:sp>
      <p:pic>
        <p:nvPicPr>
          <p:cNvPr id="2050" name="Picture 2" descr="C:\Documents and Settings\Учитель\Мои документы\Мои рисунки\киви.jpg"/>
          <p:cNvPicPr>
            <a:picLocks noChangeAspect="1" noChangeArrowheads="1"/>
          </p:cNvPicPr>
          <p:nvPr/>
        </p:nvPicPr>
        <p:blipFill>
          <a:blip r:embed="rId3" cstate="print"/>
          <a:srcRect/>
          <a:stretch>
            <a:fillRect/>
          </a:stretch>
        </p:blipFill>
        <p:spPr bwMode="auto">
          <a:xfrm>
            <a:off x="142844" y="3286124"/>
            <a:ext cx="2857520" cy="33385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1" name="Picture 3" descr="C:\Documents and Settings\Учитель\Мои документы\Мои рисунки\какапо.jpg"/>
          <p:cNvPicPr>
            <a:picLocks noChangeAspect="1" noChangeArrowheads="1"/>
          </p:cNvPicPr>
          <p:nvPr/>
        </p:nvPicPr>
        <p:blipFill>
          <a:blip r:embed="rId4" cstate="print"/>
          <a:srcRect/>
          <a:stretch>
            <a:fillRect/>
          </a:stretch>
        </p:blipFill>
        <p:spPr bwMode="auto">
          <a:xfrm>
            <a:off x="3000364" y="3286124"/>
            <a:ext cx="3214710" cy="3286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2" name="Picture 4" descr="C:\Documents and Settings\Учитель\Мои документы\Мои рисунки\туатара.jpg"/>
          <p:cNvPicPr>
            <a:picLocks noChangeAspect="1" noChangeArrowheads="1"/>
          </p:cNvPicPr>
          <p:nvPr/>
        </p:nvPicPr>
        <p:blipFill>
          <a:blip r:embed="rId5" cstate="print"/>
          <a:srcRect/>
          <a:stretch>
            <a:fillRect/>
          </a:stretch>
        </p:blipFill>
        <p:spPr bwMode="auto">
          <a:xfrm>
            <a:off x="6286512" y="3286124"/>
            <a:ext cx="2714612" cy="3214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Прямоугольник 9"/>
          <p:cNvSpPr/>
          <p:nvPr/>
        </p:nvSpPr>
        <p:spPr>
          <a:xfrm>
            <a:off x="785786" y="6072206"/>
            <a:ext cx="114300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kiwi</a:t>
            </a:r>
            <a:endParaRPr lang="ru-RU" b="1" dirty="0">
              <a:solidFill>
                <a:schemeClr val="tx1"/>
              </a:solidFill>
              <a:latin typeface="Times New Roman" pitchFamily="18" charset="0"/>
              <a:cs typeface="Times New Roman" pitchFamily="18" charset="0"/>
            </a:endParaRPr>
          </a:p>
        </p:txBody>
      </p:sp>
      <p:sp>
        <p:nvSpPr>
          <p:cNvPr id="11" name="Прямоугольник 10"/>
          <p:cNvSpPr/>
          <p:nvPr/>
        </p:nvSpPr>
        <p:spPr>
          <a:xfrm>
            <a:off x="4143372" y="6000768"/>
            <a:ext cx="114300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Times New Roman" pitchFamily="18" charset="0"/>
                <a:cs typeface="Times New Roman" pitchFamily="18" charset="0"/>
              </a:rPr>
              <a:t>kakapo</a:t>
            </a:r>
            <a:endParaRPr lang="ru-RU" b="1" dirty="0">
              <a:solidFill>
                <a:schemeClr val="bg1"/>
              </a:solidFill>
              <a:latin typeface="Times New Roman" pitchFamily="18" charset="0"/>
              <a:cs typeface="Times New Roman" pitchFamily="18" charset="0"/>
            </a:endParaRPr>
          </a:p>
        </p:txBody>
      </p:sp>
      <p:sp>
        <p:nvSpPr>
          <p:cNvPr id="12" name="Прямоугольник 11"/>
          <p:cNvSpPr/>
          <p:nvPr/>
        </p:nvSpPr>
        <p:spPr>
          <a:xfrm>
            <a:off x="7286644" y="6000768"/>
            <a:ext cx="114300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Times New Roman" pitchFamily="18" charset="0"/>
                <a:cs typeface="Times New Roman" pitchFamily="18" charset="0"/>
              </a:rPr>
              <a:t>tuatara</a:t>
            </a:r>
            <a:endParaRPr lang="ru-RU" b="1" dirty="0">
              <a:solidFill>
                <a:schemeClr val="bg1"/>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TotalTime>
  <Words>671</Words>
  <Application>Microsoft Office PowerPoint</Application>
  <PresentationFormat>Экран (4:3)</PresentationFormat>
  <Paragraphs>136</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vector>
  </TitlesOfParts>
  <Company>МОУ СОШ № 8</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Савинова</dc:creator>
  <cp:lastModifiedBy>PCPC</cp:lastModifiedBy>
  <cp:revision>75</cp:revision>
  <dcterms:created xsi:type="dcterms:W3CDTF">2011-11-20T11:27:04Z</dcterms:created>
  <dcterms:modified xsi:type="dcterms:W3CDTF">2014-12-17T18:16:11Z</dcterms:modified>
</cp:coreProperties>
</file>