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CC00"/>
    <a:srgbClr val="00FFFF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2214554"/>
            <a:ext cx="5386398" cy="814392"/>
          </a:xfrm>
        </p:spPr>
        <p:txBody>
          <a:bodyPr>
            <a:normAutofit fontScale="90000"/>
          </a:bodyPr>
          <a:lstStyle/>
          <a:p>
            <a:r>
              <a:rPr lang="uk-UA" sz="6600" b="1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Микола Лисенко</a:t>
            </a:r>
            <a:endParaRPr lang="ru-RU" sz="6600" b="1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429264"/>
            <a:ext cx="6400800" cy="10001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«…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він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безсмертний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Він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був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вищим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творцем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краси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володарем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чистих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насолод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Monotype Corsiva" pitchFamily="66" charset="0"/>
              </a:rPr>
              <a:t>мелодій</a:t>
            </a:r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3333750" cy="445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92893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Arial Narrow" pitchFamily="34" charset="0"/>
              </a:rPr>
              <a:t>Микола</a:t>
            </a:r>
            <a:r>
              <a:rPr lang="ru-RU" b="1" dirty="0" smtClean="0">
                <a:latin typeface="Arial Narrow" pitchFamily="34" charset="0"/>
              </a:rPr>
              <a:t> Лисенко заслужено </a:t>
            </a:r>
            <a:r>
              <a:rPr lang="ru-RU" b="1" dirty="0" err="1" smtClean="0">
                <a:latin typeface="Arial Narrow" pitchFamily="34" charset="0"/>
              </a:rPr>
              <a:t>вважається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засновником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українського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музичного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мистецтва</a:t>
            </a:r>
            <a:r>
              <a:rPr lang="ru-RU" b="1" dirty="0" smtClean="0">
                <a:latin typeface="Arial Narrow" pitchFamily="34" charset="0"/>
              </a:rPr>
              <a:t>. У </a:t>
            </a:r>
            <a:r>
              <a:rPr lang="ru-RU" b="1" dirty="0" err="1" smtClean="0">
                <a:latin typeface="Arial Narrow" pitchFamily="34" charset="0"/>
              </a:rPr>
              <a:t>цьому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відношенні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велику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цінність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представляє</a:t>
            </a:r>
            <a:r>
              <a:rPr lang="ru-RU" b="1" dirty="0" smtClean="0">
                <a:latin typeface="Arial Narrow" pitchFamily="34" charset="0"/>
              </a:rPr>
              <a:t> як </a:t>
            </a:r>
            <a:r>
              <a:rPr lang="ru-RU" b="1" dirty="0" err="1" smtClean="0">
                <a:latin typeface="Arial Narrow" pitchFamily="34" charset="0"/>
              </a:rPr>
              <a:t>його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музична</a:t>
            </a:r>
            <a:r>
              <a:rPr lang="ru-RU" b="1" dirty="0" smtClean="0">
                <a:latin typeface="Arial Narrow" pitchFamily="34" charset="0"/>
              </a:rPr>
              <a:t> так </a:t>
            </a:r>
            <a:r>
              <a:rPr lang="ru-RU" b="1" dirty="0" err="1" smtClean="0">
                <a:latin typeface="Arial Narrow" pitchFamily="34" charset="0"/>
              </a:rPr>
              <a:t>і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етнографічна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спадщина</a:t>
            </a:r>
            <a:r>
              <a:rPr lang="ru-RU" b="1" dirty="0" smtClean="0">
                <a:latin typeface="Arial Narrow" pitchFamily="34" charset="0"/>
              </a:rPr>
              <a:t>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3" name="Рисунок 2" descr="152099-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3398" y="1487788"/>
            <a:ext cx="487680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rot="16200000">
            <a:off x="1647616" y="2995798"/>
            <a:ext cx="5200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atin typeface="Arial Narrow" pitchFamily="34" charset="0"/>
              </a:rPr>
              <a:t>Творча</a:t>
            </a:r>
            <a:r>
              <a:rPr lang="ru-RU" sz="5400" b="1" dirty="0" smtClean="0">
                <a:latin typeface="Arial Narrow" pitchFamily="34" charset="0"/>
              </a:rPr>
              <a:t> </a:t>
            </a:r>
            <a:r>
              <a:rPr lang="ru-RU" sz="5400" b="1" dirty="0" err="1" smtClean="0">
                <a:latin typeface="Arial Narrow" pitchFamily="34" charset="0"/>
              </a:rPr>
              <a:t>спадщина</a:t>
            </a:r>
            <a:endParaRPr lang="ru-RU" sz="5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6434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100" dirty="0" smtClean="0">
                <a:latin typeface="Cambria" pitchFamily="18" charset="0"/>
              </a:rPr>
              <a:t>У </a:t>
            </a:r>
            <a:r>
              <a:rPr lang="ru-RU" sz="1600" b="1" spc="-100" dirty="0" err="1" smtClean="0">
                <a:latin typeface="Cambria" pitchFamily="18" charset="0"/>
              </a:rPr>
              <a:t>композиторській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спадщині</a:t>
            </a:r>
            <a:r>
              <a:rPr lang="ru-RU" sz="1600" b="1" spc="-100" dirty="0" smtClean="0">
                <a:latin typeface="Cambria" pitchFamily="18" charset="0"/>
              </a:rPr>
              <a:t> Лисенка особливо </a:t>
            </a:r>
            <a:r>
              <a:rPr lang="ru-RU" sz="1600" b="1" spc="-100" dirty="0" err="1" smtClean="0">
                <a:latin typeface="Cambria" pitchFamily="18" charset="0"/>
              </a:rPr>
              <a:t>важливе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місце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займають</a:t>
            </a:r>
            <a:r>
              <a:rPr lang="ru-RU" sz="1600" b="1" spc="-100" dirty="0" smtClean="0">
                <a:latin typeface="Cambria" pitchFamily="18" charset="0"/>
              </a:rPr>
              <a:t> твори на </a:t>
            </a:r>
            <a:r>
              <a:rPr lang="ru-RU" sz="1600" b="1" spc="-100" dirty="0" err="1" smtClean="0">
                <a:latin typeface="Cambria" pitchFamily="18" charset="0"/>
              </a:rPr>
              <a:t>тексти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Т.Шевченка</a:t>
            </a:r>
            <a:r>
              <a:rPr lang="ru-RU" sz="1600" b="1" spc="-100" dirty="0" smtClean="0">
                <a:latin typeface="Cambria" pitchFamily="18" charset="0"/>
              </a:rPr>
              <a:t>. </a:t>
            </a:r>
            <a:r>
              <a:rPr lang="ru-RU" sz="1600" b="1" spc="-100" dirty="0" err="1" smtClean="0">
                <a:latin typeface="Cambria" pitchFamily="18" charset="0"/>
              </a:rPr>
              <a:t>Музика</a:t>
            </a:r>
            <a:r>
              <a:rPr lang="ru-RU" sz="1600" b="1" spc="-100" dirty="0" smtClean="0">
                <a:latin typeface="Cambria" pitchFamily="18" charset="0"/>
              </a:rPr>
              <a:t> до «Кобзаря», «Радуйся, </a:t>
            </a:r>
            <a:r>
              <a:rPr lang="ru-RU" sz="1600" b="1" spc="-100" dirty="0" err="1" smtClean="0">
                <a:latin typeface="Cambria" pitchFamily="18" charset="0"/>
              </a:rPr>
              <a:t>ниво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неполитая</a:t>
            </a:r>
            <a:r>
              <a:rPr lang="ru-RU" sz="1600" b="1" spc="-100" dirty="0" smtClean="0">
                <a:latin typeface="Cambria" pitchFamily="18" charset="0"/>
              </a:rPr>
              <a:t>», «</a:t>
            </a:r>
            <a:r>
              <a:rPr lang="ru-RU" sz="1600" b="1" spc="-100" dirty="0" err="1" smtClean="0">
                <a:latin typeface="Cambria" pitchFamily="18" charset="0"/>
              </a:rPr>
              <a:t>Б'ють</a:t>
            </a:r>
            <a:r>
              <a:rPr lang="ru-RU" sz="1600" b="1" spc="-100" dirty="0" smtClean="0">
                <a:latin typeface="Cambria" pitchFamily="18" charset="0"/>
              </a:rPr>
              <a:t> пороги», «Гайдамаки», «</a:t>
            </a:r>
            <a:r>
              <a:rPr lang="ru-RU" sz="1600" b="1" spc="-100" dirty="0" err="1" smtClean="0">
                <a:latin typeface="Cambria" pitchFamily="18" charset="0"/>
              </a:rPr>
              <a:t>Іван</a:t>
            </a:r>
            <a:r>
              <a:rPr lang="ru-RU" sz="1600" b="1" spc="-100" dirty="0" smtClean="0">
                <a:latin typeface="Cambria" pitchFamily="18" charset="0"/>
              </a:rPr>
              <a:t> Гус» </a:t>
            </a:r>
            <a:r>
              <a:rPr lang="ru-RU" sz="1600" b="1" spc="-100" dirty="0" err="1" smtClean="0">
                <a:latin typeface="Cambria" pitchFamily="18" charset="0"/>
              </a:rPr>
              <a:t>тощо</a:t>
            </a:r>
            <a:r>
              <a:rPr lang="ru-RU" sz="1600" b="1" spc="-100" dirty="0" smtClean="0">
                <a:latin typeface="Cambria" pitchFamily="18" charset="0"/>
              </a:rPr>
              <a:t>, що стали </a:t>
            </a:r>
            <a:r>
              <a:rPr lang="ru-RU" sz="1600" b="1" spc="-100" dirty="0" err="1" smtClean="0">
                <a:latin typeface="Cambria" pitchFamily="18" charset="0"/>
              </a:rPr>
              <a:t>наріжним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каменем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подальшого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розвитку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українського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академічного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музичного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мистецтва</a:t>
            </a:r>
            <a:r>
              <a:rPr lang="ru-RU" sz="1600" b="1" spc="-100" dirty="0" smtClean="0">
                <a:latin typeface="Cambria" pitchFamily="18" charset="0"/>
              </a:rPr>
              <a:t> та </a:t>
            </a:r>
            <a:r>
              <a:rPr lang="ru-RU" sz="1600" b="1" spc="-100" dirty="0" err="1" smtClean="0">
                <a:latin typeface="Cambria" pitchFamily="18" charset="0"/>
              </a:rPr>
              <a:t>утвердження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його</a:t>
            </a:r>
            <a:r>
              <a:rPr lang="ru-RU" sz="1600" b="1" spc="-100" dirty="0" smtClean="0">
                <a:latin typeface="Cambria" pitchFamily="18" charset="0"/>
              </a:rPr>
              <a:t> </a:t>
            </a:r>
            <a:r>
              <a:rPr lang="ru-RU" sz="1600" b="1" spc="-100" dirty="0" err="1" smtClean="0">
                <a:latin typeface="Cambria" pitchFamily="18" charset="0"/>
              </a:rPr>
              <a:t>самобутності</a:t>
            </a:r>
            <a:r>
              <a:rPr lang="ru-RU" sz="1600" b="1" spc="-100" dirty="0" smtClean="0">
                <a:latin typeface="Cambria" pitchFamily="18" charset="0"/>
              </a:rPr>
              <a:t>. </a:t>
            </a:r>
            <a:endParaRPr lang="ru-RU" sz="1600" b="1" spc="-100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48577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Лисенко — автор опер «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Різдвяна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ніч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» (1874), «Утоплена» (1885), «Наталка Полтавка» (1889),«Тарас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Бульба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» (1890), «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Енеїда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» (1910),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дитячих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опер «Коза-дереза» (1880), «Пан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Коцький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» (1891), «Зима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і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Весна» (1892),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оперети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«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Чорноморці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»,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які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стали основою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українського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національного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оперного </a:t>
            </a:r>
            <a:r>
              <a:rPr lang="ru-RU" sz="1600" spc="-1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мистецтва</a:t>
            </a:r>
            <a:r>
              <a:rPr lang="ru-RU" sz="1600" spc="-1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.</a:t>
            </a:r>
            <a:endParaRPr lang="ru-RU" sz="1600" spc="-100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57166"/>
            <a:ext cx="1388367" cy="2147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1857388" cy="218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3429000"/>
            <a:ext cx="1357322" cy="1425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571612"/>
            <a:ext cx="1357322" cy="1959770"/>
          </a:xfrm>
          <a:prstGeom prst="roundRect">
            <a:avLst>
              <a:gd name="adj" fmla="val 33136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2357430"/>
            <a:ext cx="1428753" cy="189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71670" y="4429132"/>
          <a:ext cx="6096000" cy="1463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err="1"/>
                        <a:t>Кращим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показником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цінностей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є</a:t>
                      </a:r>
                      <a:r>
                        <a:rPr lang="ru-RU" b="1" i="1" dirty="0"/>
                        <a:t> те, що Лисенка любило </a:t>
                      </a:r>
                      <a:r>
                        <a:rPr lang="ru-RU" b="1" i="1" dirty="0" err="1"/>
                        <a:t>українське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суспільство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і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визнавало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його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творчість</a:t>
                      </a:r>
                      <a:r>
                        <a:rPr lang="ru-RU" b="1" i="1" dirty="0"/>
                        <a:t> великим </a:t>
                      </a:r>
                      <a:r>
                        <a:rPr lang="ru-RU" b="1" i="1" dirty="0" err="1"/>
                        <a:t>внеском</a:t>
                      </a:r>
                      <a:r>
                        <a:rPr lang="ru-RU" b="1" i="1" dirty="0"/>
                        <a:t> до </a:t>
                      </a:r>
                      <a:r>
                        <a:rPr lang="ru-RU" b="1" i="1" dirty="0" err="1"/>
                        <a:t>капіталу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національного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життя</a:t>
                      </a:r>
                      <a:r>
                        <a:rPr lang="ru-RU" b="1" i="1" dirty="0"/>
                        <a:t>. </a:t>
                      </a:r>
                      <a:r>
                        <a:rPr lang="ru-RU" b="1" i="1" dirty="0" err="1"/>
                        <a:t>Це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вища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нагорода</a:t>
                      </a:r>
                      <a:r>
                        <a:rPr lang="ru-RU" b="1" i="1" dirty="0"/>
                        <a:t>, яку </a:t>
                      </a:r>
                      <a:r>
                        <a:rPr lang="ru-RU" b="1" i="1" dirty="0" err="1"/>
                        <a:t>може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заслужити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творець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мелодій</a:t>
                      </a:r>
                      <a:r>
                        <a:rPr lang="ru-RU" b="1" i="1" dirty="0"/>
                        <a:t>, </a:t>
                      </a:r>
                      <a:r>
                        <a:rPr lang="ru-RU" b="1" i="1" dirty="0" err="1"/>
                        <a:t>створювач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музичних</a:t>
                      </a:r>
                      <a:r>
                        <a:rPr lang="ru-RU" b="1" i="1" dirty="0"/>
                        <a:t> </a:t>
                      </a:r>
                      <a:r>
                        <a:rPr lang="ru-RU" b="1" i="1" dirty="0" err="1"/>
                        <a:t>образів</a:t>
                      </a:r>
                      <a:r>
                        <a:rPr lang="ru-RU" b="1" i="1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00298" y="3286124"/>
            <a:ext cx="632737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Симон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Петлюра у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статті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«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Пам'яті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М. Лисенка»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1571636" cy="2080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Народився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селі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Гриньки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Кременчуцького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повіту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Полтавської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губерніїв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родині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дворянина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Віталія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Романовича Лисенка, полковника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Орденського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кірасирського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полку.</a:t>
            </a:r>
            <a:b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Мати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Ольга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Єреміївна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походила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полтавського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поміщицького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роду </a:t>
            </a:r>
            <a:r>
              <a:rPr lang="ru-RU" sz="2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Луценків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57166"/>
            <a:ext cx="1143000" cy="1390650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3883472" cy="2433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786190"/>
            <a:ext cx="6000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1855 — М.Лисенко почав </a:t>
            </a:r>
            <a:r>
              <a:rPr lang="ru-RU" b="1" dirty="0" err="1" smtClean="0">
                <a:latin typeface="Monotype Corsiva" pitchFamily="66" charset="0"/>
              </a:rPr>
              <a:t>навчання</a:t>
            </a:r>
            <a:r>
              <a:rPr lang="ru-RU" b="1" dirty="0" smtClean="0">
                <a:latin typeface="Monotype Corsiva" pitchFamily="66" charset="0"/>
              </a:rPr>
              <a:t> у </a:t>
            </a:r>
            <a:r>
              <a:rPr lang="ru-RU" b="1" dirty="0" err="1" smtClean="0">
                <a:latin typeface="Monotype Corsiva" pitchFamily="66" charset="0"/>
              </a:rPr>
              <a:t>привілейованому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навчальному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закладі</a:t>
            </a:r>
            <a:r>
              <a:rPr lang="ru-RU" b="1" dirty="0" smtClean="0">
                <a:latin typeface="Monotype Corsiva" pitchFamily="66" charset="0"/>
              </a:rPr>
              <a:t> — 2-й </a:t>
            </a:r>
            <a:r>
              <a:rPr lang="ru-RU" b="1" dirty="0" err="1" smtClean="0">
                <a:latin typeface="Monotype Corsiva" pitchFamily="66" charset="0"/>
              </a:rPr>
              <a:t>Харківській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гімназії</a:t>
            </a:r>
            <a:r>
              <a:rPr lang="ru-RU" b="1" dirty="0" smtClean="0">
                <a:latin typeface="Monotype Corsiva" pitchFamily="66" charset="0"/>
              </a:rPr>
              <a:t>. У </a:t>
            </a:r>
            <a:r>
              <a:rPr lang="ru-RU" b="1" dirty="0" err="1" smtClean="0">
                <a:latin typeface="Monotype Corsiva" pitchFamily="66" charset="0"/>
              </a:rPr>
              <a:t>Харкові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він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займався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відомими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музикантами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М.Дмитрієвим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чехом </a:t>
            </a:r>
            <a:r>
              <a:rPr lang="ru-RU" b="1" dirty="0" err="1" smtClean="0">
                <a:latin typeface="Monotype Corsiva" pitchFamily="66" charset="0"/>
              </a:rPr>
              <a:t>Вільчеком</a:t>
            </a:r>
            <a:r>
              <a:rPr lang="ru-RU" b="1" dirty="0" smtClean="0">
                <a:latin typeface="Monotype Corsiva" pitchFamily="66" charset="0"/>
              </a:rPr>
              <a:t>. </a:t>
            </a:r>
            <a:r>
              <a:rPr lang="ru-RU" b="1" dirty="0" err="1" smtClean="0">
                <a:latin typeface="Monotype Corsiva" pitchFamily="66" charset="0"/>
              </a:rPr>
              <a:t>Талановитий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підліток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швидко</a:t>
            </a:r>
            <a:r>
              <a:rPr lang="ru-RU" b="1" dirty="0" smtClean="0">
                <a:latin typeface="Monotype Corsiva" pitchFamily="66" charset="0"/>
              </a:rPr>
              <a:t> став </a:t>
            </a:r>
            <a:r>
              <a:rPr lang="ru-RU" b="1" dirty="0" err="1" smtClean="0">
                <a:latin typeface="Monotype Corsiva" pitchFamily="66" charset="0"/>
              </a:rPr>
              <a:t>популярним</a:t>
            </a:r>
            <a:r>
              <a:rPr lang="ru-RU" b="1" dirty="0" smtClean="0">
                <a:latin typeface="Monotype Corsiva" pitchFamily="66" charset="0"/>
              </a:rPr>
              <a:t> у </a:t>
            </a:r>
            <a:r>
              <a:rPr lang="ru-RU" b="1" dirty="0" err="1" smtClean="0">
                <a:latin typeface="Monotype Corsiva" pitchFamily="66" charset="0"/>
              </a:rPr>
              <a:t>місті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піаністом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b="1" dirty="0" err="1" smtClean="0">
                <a:latin typeface="Monotype Corsiva" pitchFamily="66" charset="0"/>
              </a:rPr>
              <a:t>якого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запрошували</a:t>
            </a:r>
            <a:r>
              <a:rPr lang="ru-RU" b="1" dirty="0" smtClean="0">
                <a:latin typeface="Monotype Corsiva" pitchFamily="66" charset="0"/>
              </a:rPr>
              <a:t> на </a:t>
            </a:r>
            <a:r>
              <a:rPr lang="ru-RU" b="1" dirty="0" err="1" smtClean="0">
                <a:latin typeface="Monotype Corsiva" pitchFamily="66" charset="0"/>
              </a:rPr>
              <a:t>вечори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бали</a:t>
            </a:r>
            <a:r>
              <a:rPr lang="ru-RU" b="1" dirty="0" smtClean="0">
                <a:latin typeface="Monotype Corsiva" pitchFamily="66" charset="0"/>
              </a:rPr>
              <a:t>, де </a:t>
            </a:r>
            <a:r>
              <a:rPr lang="ru-RU" b="1" dirty="0" err="1" smtClean="0">
                <a:latin typeface="Monotype Corsiva" pitchFamily="66" charset="0"/>
              </a:rPr>
              <a:t>він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виконував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п'єси</a:t>
            </a:r>
            <a:r>
              <a:rPr lang="ru-RU" b="1" dirty="0" smtClean="0">
                <a:latin typeface="Monotype Corsiva" pitchFamily="66" charset="0"/>
              </a:rPr>
              <a:t> Моцарта, Бетховена, Шопена, </a:t>
            </a:r>
            <a:r>
              <a:rPr lang="ru-RU" b="1" dirty="0" err="1" smtClean="0">
                <a:latin typeface="Monotype Corsiva" pitchFamily="66" charset="0"/>
              </a:rPr>
              <a:t>блискуче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імпровізував</a:t>
            </a:r>
            <a:r>
              <a:rPr lang="ru-RU" b="1" dirty="0" smtClean="0">
                <a:latin typeface="Monotype Corsiva" pitchFamily="66" charset="0"/>
              </a:rPr>
              <a:t> на теми </a:t>
            </a:r>
            <a:r>
              <a:rPr lang="ru-RU" b="1" dirty="0" err="1" smtClean="0">
                <a:latin typeface="Monotype Corsiva" pitchFamily="66" charset="0"/>
              </a:rPr>
              <a:t>українських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народних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пісень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9046">
            <a:off x="357157" y="357166"/>
            <a:ext cx="3810027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8266" y="428604"/>
            <a:ext cx="1372975" cy="1714511"/>
          </a:xfrm>
          <a:prstGeom prst="round2DiagRect">
            <a:avLst>
              <a:gd name="adj1" fmla="val 2089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79612">
            <a:off x="6288047" y="2339450"/>
            <a:ext cx="1784716" cy="2204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4444848"/>
            <a:ext cx="1762124" cy="222027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857620" y="1928802"/>
            <a:ext cx="4500594" cy="4357718"/>
          </a:xfrm>
          <a:prstGeom prst="horizontalScroll">
            <a:avLst>
              <a:gd name="adj" fmla="val 11963"/>
            </a:avLst>
          </a:prstGeom>
          <a:solidFill>
            <a:srgbClr val="FFCC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Закінчивши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гімназію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, Лисенко вступив на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природничий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факультет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Харківськог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університету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. Але 1860 р. через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матеріальні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труднощі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родина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Лисенків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переїхала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до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Києва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,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і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Микола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разом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із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троюрідним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братом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Михайлом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Старицьким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перевівся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до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Київського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університету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.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Його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він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закінчив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з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відзнакою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, а 1865 р.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навіть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захистив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дисертацію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на тему «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Розмноження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нитчастих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водоростей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».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2000264" cy="24803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2853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 Black" pitchFamily="34" charset="0"/>
              </a:rPr>
              <a:t>Микола</a:t>
            </a:r>
            <a:r>
              <a:rPr lang="ru-RU" sz="1400" b="1" dirty="0" smtClean="0">
                <a:latin typeface="Arial Black" pitchFamily="34" charset="0"/>
              </a:rPr>
              <a:t> Лисенко, 1865 </a:t>
            </a:r>
            <a:r>
              <a:rPr lang="ru-RU" sz="1400" b="1" dirty="0" err="1" smtClean="0">
                <a:latin typeface="Arial Black" pitchFamily="34" charset="0"/>
              </a:rPr>
              <a:t>рік</a:t>
            </a:r>
            <a:endParaRPr 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0003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Влітку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1868року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Микола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Віталійович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одружився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з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Ольгою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О'Коннор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, яку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він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привіз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Monotype Corsiva" pitchFamily="66" charset="0"/>
              </a:rPr>
              <a:t>Лейпціга</a:t>
            </a:r>
            <a:r>
              <a:rPr lang="ru-RU" sz="24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00108"/>
            <a:ext cx="3049374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572140"/>
            <a:ext cx="8429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1867—1869— завершив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музичне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навчання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Лейпцізькій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консерваторії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1874—1875 —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вдосконалював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майстерність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Петербурзі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М.Римського-Корсакова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805230" cy="2434009"/>
          </a:xfrm>
          <a:prstGeom prst="roundRect">
            <a:avLst>
              <a:gd name="adj" fmla="val 396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928670"/>
            <a:ext cx="409575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929198"/>
            <a:ext cx="75009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00" dirty="0" smtClean="0">
                <a:latin typeface="Sylfaen" pitchFamily="18" charset="0"/>
              </a:rPr>
              <a:t>У 1878 </a:t>
            </a:r>
            <a:r>
              <a:rPr lang="ru-RU" sz="2000" b="1" spc="-100" dirty="0" err="1" smtClean="0">
                <a:latin typeface="Sylfaen" pitchFamily="18" charset="0"/>
              </a:rPr>
              <a:t>році</a:t>
            </a:r>
            <a:r>
              <a:rPr lang="ru-RU" sz="2000" b="1" spc="-100" dirty="0" smtClean="0">
                <a:latin typeface="Sylfaen" pitchFamily="18" charset="0"/>
              </a:rPr>
              <a:t> М. Лисенко </a:t>
            </a:r>
            <a:r>
              <a:rPr lang="ru-RU" sz="2000" b="1" spc="-100" dirty="0" err="1" smtClean="0">
                <a:latin typeface="Sylfaen" pitchFamily="18" charset="0"/>
              </a:rPr>
              <a:t>займає</a:t>
            </a:r>
            <a:r>
              <a:rPr lang="ru-RU" sz="2000" b="1" spc="-100" dirty="0" smtClean="0">
                <a:latin typeface="Sylfaen" pitchFamily="18" charset="0"/>
              </a:rPr>
              <a:t> посаду педагога </a:t>
            </a:r>
            <a:r>
              <a:rPr lang="ru-RU" sz="2000" b="1" spc="-100" dirty="0" err="1" smtClean="0">
                <a:latin typeface="Sylfaen" pitchFamily="18" charset="0"/>
              </a:rPr>
              <a:t>з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фортепіано</a:t>
            </a:r>
            <a:r>
              <a:rPr lang="ru-RU" sz="2000" b="1" spc="-100" dirty="0" smtClean="0">
                <a:latin typeface="Sylfaen" pitchFamily="18" charset="0"/>
              </a:rPr>
              <a:t> в </a:t>
            </a:r>
            <a:r>
              <a:rPr lang="ru-RU" sz="2000" b="1" spc="-100" dirty="0" err="1" smtClean="0">
                <a:latin typeface="Sylfaen" pitchFamily="18" charset="0"/>
              </a:rPr>
              <a:t>інституті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шляхетних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дівчат</a:t>
            </a:r>
            <a:r>
              <a:rPr lang="ru-RU" sz="2000" b="1" spc="-100" dirty="0" smtClean="0">
                <a:latin typeface="Sylfaen" pitchFamily="18" charset="0"/>
              </a:rPr>
              <a:t>. </a:t>
            </a:r>
            <a:r>
              <a:rPr lang="ru-RU" sz="2000" b="1" spc="-100" dirty="0" err="1" smtClean="0">
                <a:latin typeface="Sylfaen" pitchFamily="18" charset="0"/>
              </a:rPr>
              <a:t>Тоді</a:t>
            </a:r>
            <a:r>
              <a:rPr lang="ru-RU" sz="2000" b="1" spc="-100" dirty="0" smtClean="0">
                <a:latin typeface="Sylfaen" pitchFamily="18" charset="0"/>
              </a:rPr>
              <a:t> ж </a:t>
            </a:r>
            <a:r>
              <a:rPr lang="ru-RU" sz="2000" b="1" spc="-100" dirty="0" err="1" smtClean="0">
                <a:latin typeface="Sylfaen" pitchFamily="18" charset="0"/>
              </a:rPr>
              <a:t>настають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зміни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і</a:t>
            </a:r>
            <a:r>
              <a:rPr lang="ru-RU" sz="2000" b="1" spc="-100" dirty="0" smtClean="0">
                <a:latin typeface="Sylfaen" pitchFamily="18" charset="0"/>
              </a:rPr>
              <a:t> в </a:t>
            </a:r>
            <a:r>
              <a:rPr lang="ru-RU" sz="2000" b="1" spc="-100" dirty="0" err="1" smtClean="0">
                <a:latin typeface="Sylfaen" pitchFamily="18" charset="0"/>
              </a:rPr>
              <a:t>особистому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житті</a:t>
            </a:r>
            <a:r>
              <a:rPr lang="ru-RU" sz="2000" b="1" spc="-100" dirty="0" smtClean="0">
                <a:latin typeface="Sylfaen" pitchFamily="18" charset="0"/>
              </a:rPr>
              <a:t> — </a:t>
            </a:r>
            <a:r>
              <a:rPr lang="ru-RU" sz="2000" b="1" spc="-100" dirty="0" err="1" smtClean="0">
                <a:latin typeface="Sylfaen" pitchFamily="18" charset="0"/>
              </a:rPr>
              <a:t>Микола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Віталійович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бере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другий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шлюб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з</a:t>
            </a:r>
            <a:r>
              <a:rPr lang="ru-RU" sz="2000" b="1" spc="-100" dirty="0" smtClean="0">
                <a:latin typeface="Sylfaen" pitchFamily="18" charset="0"/>
              </a:rPr>
              <a:t> Ольгою </a:t>
            </a:r>
            <a:r>
              <a:rPr lang="ru-RU" sz="2000" b="1" spc="-100" dirty="0" err="1" smtClean="0">
                <a:latin typeface="Sylfaen" pitchFamily="18" charset="0"/>
              </a:rPr>
              <a:t>Липською</a:t>
            </a:r>
            <a:r>
              <a:rPr lang="ru-RU" sz="2000" b="1" spc="-100" dirty="0" smtClean="0">
                <a:latin typeface="Sylfaen" pitchFamily="18" charset="0"/>
              </a:rPr>
              <a:t>, яка </a:t>
            </a:r>
            <a:r>
              <a:rPr lang="ru-RU" sz="2000" b="1" spc="-100" dirty="0" err="1" smtClean="0">
                <a:latin typeface="Sylfaen" pitchFamily="18" charset="0"/>
              </a:rPr>
              <a:t>була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піаністкою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і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його</a:t>
            </a:r>
            <a:r>
              <a:rPr lang="ru-RU" sz="2000" b="1" spc="-100" dirty="0" smtClean="0">
                <a:latin typeface="Sylfaen" pitchFamily="18" charset="0"/>
              </a:rPr>
              <a:t> ученицею. </a:t>
            </a:r>
            <a:r>
              <a:rPr lang="ru-RU" sz="2000" b="1" spc="-100" dirty="0" err="1" smtClean="0">
                <a:latin typeface="Sylfaen" pitchFamily="18" charset="0"/>
              </a:rPr>
              <a:t>Від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цього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шлюбу</a:t>
            </a:r>
            <a:r>
              <a:rPr lang="ru-RU" sz="2000" b="1" spc="-100" dirty="0" smtClean="0">
                <a:latin typeface="Sylfaen" pitchFamily="18" charset="0"/>
              </a:rPr>
              <a:t> М. Лисенко </a:t>
            </a:r>
            <a:r>
              <a:rPr lang="ru-RU" sz="2000" b="1" spc="-100" dirty="0" err="1" smtClean="0">
                <a:latin typeface="Sylfaen" pitchFamily="18" charset="0"/>
              </a:rPr>
              <a:t>мав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п'ятеро</a:t>
            </a:r>
            <a:r>
              <a:rPr lang="ru-RU" sz="2000" b="1" spc="-100" dirty="0" smtClean="0">
                <a:latin typeface="Sylfaen" pitchFamily="18" charset="0"/>
              </a:rPr>
              <a:t> </a:t>
            </a:r>
            <a:r>
              <a:rPr lang="ru-RU" sz="2000" b="1" spc="-100" dirty="0" err="1" smtClean="0">
                <a:latin typeface="Sylfaen" pitchFamily="18" charset="0"/>
              </a:rPr>
              <a:t>дітей</a:t>
            </a:r>
            <a:r>
              <a:rPr lang="ru-RU" sz="2000" b="1" spc="-100" dirty="0" smtClean="0">
                <a:latin typeface="Sylfaen" pitchFamily="18" charset="0"/>
              </a:rPr>
              <a:t>.</a:t>
            </a:r>
            <a:endParaRPr lang="ru-RU" sz="2000" b="1" spc="-100" dirty="0">
              <a:latin typeface="Sylfae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84282">
            <a:off x="4736025" y="743011"/>
            <a:ext cx="3347246" cy="3636911"/>
          </a:xfrm>
          <a:prstGeom prst="roundRect">
            <a:avLst>
              <a:gd name="adj" fmla="val 461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714488"/>
            <a:ext cx="2327678" cy="1862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500570"/>
            <a:ext cx="7572428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центрі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музичного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національно-культурного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життя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Києва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виступав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концертами як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піаніст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організовував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хори,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концертував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ними у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Києві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всій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  <a:p>
            <a:endParaRPr lang="ru-RU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Брав участь у «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Філармонічному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товаристві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любителів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співу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Гуртку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любителів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співу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Гуртку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любителів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музики</a:t>
            </a: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» </a:t>
            </a:r>
            <a:r>
              <a:rPr lang="ru-RU" dirty="0" err="1" smtClean="0">
                <a:solidFill>
                  <a:schemeClr val="bg2">
                    <a:lumMod val="90000"/>
                  </a:schemeClr>
                </a:solidFill>
              </a:rPr>
              <a:t>Я.Спиглазова</a:t>
            </a:r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00042"/>
            <a:ext cx="1996268" cy="26432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857232"/>
            <a:ext cx="3071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У хорах Лисенка </a:t>
            </a:r>
            <a:r>
              <a:rPr lang="ru-RU" b="1" spc="-100" dirty="0" err="1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здобули</a:t>
            </a:r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 початки </a:t>
            </a:r>
            <a:r>
              <a:rPr lang="ru-RU" b="1" spc="-100" dirty="0" err="1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мистецької</a:t>
            </a:r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 </a:t>
            </a:r>
            <a:r>
              <a:rPr lang="ru-RU" b="1" spc="-100" dirty="0" err="1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освіти</a:t>
            </a:r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 </a:t>
            </a:r>
            <a:r>
              <a:rPr lang="ru-RU" b="1" spc="-100" dirty="0" err="1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К.Стеценко</a:t>
            </a:r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, </a:t>
            </a:r>
            <a:r>
              <a:rPr lang="ru-RU" b="1" spc="-100" dirty="0" err="1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П.Демуцький</a:t>
            </a:r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, </a:t>
            </a:r>
            <a:r>
              <a:rPr lang="ru-RU" b="1" spc="-100" dirty="0" err="1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Л.Ревуцький</a:t>
            </a:r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, О.Лисенко та </a:t>
            </a:r>
            <a:r>
              <a:rPr lang="ru-RU" b="1" spc="-100" dirty="0" err="1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інші</a:t>
            </a:r>
            <a:r>
              <a:rPr lang="ru-RU" b="1" spc="-100" dirty="0" smtClean="0">
                <a:solidFill>
                  <a:schemeClr val="bg1"/>
                </a:solidFill>
                <a:latin typeface="Georgia" pitchFamily="18" charset="0"/>
                <a:cs typeface="Gautami" pitchFamily="2"/>
              </a:rPr>
              <a:t>.</a:t>
            </a:r>
            <a:endParaRPr lang="ru-RU" b="1" spc="-100" dirty="0">
              <a:solidFill>
                <a:schemeClr val="bg1"/>
              </a:solidFill>
              <a:latin typeface="Georgia" pitchFamily="18" charset="0"/>
              <a:cs typeface="Gautami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9000"/>
          </a:blip>
          <a:srcRect/>
          <a:stretch>
            <a:fillRect/>
          </a:stretch>
        </p:blipFill>
        <p:spPr bwMode="auto">
          <a:xfrm>
            <a:off x="6823262" y="642918"/>
            <a:ext cx="1800744" cy="2379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 rot="21386209">
            <a:off x="477816" y="1510001"/>
            <a:ext cx="2667000" cy="1666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lum contrast="39000"/>
          </a:blip>
          <a:srcRect/>
          <a:stretch>
            <a:fillRect/>
          </a:stretch>
        </p:blipFill>
        <p:spPr bwMode="auto">
          <a:xfrm>
            <a:off x="2214546" y="4286256"/>
            <a:ext cx="23241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253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Микола Лисенко</vt:lpstr>
      <vt:lpstr>Народився в селі Гриньки Кременчуцького повіту Полтавської губерніїв родині дворянина Віталія Романовича Лисенка, полковника Орденського кірасирського полку. Мати, Ольга Єреміївна, походила з полтавського поміщицького роду Луценків.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Лисенко</dc:title>
  <cp:lastModifiedBy>Admin</cp:lastModifiedBy>
  <cp:revision>18</cp:revision>
  <dcterms:modified xsi:type="dcterms:W3CDTF">2012-04-23T13:59:57Z</dcterms:modified>
</cp:coreProperties>
</file>