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98" r:id="rId5"/>
    <p:sldId id="299" r:id="rId6"/>
    <p:sldId id="300" r:id="rId7"/>
    <p:sldId id="296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5" r:id="rId17"/>
    <p:sldId id="294" r:id="rId18"/>
    <p:sldId id="289" r:id="rId19"/>
    <p:sldId id="290" r:id="rId20"/>
    <p:sldId id="291" r:id="rId21"/>
    <p:sldId id="301" r:id="rId22"/>
    <p:sldId id="292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92D14"/>
    <a:srgbClr val="35759D"/>
    <a:srgbClr val="35B19D"/>
    <a:srgbClr val="9C6834"/>
    <a:srgbClr val="5F5F5F"/>
    <a:srgbClr val="CDF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596" autoAdjust="0"/>
  </p:normalViewPr>
  <p:slideViewPr>
    <p:cSldViewPr>
      <p:cViewPr>
        <p:scale>
          <a:sx n="80" d="100"/>
          <a:sy n="80" d="100"/>
        </p:scale>
        <p:origin x="-108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8BAF07-3751-4C91-8092-13CA085B1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1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0B77E-72CA-4CBC-A0AF-38587FB8024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2BCEF-9B38-491D-A23F-052898247365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6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38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6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5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3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21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719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34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1520" y="1268760"/>
            <a:ext cx="8640960" cy="368235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Невдачі ринку як причина державного регулювання економіки. Цілі державного регулювання</a:t>
            </a:r>
            <a:endParaRPr lang="ru-RU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8118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підготувала</a:t>
            </a:r>
            <a:br>
              <a:rPr lang="uk-UA" sz="1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Шейко</a:t>
            </a:r>
            <a:r>
              <a:rPr lang="uk-UA" sz="1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 В.</a:t>
            </a:r>
            <a:br>
              <a:rPr lang="uk-UA" sz="1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06896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/>
              <a:t>Існує</a:t>
            </a:r>
            <a:r>
              <a:rPr lang="ru-RU" sz="1800" dirty="0"/>
              <a:t>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ситуацій</a:t>
            </a:r>
            <a:r>
              <a:rPr lang="ru-RU" sz="1800" dirty="0"/>
              <a:t>, коли </a:t>
            </a:r>
            <a:r>
              <a:rPr lang="ru-RU" sz="1800" dirty="0" err="1"/>
              <a:t>ринок</a:t>
            </a:r>
            <a:r>
              <a:rPr lang="ru-RU" sz="1800" dirty="0"/>
              <a:t> </a:t>
            </a:r>
            <a:r>
              <a:rPr lang="ru-RU" sz="1800" dirty="0" err="1"/>
              <a:t>демонструє</a:t>
            </a:r>
            <a:r>
              <a:rPr lang="ru-RU" sz="1800" dirty="0"/>
              <a:t> свою </a:t>
            </a:r>
            <a:r>
              <a:rPr lang="ru-RU" sz="1800" dirty="0" err="1"/>
              <a:t>неспроможність</a:t>
            </a:r>
            <a:r>
              <a:rPr lang="ru-RU" sz="1800" dirty="0"/>
              <a:t>. </a:t>
            </a:r>
            <a:r>
              <a:rPr lang="ru-RU" sz="1800" dirty="0" err="1"/>
              <a:t>Неспроможність</a:t>
            </a:r>
            <a:r>
              <a:rPr lang="ru-RU" sz="1800" dirty="0"/>
              <a:t> («провали», «</a:t>
            </a:r>
            <a:r>
              <a:rPr lang="ru-RU" sz="1800" dirty="0" err="1"/>
              <a:t>невдачі</a:t>
            </a:r>
            <a:r>
              <a:rPr lang="ru-RU" sz="1800" dirty="0"/>
              <a:t>», «вади») ринку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ситуація</a:t>
            </a:r>
            <a:r>
              <a:rPr lang="ru-RU" sz="1800" dirty="0"/>
              <a:t>, за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ринок</a:t>
            </a:r>
            <a:r>
              <a:rPr lang="ru-RU" sz="1800" dirty="0"/>
              <a:t> не в </a:t>
            </a:r>
            <a:r>
              <a:rPr lang="ru-RU" sz="1800" dirty="0" err="1"/>
              <a:t>змозі</a:t>
            </a:r>
            <a:r>
              <a:rPr lang="ru-RU" sz="1800" dirty="0"/>
              <a:t> </a:t>
            </a:r>
            <a:r>
              <a:rPr lang="ru-RU" sz="1800" dirty="0" err="1"/>
              <a:t>координувати</a:t>
            </a:r>
            <a:r>
              <a:rPr lang="ru-RU" sz="1800" dirty="0"/>
              <a:t> </a:t>
            </a:r>
            <a:r>
              <a:rPr lang="ru-RU" sz="1800" dirty="0" err="1"/>
              <a:t>процеси</a:t>
            </a:r>
            <a:r>
              <a:rPr lang="ru-RU" sz="1800" dirty="0"/>
              <a:t> </a:t>
            </a:r>
            <a:r>
              <a:rPr lang="ru-RU" sz="1800" dirty="0" err="1"/>
              <a:t>економічного</a:t>
            </a:r>
            <a:r>
              <a:rPr lang="ru-RU" sz="1800" dirty="0"/>
              <a:t> </a:t>
            </a:r>
            <a:r>
              <a:rPr lang="ru-RU" sz="1800" dirty="0" err="1"/>
              <a:t>вибору</a:t>
            </a:r>
            <a:r>
              <a:rPr lang="ru-RU" sz="1800" dirty="0"/>
              <a:t> так,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забезпечити</a:t>
            </a:r>
            <a:r>
              <a:rPr lang="ru-RU" sz="1800" dirty="0"/>
              <a:t> </a:t>
            </a:r>
            <a:r>
              <a:rPr lang="ru-RU" sz="1800" dirty="0" err="1"/>
              <a:t>ефективне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. </a:t>
            </a:r>
            <a:r>
              <a:rPr lang="ru-RU" sz="1800" dirty="0" err="1"/>
              <a:t>Неспроможність</a:t>
            </a:r>
            <a:r>
              <a:rPr lang="ru-RU" sz="1800" dirty="0"/>
              <a:t> </a:t>
            </a:r>
            <a:r>
              <a:rPr lang="ru-RU" sz="1800" dirty="0" err="1"/>
              <a:t>конкурентних</a:t>
            </a:r>
            <a:r>
              <a:rPr lang="ru-RU" sz="1800" dirty="0"/>
              <a:t> </a:t>
            </a:r>
            <a:r>
              <a:rPr lang="ru-RU" sz="1800" dirty="0" err="1"/>
              <a:t>ринків</a:t>
            </a:r>
            <a:r>
              <a:rPr lang="ru-RU" sz="1800" dirty="0"/>
              <a:t> </a:t>
            </a:r>
            <a:r>
              <a:rPr lang="ru-RU" sz="1800" dirty="0" err="1"/>
              <a:t>пояснюється</a:t>
            </a:r>
            <a:r>
              <a:rPr lang="ru-RU" sz="1800" dirty="0"/>
              <a:t> </a:t>
            </a:r>
            <a:r>
              <a:rPr lang="ru-RU" sz="1800" dirty="0" err="1"/>
              <a:t>чотирма</a:t>
            </a:r>
            <a:r>
              <a:rPr lang="ru-RU" sz="1800" dirty="0"/>
              <a:t> </a:t>
            </a:r>
            <a:r>
              <a:rPr lang="ru-RU" sz="1800" dirty="0" err="1"/>
              <a:t>головними</a:t>
            </a:r>
            <a:r>
              <a:rPr lang="ru-RU" sz="1800" dirty="0"/>
              <a:t> причинами: </a:t>
            </a:r>
            <a:r>
              <a:rPr lang="ru-RU" sz="1800" dirty="0" err="1"/>
              <a:t>ринковою</a:t>
            </a:r>
            <a:r>
              <a:rPr lang="ru-RU" sz="1800" dirty="0"/>
              <a:t> </a:t>
            </a:r>
            <a:r>
              <a:rPr lang="ru-RU" sz="1800" dirty="0" err="1"/>
              <a:t>владою</a:t>
            </a:r>
            <a:r>
              <a:rPr lang="ru-RU" sz="1800" dirty="0"/>
              <a:t>, </a:t>
            </a:r>
            <a:r>
              <a:rPr lang="ru-RU" sz="1800" dirty="0" err="1"/>
              <a:t>неповною</a:t>
            </a:r>
            <a:r>
              <a:rPr lang="ru-RU" sz="1800" dirty="0"/>
              <a:t> (</a:t>
            </a:r>
            <a:r>
              <a:rPr lang="ru-RU" sz="1800" dirty="0" err="1"/>
              <a:t>асиметричною</a:t>
            </a:r>
            <a:r>
              <a:rPr lang="ru-RU" sz="1800" dirty="0"/>
              <a:t>) </a:t>
            </a:r>
            <a:r>
              <a:rPr lang="ru-RU" sz="1800" dirty="0" err="1"/>
              <a:t>інформацією</a:t>
            </a:r>
            <a:r>
              <a:rPr lang="ru-RU" sz="1800" dirty="0"/>
              <a:t>, </a:t>
            </a:r>
            <a:r>
              <a:rPr lang="ru-RU" sz="1800" dirty="0" err="1"/>
              <a:t>зовнішніми</a:t>
            </a:r>
            <a:r>
              <a:rPr lang="ru-RU" sz="1800" dirty="0"/>
              <a:t> </a:t>
            </a:r>
            <a:r>
              <a:rPr lang="ru-RU" sz="1800" dirty="0" err="1"/>
              <a:t>ефектами</a:t>
            </a:r>
            <a:r>
              <a:rPr lang="ru-RU" sz="1800" dirty="0"/>
              <a:t>, </a:t>
            </a:r>
            <a:r>
              <a:rPr lang="ru-RU" sz="1800" dirty="0" err="1"/>
              <a:t>суспільними</a:t>
            </a:r>
            <a:r>
              <a:rPr lang="ru-RU" sz="1800" dirty="0"/>
              <a:t> благами. Тому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важливою</a:t>
            </a:r>
            <a:r>
              <a:rPr lang="ru-RU" sz="1800" dirty="0"/>
              <a:t> є роль </a:t>
            </a:r>
            <a:r>
              <a:rPr lang="ru-RU" sz="1800" dirty="0" err="1"/>
              <a:t>держави</a:t>
            </a:r>
            <a:r>
              <a:rPr lang="ru-RU" sz="1800" dirty="0"/>
              <a:t> в </a:t>
            </a:r>
            <a:r>
              <a:rPr lang="ru-RU" sz="1800" dirty="0" err="1"/>
              <a:t>забезпеченні</a:t>
            </a:r>
            <a:r>
              <a:rPr lang="ru-RU" sz="1800" dirty="0"/>
              <a:t> умов для </a:t>
            </a:r>
            <a:r>
              <a:rPr lang="ru-RU" sz="1800" dirty="0" err="1"/>
              <a:t>конкуренції</a:t>
            </a:r>
            <a:r>
              <a:rPr lang="ru-RU" sz="1800" dirty="0"/>
              <a:t> й </a:t>
            </a:r>
            <a:r>
              <a:rPr lang="ru-RU" sz="1800" dirty="0" err="1"/>
              <a:t>запобігання</a:t>
            </a:r>
            <a:r>
              <a:rPr lang="ru-RU" sz="1800" dirty="0"/>
              <a:t> </a:t>
            </a:r>
            <a:r>
              <a:rPr lang="ru-RU" sz="1800" dirty="0" err="1"/>
              <a:t>ситуації</a:t>
            </a:r>
            <a:r>
              <a:rPr lang="ru-RU" sz="1800" dirty="0"/>
              <a:t>, коли одна </a:t>
            </a:r>
            <a:r>
              <a:rPr lang="ru-RU" sz="1800" dirty="0" err="1"/>
              <a:t>фірма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невелика </a:t>
            </a:r>
            <a:r>
              <a:rPr lang="ru-RU" sz="1800" dirty="0" err="1"/>
              <a:t>група</a:t>
            </a:r>
            <a:r>
              <a:rPr lang="ru-RU" sz="1800" dirty="0"/>
              <a:t> </a:t>
            </a:r>
            <a:r>
              <a:rPr lang="ru-RU" sz="1800" dirty="0" err="1"/>
              <a:t>фірм</a:t>
            </a:r>
            <a:r>
              <a:rPr lang="ru-RU" sz="1800" dirty="0"/>
              <a:t> практично </a:t>
            </a:r>
            <a:r>
              <a:rPr lang="ru-RU" sz="1800" dirty="0" err="1"/>
              <a:t>контролюють</a:t>
            </a:r>
            <a:r>
              <a:rPr lang="ru-RU" sz="1800" dirty="0"/>
              <a:t> </a:t>
            </a:r>
            <a:r>
              <a:rPr lang="ru-RU" sz="1800" dirty="0" err="1"/>
              <a:t>певні</a:t>
            </a:r>
            <a:r>
              <a:rPr lang="ru-RU" sz="1800" dirty="0"/>
              <a:t> ринки.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7975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593" y="52951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err="1"/>
              <a:t>Певні</a:t>
            </a:r>
            <a:r>
              <a:rPr lang="ru-RU" sz="2800" b="1" dirty="0"/>
              <a:t> </a:t>
            </a:r>
            <a:r>
              <a:rPr lang="ru-RU" sz="2800" b="1" dirty="0" err="1"/>
              <a:t>обмеження</a:t>
            </a:r>
            <a:r>
              <a:rPr lang="ru-RU" sz="2800" b="1" dirty="0"/>
              <a:t> ринку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об’єднати</a:t>
            </a:r>
            <a:r>
              <a:rPr lang="ru-RU" sz="2800" b="1" dirty="0"/>
              <a:t> так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062" y="2924944"/>
            <a:ext cx="799288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здатність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ринку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реагувати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лише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індивідуальні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потреби людей,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фінансуються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окремими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суб’єктами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згідно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їхньою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індивідуальною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платоспроможністю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. Тому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ринок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має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механізмів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здатних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забезпечувати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людей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суспільними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благами,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тобто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товарами й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послугами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колективного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споживання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потреба в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яких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залежить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від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індивідуальної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платоспроможності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. До таких належать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послуги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державного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управління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національної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армії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міліції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охорони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здоров’я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освіти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науки,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культури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тощо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;</a:t>
            </a:r>
            <a:endParaRPr lang="ru-RU" sz="18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061" y="1244659"/>
            <a:ext cx="799288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відсутність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досконалого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механізму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ринку,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який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був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би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здатен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протистояти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такому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явищу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як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економічна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нестабільність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проявляється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через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затяжний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спад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виробництва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надмірне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безробіття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високий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рівень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інфляції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тощо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04" y="1052736"/>
            <a:ext cx="839936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err="1" smtClean="0">
                <a:solidFill>
                  <a:schemeClr val="accent5">
                    <a:lumMod val="10000"/>
                  </a:schemeClr>
                </a:solidFill>
              </a:rPr>
              <a:t>відсутність</a:t>
            </a:r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досконалої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конкуренції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сучасному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ринку,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оскільки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ринкові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відносини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чималий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вплив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можуть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чинити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монопольні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утворення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Впливаючи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обсяги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виробництва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ціни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вони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обмежують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ефективність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ринкової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конкуренції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створюють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умови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для такого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розподілу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ресурсів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який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враховує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суспільні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а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власні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інтереси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цих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утворень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Ринковий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механізм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має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надійного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імунітету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здатного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протистояти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монополізму</a:t>
            </a:r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;</a:t>
            </a:r>
            <a:endParaRPr lang="ru-RU" sz="18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04" y="3645024"/>
            <a:ext cx="839936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взаємодія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людей через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ринковий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механізм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створює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негативні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побічні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наслідки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так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звані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зовнішні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ефекти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які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враховуються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процесі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ринкових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відносин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. До них належать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надмірна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нерівність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доходів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нерівномірний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розвиток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окремих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регіонів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порушення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екологічних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умов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життя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населення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відхилення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від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стандартів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якості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споживчих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товарів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10000"/>
                  </a:schemeClr>
                </a:solidFill>
              </a:rPr>
              <a:t>тощо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.</a:t>
            </a:r>
            <a:endParaRPr lang="ru-RU" sz="18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2460" y="5657671"/>
            <a:ext cx="58326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dirty="0" err="1"/>
              <a:t>Перелічені</a:t>
            </a:r>
            <a:r>
              <a:rPr lang="ru-RU" sz="1800" dirty="0"/>
              <a:t> </a:t>
            </a:r>
            <a:r>
              <a:rPr lang="ru-RU" sz="1800" dirty="0" err="1"/>
              <a:t>вище</a:t>
            </a:r>
            <a:r>
              <a:rPr lang="ru-RU" sz="1800" dirty="0"/>
              <a:t> </a:t>
            </a:r>
            <a:r>
              <a:rPr lang="ru-RU" sz="1800" dirty="0" err="1"/>
              <a:t>обмеження</a:t>
            </a:r>
            <a:r>
              <a:rPr lang="ru-RU" sz="1800" dirty="0"/>
              <a:t> ринку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компенсовані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за </a:t>
            </a:r>
            <a:r>
              <a:rPr lang="ru-RU" sz="1800" dirty="0" err="1"/>
              <a:t>допомогою</a:t>
            </a:r>
            <a:r>
              <a:rPr lang="ru-RU" sz="1800" dirty="0"/>
              <a:t> державного </a:t>
            </a:r>
            <a:r>
              <a:rPr lang="ru-RU" sz="1800" dirty="0" err="1"/>
              <a:t>втручання</a:t>
            </a:r>
            <a:r>
              <a:rPr lang="ru-RU" sz="1800" dirty="0"/>
              <a:t> в </a:t>
            </a:r>
            <a:r>
              <a:rPr lang="ru-RU" sz="1800" dirty="0" err="1"/>
              <a:t>економіку</a:t>
            </a:r>
            <a:r>
              <a:rPr lang="ru-RU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55282"/>
              </p:ext>
            </p:extLst>
          </p:nvPr>
        </p:nvGraphicFramePr>
        <p:xfrm>
          <a:off x="1331640" y="1340768"/>
          <a:ext cx="6768752" cy="41910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418561"/>
                <a:gridCol w="3350191"/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/>
                        <a:t>Переваги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Недоліки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Концентрує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ресурси</a:t>
                      </a:r>
                      <a:r>
                        <a:rPr lang="ru-RU" sz="1100" dirty="0"/>
                        <a:t> та </a:t>
                      </a:r>
                      <a:r>
                        <a:rPr lang="ru-RU" sz="1100" dirty="0" err="1"/>
                        <a:t>зусилля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задля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розв’язання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певної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проблеми</a:t>
                      </a:r>
                      <a:r>
                        <a:rPr lang="ru-RU" sz="1100" dirty="0"/>
                        <a:t> і </a:t>
                      </a:r>
                      <a:r>
                        <a:rPr lang="ru-RU" sz="1100" dirty="0" err="1"/>
                        <a:t>створення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можливостей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швидкого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її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розв’язання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Зумовлює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монополізм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держави</a:t>
                      </a:r>
                      <a:r>
                        <a:rPr lang="ru-RU" sz="1100" dirty="0"/>
                        <a:t>, диктат </a:t>
                      </a:r>
                      <a:r>
                        <a:rPr lang="ru-RU" sz="1100" dirty="0" err="1"/>
                        <a:t>виробника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/>
                        <a:t>Забезпечує швидкі структурні зрушення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Виключає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приватну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ініціативу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/>
                        <a:t>Здатний успішно виконувати прості завдання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Підриває</a:t>
                      </a:r>
                      <a:r>
                        <a:rPr lang="ru-RU" sz="1100" dirty="0"/>
                        <a:t> (</a:t>
                      </a:r>
                      <a:r>
                        <a:rPr lang="ru-RU" sz="1100" dirty="0" err="1"/>
                        <a:t>знищує</a:t>
                      </a:r>
                      <a:r>
                        <a:rPr lang="ru-RU" sz="1100" dirty="0"/>
                        <a:t>) </a:t>
                      </a:r>
                      <a:r>
                        <a:rPr lang="ru-RU" sz="1100" dirty="0" err="1"/>
                        <a:t>стимули</a:t>
                      </a:r>
                      <a:r>
                        <a:rPr lang="ru-RU" sz="1100" dirty="0"/>
                        <a:t> до </a:t>
                      </a:r>
                      <a:r>
                        <a:rPr lang="ru-RU" sz="1100" dirty="0" err="1"/>
                        <a:t>праці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Надає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можливість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підтримувати</a:t>
                      </a:r>
                      <a:r>
                        <a:rPr lang="ru-RU" sz="1100" dirty="0"/>
                        <a:t> й </a:t>
                      </a:r>
                      <a:r>
                        <a:rPr lang="ru-RU" sz="1100" dirty="0" err="1"/>
                        <a:t>розвивати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некомерційний</a:t>
                      </a:r>
                      <a:r>
                        <a:rPr lang="ru-RU" sz="1100" dirty="0"/>
                        <a:t> сектор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Не </a:t>
                      </a:r>
                      <a:r>
                        <a:rPr lang="ru-RU" sz="1100" dirty="0" err="1"/>
                        <a:t>стимулює</a:t>
                      </a:r>
                      <a:r>
                        <a:rPr lang="ru-RU" sz="1100" dirty="0"/>
                        <a:t> НТП та </a:t>
                      </a:r>
                      <a:r>
                        <a:rPr lang="ru-RU" sz="1100" dirty="0" err="1"/>
                        <a:t>інновації</a:t>
                      </a:r>
                      <a:r>
                        <a:rPr lang="ru-RU" sz="1100" dirty="0"/>
                        <a:t> в </a:t>
                      </a:r>
                      <a:r>
                        <a:rPr lang="ru-RU" sz="1100" dirty="0" err="1"/>
                        <a:t>економіці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Гарантує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певний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соціальний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захист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населення</a:t>
                      </a:r>
                      <a:r>
                        <a:rPr lang="ru-RU" sz="1100" dirty="0"/>
                        <a:t> (</a:t>
                      </a:r>
                      <a:r>
                        <a:rPr lang="ru-RU" sz="1100" dirty="0" err="1"/>
                        <a:t>зайнятість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мінімальний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рівень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доходів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тощо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Закріплює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низьку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якість</a:t>
                      </a:r>
                      <a:r>
                        <a:rPr lang="ru-RU" sz="1100" dirty="0"/>
                        <a:t> і </a:t>
                      </a:r>
                      <a:r>
                        <a:rPr lang="ru-RU" sz="1100" dirty="0" err="1"/>
                        <a:t>вузький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асортимент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продукції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100"/>
                        <a:t> 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Спричиняє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постійний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дефіцит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товарів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незадоволений</a:t>
                      </a:r>
                      <a:r>
                        <a:rPr lang="ru-RU" sz="1100" dirty="0"/>
                        <a:t> попит, приписки, </a:t>
                      </a:r>
                      <a:r>
                        <a:rPr lang="ru-RU" sz="1100" dirty="0" err="1"/>
                        <a:t>тіньову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економіку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100" dirty="0"/>
                        <a:t> 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Породжує</a:t>
                      </a:r>
                      <a:r>
                        <a:rPr lang="ru-RU" sz="1100" dirty="0"/>
                        <a:t> бюрократизм, волюнтаризм, </a:t>
                      </a:r>
                      <a:r>
                        <a:rPr lang="ru-RU" sz="1100" dirty="0" err="1"/>
                        <a:t>хабарництво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корупцію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ru-RU" sz="1100"/>
                        <a:t> 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Неефективне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нераціональне</a:t>
                      </a:r>
                      <a:r>
                        <a:rPr lang="ru-RU" sz="1100" dirty="0"/>
                        <a:t>, ре- </a:t>
                      </a:r>
                      <a:r>
                        <a:rPr lang="ru-RU" sz="1100" dirty="0" err="1"/>
                        <a:t>сурсоємне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виробництво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ru-RU" sz="1100" dirty="0"/>
                        <a:t> 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dirty="0" err="1"/>
                        <a:t>Низький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життєвий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рівень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населення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75656" y="548680"/>
            <a:ext cx="6314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Планово-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250" y="5733256"/>
            <a:ext cx="76328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dirty="0" err="1"/>
              <a:t>Неможливість</a:t>
            </a:r>
            <a:r>
              <a:rPr lang="ru-RU" sz="1800" dirty="0"/>
              <a:t> </a:t>
            </a:r>
            <a:r>
              <a:rPr lang="ru-RU" sz="1800" dirty="0" err="1"/>
              <a:t>самостійного</a:t>
            </a:r>
            <a:r>
              <a:rPr lang="ru-RU" sz="1800" dirty="0"/>
              <a:t> </a:t>
            </a:r>
            <a:r>
              <a:rPr lang="ru-RU" sz="1800" dirty="0" err="1"/>
              <a:t>ефективного</a:t>
            </a:r>
            <a:r>
              <a:rPr lang="ru-RU" sz="1800" dirty="0"/>
              <a:t> </a:t>
            </a:r>
            <a:r>
              <a:rPr lang="ru-RU" sz="1800" dirty="0" err="1"/>
              <a:t>функціонування</a:t>
            </a:r>
            <a:r>
              <a:rPr lang="ru-RU" sz="1800" dirty="0"/>
              <a:t> </a:t>
            </a:r>
            <a:r>
              <a:rPr lang="ru-RU" sz="1800" dirty="0" err="1"/>
              <a:t>ринкової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сучасного</a:t>
            </a:r>
            <a:r>
              <a:rPr lang="ru-RU" sz="1800" dirty="0"/>
              <a:t> </a:t>
            </a:r>
            <a:r>
              <a:rPr lang="ru-RU" sz="1800" dirty="0" err="1"/>
              <a:t>індустріального</a:t>
            </a:r>
            <a:r>
              <a:rPr lang="ru-RU" sz="1800" dirty="0"/>
              <a:t> </a:t>
            </a:r>
            <a:r>
              <a:rPr lang="ru-RU" sz="1800" dirty="0" err="1"/>
              <a:t>суспільства</a:t>
            </a:r>
            <a:r>
              <a:rPr lang="ru-RU" sz="1800" dirty="0"/>
              <a:t> </a:t>
            </a:r>
            <a:r>
              <a:rPr lang="ru-RU" sz="1800" dirty="0" err="1"/>
              <a:t>зумовлює</a:t>
            </a:r>
            <a:r>
              <a:rPr lang="ru-RU" sz="1800" dirty="0"/>
              <a:t> </a:t>
            </a:r>
            <a:r>
              <a:rPr lang="ru-RU" sz="1800" dirty="0" err="1"/>
              <a:t>необхідність</a:t>
            </a:r>
            <a:r>
              <a:rPr lang="ru-RU" sz="1800" dirty="0"/>
              <a:t> державного </a:t>
            </a:r>
            <a:r>
              <a:rPr lang="ru-RU" sz="1800" dirty="0" err="1"/>
              <a:t>регулювання</a:t>
            </a:r>
            <a:r>
              <a:rPr lang="ru-RU" sz="1800" dirty="0"/>
              <a:t> </a:t>
            </a:r>
            <a:r>
              <a:rPr lang="ru-RU" sz="1800" dirty="0" err="1"/>
              <a:t>економіки</a:t>
            </a:r>
            <a:r>
              <a:rPr lang="ru-RU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672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зумовлюють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державного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96479"/>
              </p:ext>
            </p:extLst>
          </p:nvPr>
        </p:nvGraphicFramePr>
        <p:xfrm>
          <a:off x="107504" y="1484784"/>
          <a:ext cx="8928992" cy="500059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246907"/>
                <a:gridCol w="5682085"/>
              </a:tblGrid>
              <a:tr h="116293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err="1"/>
                        <a:t>Група</a:t>
                      </a:r>
                      <a:r>
                        <a:rPr lang="ru-RU" sz="600" dirty="0"/>
                        <a:t> </a:t>
                      </a:r>
                      <a:r>
                        <a:rPr lang="ru-RU" sz="600" dirty="0" err="1"/>
                        <a:t>чинників</a:t>
                      </a:r>
                      <a:endParaRPr lang="ru-RU" sz="600" dirty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/>
                        <a:t>Зміст чинників</a:t>
                      </a:r>
                      <a:endParaRPr lang="ru-RU" sz="60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162930">
                <a:tc>
                  <a:txBody>
                    <a:bodyPr/>
                    <a:lstStyle/>
                    <a:p>
                      <a:r>
                        <a:rPr lang="ru-RU" sz="1100" dirty="0"/>
                        <a:t>1.Чинники, </a:t>
                      </a:r>
                      <a:r>
                        <a:rPr lang="ru-RU" sz="1100" dirty="0" err="1"/>
                        <a:t>пов’язані</a:t>
                      </a:r>
                      <a:r>
                        <a:rPr lang="ru-RU" sz="1100" dirty="0"/>
                        <a:t> з </a:t>
                      </a:r>
                      <a:r>
                        <a:rPr lang="ru-RU" sz="1100" dirty="0" err="1"/>
                        <a:t>розв’язанням</a:t>
                      </a:r>
                      <a:r>
                        <a:rPr lang="ru-RU" sz="1100" dirty="0"/>
                        <a:t> проблем </a:t>
                      </a:r>
                      <a:r>
                        <a:rPr lang="ru-RU" sz="1100" dirty="0" err="1"/>
                        <a:t>ринкового</a:t>
                      </a:r>
                      <a:r>
                        <a:rPr lang="ru-RU" sz="1100" dirty="0"/>
                        <a:t> сектора </a:t>
                      </a:r>
                      <a:r>
                        <a:rPr lang="ru-RU" sz="1100" dirty="0" err="1"/>
                        <a:t>економіки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нівелюванням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негативних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ефектів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ринкового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механізму</a:t>
                      </a:r>
                      <a:endParaRPr lang="ru-RU" sz="1100" dirty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1. </a:t>
                      </a:r>
                      <a:r>
                        <a:rPr lang="ru-RU" sz="1100" dirty="0" err="1"/>
                        <a:t>Обмеження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стихійності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ринкових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процесів</a:t>
                      </a:r>
                      <a:r>
                        <a:rPr lang="ru-RU" sz="1100" dirty="0"/>
                        <a:t>.</a:t>
                      </a:r>
                    </a:p>
                    <a:p>
                      <a:r>
                        <a:rPr lang="ru-RU" sz="1100" dirty="0"/>
                        <a:t>2. </a:t>
                      </a:r>
                      <a:r>
                        <a:rPr lang="ru-RU" sz="1100" dirty="0" err="1"/>
                        <a:t>Забезпечення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ефективного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сукупного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попиту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ринкової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кон’юнктури</a:t>
                      </a:r>
                      <a:r>
                        <a:rPr lang="ru-RU" sz="1100" dirty="0"/>
                        <a:t>.</a:t>
                      </a:r>
                    </a:p>
                    <a:p>
                      <a:r>
                        <a:rPr lang="ru-RU" sz="1100" dirty="0"/>
                        <a:t>3. </a:t>
                      </a:r>
                      <a:r>
                        <a:rPr lang="ru-RU" sz="1100" dirty="0" err="1"/>
                        <a:t>Забезпечення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виробництва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суспільних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товарів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суспільних</a:t>
                      </a:r>
                      <a:r>
                        <a:rPr lang="ru-RU" sz="1100" dirty="0"/>
                        <a:t> потреб.</a:t>
                      </a:r>
                    </a:p>
                    <a:p>
                      <a:r>
                        <a:rPr lang="ru-RU" sz="1100" dirty="0"/>
                        <a:t>4. </a:t>
                      </a:r>
                      <a:r>
                        <a:rPr lang="ru-RU" sz="1100" dirty="0" err="1"/>
                        <a:t>Підтримка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конкуренції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відкритості</a:t>
                      </a:r>
                      <a:r>
                        <a:rPr lang="ru-RU" sz="1100" dirty="0"/>
                        <a:t> ринку.</a:t>
                      </a:r>
                    </a:p>
                    <a:p>
                      <a:r>
                        <a:rPr lang="ru-RU" sz="1100" dirty="0"/>
                        <a:t>5. </a:t>
                      </a:r>
                      <a:r>
                        <a:rPr lang="ru-RU" sz="1100" dirty="0" err="1"/>
                        <a:t>Посилення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конкуренції</a:t>
                      </a:r>
                      <a:r>
                        <a:rPr lang="ru-RU" sz="1100" dirty="0"/>
                        <a:t> на </a:t>
                      </a:r>
                      <a:r>
                        <a:rPr lang="ru-RU" sz="1100" dirty="0" err="1"/>
                        <a:t>світовому</a:t>
                      </a:r>
                      <a:r>
                        <a:rPr lang="ru-RU" sz="1100" dirty="0"/>
                        <a:t> ринку</a:t>
                      </a:r>
                      <a:endParaRPr lang="ru-RU" sz="1100" dirty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0"/>
                </a:tc>
              </a:tr>
              <a:tr h="2442153">
                <a:tc>
                  <a:txBody>
                    <a:bodyPr/>
                    <a:lstStyle/>
                    <a:p>
                      <a:r>
                        <a:rPr lang="ru-RU" sz="1100" dirty="0"/>
                        <a:t>2.Чинники, </a:t>
                      </a:r>
                      <a:r>
                        <a:rPr lang="ru-RU" sz="1100" dirty="0" err="1"/>
                        <a:t>що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забезпечують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економічну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стабільність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процес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розширеного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відтворення</a:t>
                      </a:r>
                      <a:endParaRPr lang="ru-RU" sz="1100" dirty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1. Створення загальних умов розвитку економіки, забезпечення економічної ефективності функціонування сукупного капіталу, необхідність визначення «правил гри» суб’єктів господарювання.</a:t>
                      </a:r>
                    </a:p>
                    <a:p>
                      <a:r>
                        <a:rPr lang="ru-RU" sz="1100"/>
                        <a:t>2. Забезпечення антициклічного розвитку економіки.</a:t>
                      </a:r>
                    </a:p>
                    <a:p>
                      <a:r>
                        <a:rPr lang="ru-RU" sz="1100"/>
                        <a:t>3. Стимулювання довгострокового економічного зростання ділової активності.</a:t>
                      </a:r>
                    </a:p>
                    <a:p>
                      <a:r>
                        <a:rPr lang="ru-RU" sz="1100"/>
                        <a:t>4. Формування оптимальної структури народного господарства.</a:t>
                      </a:r>
                    </a:p>
                    <a:p>
                      <a:r>
                        <a:rPr lang="ru-RU" sz="1100"/>
                        <a:t>5. Підтримання макроекономічної рівноваги.</a:t>
                      </a:r>
                    </a:p>
                    <a:p>
                      <a:r>
                        <a:rPr lang="ru-RU" sz="1100"/>
                        <a:t>6. Забезпечення ефективного керування державним сектором економіки.</a:t>
                      </a:r>
                    </a:p>
                    <a:p>
                      <a:r>
                        <a:rPr lang="ru-RU" sz="1100"/>
                        <a:t>7. Потреба в державних інвестиціях малорентабельних галузей з погляду приватного капіталу.</a:t>
                      </a:r>
                    </a:p>
                    <a:p>
                      <a:r>
                        <a:rPr lang="ru-RU" sz="1100"/>
                        <a:t>8. Регулювання грошового обігу.</a:t>
                      </a:r>
                    </a:p>
                    <a:p>
                      <a:r>
                        <a:rPr lang="ru-RU" sz="1100"/>
                        <a:t>9. Сприяння розвитку науки, науково-технічного прогресу</a:t>
                      </a:r>
                      <a:endParaRPr lang="ru-RU" sz="110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0"/>
                </a:tc>
              </a:tr>
              <a:tr h="1279223">
                <a:tc>
                  <a:txBody>
                    <a:bodyPr/>
                    <a:lstStyle/>
                    <a:p>
                      <a:r>
                        <a:rPr lang="ru-RU" sz="1100"/>
                        <a:t>3.Чинники, пов’язані з розв’язанням соціальних проблем</a:t>
                      </a:r>
                      <a:endParaRPr lang="ru-RU" sz="110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1. </a:t>
                      </a:r>
                      <a:r>
                        <a:rPr lang="ru-RU" sz="1100" dirty="0" err="1"/>
                        <a:t>Забезпечення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раціонального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перерозподілу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прибутків</a:t>
                      </a:r>
                      <a:r>
                        <a:rPr lang="ru-RU" sz="1100" dirty="0"/>
                        <a:t>.</a:t>
                      </a:r>
                    </a:p>
                    <a:p>
                      <a:r>
                        <a:rPr lang="ru-RU" sz="1100" dirty="0"/>
                        <a:t>2. </a:t>
                      </a:r>
                      <a:r>
                        <a:rPr lang="ru-RU" sz="1100" dirty="0" err="1"/>
                        <a:t>Забезпечення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економічного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підґрунтя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соціальної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стабільності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скорочення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соціальної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напруженості</a:t>
                      </a:r>
                      <a:r>
                        <a:rPr lang="ru-RU" sz="1100" dirty="0"/>
                        <a:t>.</a:t>
                      </a:r>
                    </a:p>
                    <a:p>
                      <a:r>
                        <a:rPr lang="ru-RU" sz="1100" dirty="0"/>
                        <a:t>3. </a:t>
                      </a:r>
                      <a:r>
                        <a:rPr lang="ru-RU" sz="1100" dirty="0" err="1"/>
                        <a:t>Забезпечення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більш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повної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зайнятості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населення</a:t>
                      </a:r>
                      <a:r>
                        <a:rPr lang="ru-RU" sz="1100" dirty="0"/>
                        <a:t>.</a:t>
                      </a:r>
                    </a:p>
                    <a:p>
                      <a:r>
                        <a:rPr lang="ru-RU" sz="1100" dirty="0"/>
                        <a:t>4. </a:t>
                      </a:r>
                      <a:r>
                        <a:rPr lang="ru-RU" sz="1100" dirty="0" err="1"/>
                        <a:t>Формування</a:t>
                      </a:r>
                      <a:r>
                        <a:rPr lang="ru-RU" sz="1100" dirty="0"/>
                        <a:t> умов </a:t>
                      </a:r>
                      <a:r>
                        <a:rPr lang="ru-RU" sz="1100" dirty="0" err="1"/>
                        <a:t>розширеного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відтворення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робочої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сили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виявлення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інтелектуальних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здібностей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людини</a:t>
                      </a:r>
                      <a:r>
                        <a:rPr lang="ru-RU" sz="1100" dirty="0"/>
                        <a:t> (</a:t>
                      </a:r>
                      <a:r>
                        <a:rPr lang="ru-RU" sz="1100" dirty="0" err="1"/>
                        <a:t>розвиток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перепідготовка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кадрів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тощо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992" y="611546"/>
            <a:ext cx="7632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Основні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цілі</a:t>
            </a:r>
            <a:r>
              <a:rPr lang="ru-RU" dirty="0">
                <a:solidFill>
                  <a:srgbClr val="FFFF00"/>
                </a:solidFill>
              </a:rPr>
              <a:t> державного </a:t>
            </a:r>
            <a:r>
              <a:rPr lang="ru-RU" dirty="0" err="1">
                <a:solidFill>
                  <a:srgbClr val="FFFF00"/>
                </a:solidFill>
              </a:rPr>
              <a:t>втручання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економіку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22" y="1702802"/>
            <a:ext cx="5979789" cy="41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20" y="1628800"/>
            <a:ext cx="6366697" cy="2892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11546"/>
            <a:ext cx="7632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Основні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засоби</a:t>
            </a:r>
            <a:r>
              <a:rPr lang="ru-RU" dirty="0" smtClean="0">
                <a:solidFill>
                  <a:srgbClr val="FFFF00"/>
                </a:solidFill>
              </a:rPr>
              <a:t> державного </a:t>
            </a:r>
            <a:r>
              <a:rPr lang="ru-RU" dirty="0" err="1" smtClean="0">
                <a:solidFill>
                  <a:srgbClr val="FFFF00"/>
                </a:solidFill>
              </a:rPr>
              <a:t>регулювання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економіки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92696"/>
            <a:ext cx="4356484" cy="95410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Цілі державного регулювання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397379"/>
            <a:ext cx="2628292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1800" dirty="0" smtClean="0"/>
              <a:t>Економічне зростання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3763441"/>
            <a:ext cx="2628292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1800" dirty="0" smtClean="0"/>
              <a:t>Конкурентоспроможність національної економіки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414593"/>
            <a:ext cx="2628292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1800" dirty="0" smtClean="0"/>
              <a:t>Стабілізація цін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103291" y="2414593"/>
            <a:ext cx="2628292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1800" dirty="0"/>
              <a:t>З</a:t>
            </a:r>
            <a:r>
              <a:rPr lang="uk-UA" sz="1800" dirty="0" smtClean="0"/>
              <a:t>айнятість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513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804" y="404664"/>
            <a:ext cx="7272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Економі́чне зроста́ння</a:t>
            </a:r>
            <a:r>
              <a:rPr lang="vi-VN" sz="1800" dirty="0"/>
              <a:t> — зміна результатів функціонування економіки. Розрізняють </a:t>
            </a:r>
            <a:r>
              <a:rPr lang="vi-VN" sz="1800" i="1" dirty="0"/>
              <a:t>екстенсивне</a:t>
            </a:r>
            <a:r>
              <a:rPr lang="vi-VN" sz="1800" dirty="0"/>
              <a:t> й </a:t>
            </a:r>
            <a:r>
              <a:rPr lang="vi-VN" sz="1800" i="1" dirty="0"/>
              <a:t>інтенсивне</a:t>
            </a:r>
            <a:r>
              <a:rPr lang="vi-VN" sz="1800" dirty="0"/>
              <a:t>економічне зростання. Екстенсивний тип зростання, здійснюється шляхом збільшення обсягів залучених до процесу виробництва ресурсів. Інтенсивний тип — це такий, який здійснюється шляхом ефективнішого використання ресурсів на основі науково-технічного прогресу та найкращих форм організації виробництва.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88" y="2924944"/>
            <a:ext cx="4826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24" y="69662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За́йнятість</a:t>
            </a:r>
            <a:r>
              <a:rPr lang="vi-VN" dirty="0"/>
              <a:t> — це діяльність громадян, яка пов'язана із задоволенням особистих та суспільних потреб і приносить їм дохід у грошовій або іншій формі.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40050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Стабільність</a:t>
            </a:r>
            <a:r>
              <a:rPr lang="ru-RU" b="1" dirty="0"/>
              <a:t> </a:t>
            </a:r>
            <a:r>
              <a:rPr lang="ru-RU" b="1" dirty="0" err="1"/>
              <a:t>цін</a:t>
            </a:r>
            <a:r>
              <a:rPr lang="ru-RU" dirty="0"/>
              <a:t> — </a:t>
            </a:r>
            <a:r>
              <a:rPr lang="ru-RU" dirty="0" err="1"/>
              <a:t>ситуація</a:t>
            </a:r>
            <a:r>
              <a:rPr lang="ru-RU" dirty="0"/>
              <a:t>, при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низькі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не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60981"/>
            <a:ext cx="4219947" cy="281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8568952" cy="324036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>
                <a:latin typeface="Arial" pitchFamily="34" charset="0"/>
                <a:cs typeface="Arial" pitchFamily="34" charset="0"/>
              </a:rPr>
              <a:t>Сучасна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змішана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економіка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регулюється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переважно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через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ринкові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регулятори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Ринковий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механізм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об’єднує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виробників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споживачів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єдину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економічну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систему,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підпорядковує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виробництво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суспільним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потребам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формі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платоспроможного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попиту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Ринок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сприяє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ефективному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розподілу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означає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спрямовує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ресурси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виробництво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тих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товарів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найбільше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потрібні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суспільству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спонукає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підприємців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застосовувати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ефективні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комбінації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обмежених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сприяє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розробці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впровадженню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ефективних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Зрештою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ринок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виконує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важливу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селективну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функцію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товаровиробників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завдяки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з товарного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вибувають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господарські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суб’єкти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відповідають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умовам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ринкової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конкуренції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69634"/>
            <a:ext cx="3960440" cy="273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Конкурентоспроможність</a:t>
            </a:r>
            <a:r>
              <a:rPr lang="ru-RU" b="1" i="1" dirty="0"/>
              <a:t> </a:t>
            </a:r>
            <a:r>
              <a:rPr lang="ru-RU" b="1" i="1" dirty="0" err="1"/>
              <a:t>національної</a:t>
            </a:r>
            <a:r>
              <a:rPr lang="ru-RU" b="1" i="1" dirty="0"/>
              <a:t> </a:t>
            </a:r>
            <a:r>
              <a:rPr lang="ru-RU" b="1" i="1" dirty="0" err="1"/>
              <a:t>економіки</a:t>
            </a:r>
            <a:r>
              <a:rPr lang="ru-RU" sz="1600" b="1" i="1" dirty="0"/>
              <a:t> </a:t>
            </a:r>
            <a:r>
              <a:rPr lang="ru-RU" sz="1600" dirty="0"/>
              <a:t>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здатність</a:t>
            </a:r>
            <a:r>
              <a:rPr lang="ru-RU" sz="1600" dirty="0"/>
              <a:t> </a:t>
            </a:r>
            <a:r>
              <a:rPr lang="ru-RU" sz="1600" dirty="0" err="1"/>
              <a:t>економічної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забезпечувати</a:t>
            </a:r>
            <a:r>
              <a:rPr lang="ru-RU" sz="1600" dirty="0"/>
              <a:t> за будь-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впливу</a:t>
            </a:r>
            <a:r>
              <a:rPr lang="ru-RU" sz="1600" dirty="0"/>
              <a:t> </a:t>
            </a:r>
            <a:r>
              <a:rPr lang="ru-RU" sz="1600" dirty="0" err="1"/>
              <a:t>внутрішніх</a:t>
            </a:r>
            <a:r>
              <a:rPr lang="ru-RU" sz="1600" dirty="0"/>
              <a:t> та </a:t>
            </a:r>
            <a:r>
              <a:rPr lang="ru-RU" sz="1600" dirty="0" err="1"/>
              <a:t>зовнішніх</a:t>
            </a:r>
            <a:r>
              <a:rPr lang="ru-RU" sz="1600" dirty="0"/>
              <a:t> </a:t>
            </a:r>
            <a:r>
              <a:rPr lang="ru-RU" sz="1600" dirty="0" err="1"/>
              <a:t>чинників</a:t>
            </a:r>
            <a:r>
              <a:rPr lang="ru-RU" sz="1600" dirty="0"/>
              <a:t> </a:t>
            </a:r>
            <a:r>
              <a:rPr lang="ru-RU" sz="1600" dirty="0" err="1"/>
              <a:t>соціально-економічну</a:t>
            </a:r>
            <a:r>
              <a:rPr lang="ru-RU" sz="1600" dirty="0"/>
              <a:t> </a:t>
            </a:r>
            <a:r>
              <a:rPr lang="ru-RU" sz="1600" dirty="0" err="1"/>
              <a:t>оптимальність</a:t>
            </a:r>
            <a:r>
              <a:rPr lang="ru-RU" sz="1600" dirty="0"/>
              <a:t>, яка </a:t>
            </a:r>
            <a:r>
              <a:rPr lang="ru-RU" sz="1600" dirty="0" err="1"/>
              <a:t>виявляється</a:t>
            </a:r>
            <a:r>
              <a:rPr lang="ru-RU" sz="1600" dirty="0"/>
              <a:t> у </a:t>
            </a:r>
            <a:r>
              <a:rPr lang="ru-RU" sz="1600" dirty="0" err="1"/>
              <a:t>високому</a:t>
            </a:r>
            <a:r>
              <a:rPr lang="ru-RU" sz="1600" dirty="0"/>
              <a:t> </a:t>
            </a:r>
            <a:r>
              <a:rPr lang="ru-RU" sz="1600" dirty="0" err="1"/>
              <a:t>суспільному</a:t>
            </a:r>
            <a:r>
              <a:rPr lang="ru-RU" sz="1600" dirty="0"/>
              <a:t> </a:t>
            </a:r>
            <a:r>
              <a:rPr lang="ru-RU" sz="1600" dirty="0" err="1"/>
              <a:t>ефекті</a:t>
            </a:r>
            <a:r>
              <a:rPr lang="ru-RU" sz="1600" dirty="0"/>
              <a:t>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691276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367171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характеризують</a:t>
            </a:r>
            <a:r>
              <a:rPr lang="ru-RU" sz="1800" dirty="0"/>
              <a:t> з </a:t>
            </a:r>
            <a:r>
              <a:rPr lang="ru-RU" sz="1800" dirty="0" err="1"/>
              <a:t>позицій</a:t>
            </a:r>
            <a:r>
              <a:rPr lang="ru-RU" sz="1800" dirty="0"/>
              <a:t> таких </a:t>
            </a:r>
            <a:r>
              <a:rPr lang="ru-RU" sz="1800" dirty="0" err="1"/>
              <a:t>підходів</a:t>
            </a:r>
            <a:r>
              <a:rPr lang="ru-RU" sz="1800" dirty="0"/>
              <a:t>: 1) ресурсного (</a:t>
            </a:r>
            <a:r>
              <a:rPr lang="ru-RU" sz="1800" dirty="0" err="1"/>
              <a:t>технологія</a:t>
            </a:r>
            <a:r>
              <a:rPr lang="ru-RU" sz="1800" dirty="0"/>
              <a:t>, </a:t>
            </a: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капіталу</a:t>
            </a:r>
            <a:r>
              <a:rPr lang="ru-RU" sz="1800" dirty="0"/>
              <a:t> для </a:t>
            </a:r>
            <a:r>
              <a:rPr lang="ru-RU" sz="1800" dirty="0" err="1"/>
              <a:t>інвестування</a:t>
            </a:r>
            <a:r>
              <a:rPr lang="ru-RU" sz="1800" dirty="0"/>
              <a:t>, </a:t>
            </a:r>
            <a:r>
              <a:rPr lang="ru-RU" sz="1800" dirty="0" err="1"/>
              <a:t>чисельність</a:t>
            </a:r>
            <a:r>
              <a:rPr lang="ru-RU" sz="1800" dirty="0"/>
              <a:t> і </a:t>
            </a:r>
            <a:r>
              <a:rPr lang="ru-RU" sz="1800" dirty="0" err="1"/>
              <a:t>кваліфікація</a:t>
            </a:r>
            <a:r>
              <a:rPr lang="ru-RU" sz="1800" dirty="0"/>
              <a:t> </a:t>
            </a:r>
            <a:r>
              <a:rPr lang="ru-RU" sz="1800" dirty="0" err="1"/>
              <a:t>людських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, </a:t>
            </a: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природних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, </a:t>
            </a:r>
            <a:r>
              <a:rPr lang="ru-RU" sz="1800" dirty="0" err="1"/>
              <a:t>економіко-географічне</a:t>
            </a:r>
            <a:r>
              <a:rPr lang="ru-RU" sz="1800" dirty="0"/>
              <a:t> </a:t>
            </a:r>
            <a:r>
              <a:rPr lang="ru-RU" sz="1800" dirty="0" err="1"/>
              <a:t>положення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); 2) факторного (</a:t>
            </a:r>
            <a:r>
              <a:rPr lang="ru-RU" sz="1800" dirty="0" err="1"/>
              <a:t>динаміка</a:t>
            </a:r>
            <a:r>
              <a:rPr lang="ru-RU" sz="1800" dirty="0"/>
              <a:t> </a:t>
            </a:r>
            <a:r>
              <a:rPr lang="ru-RU" sz="1800" dirty="0" err="1"/>
              <a:t>зростання</a:t>
            </a:r>
            <a:r>
              <a:rPr lang="ru-RU" sz="1800" dirty="0"/>
              <a:t> </a:t>
            </a:r>
            <a:r>
              <a:rPr lang="ru-RU" sz="1800" dirty="0" err="1"/>
              <a:t>національної</a:t>
            </a:r>
            <a:r>
              <a:rPr lang="ru-RU" sz="1800" dirty="0"/>
              <a:t> </a:t>
            </a:r>
            <a:r>
              <a:rPr lang="ru-RU" sz="1800" dirty="0" err="1"/>
              <a:t>економіки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є базою для </a:t>
            </a:r>
            <a:r>
              <a:rPr lang="ru-RU" sz="1800" dirty="0" err="1"/>
              <a:t>зміни</a:t>
            </a:r>
            <a:r>
              <a:rPr lang="ru-RU" sz="1800" dirty="0"/>
              <a:t> </a:t>
            </a:r>
            <a:r>
              <a:rPr lang="ru-RU" sz="1800" dirty="0" err="1"/>
              <a:t>позицій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на </a:t>
            </a:r>
            <a:r>
              <a:rPr lang="ru-RU" sz="1800" dirty="0" err="1"/>
              <a:t>світових</a:t>
            </a:r>
            <a:r>
              <a:rPr lang="ru-RU" sz="1800" dirty="0"/>
              <a:t> ринках); 3) рейтингового (</a:t>
            </a:r>
            <a:r>
              <a:rPr lang="ru-RU" sz="1800" dirty="0" err="1"/>
              <a:t>інтегральне</a:t>
            </a:r>
            <a:r>
              <a:rPr lang="ru-RU" sz="1800" dirty="0"/>
              <a:t> </a:t>
            </a:r>
            <a:r>
              <a:rPr lang="ru-RU" sz="1800" dirty="0" err="1"/>
              <a:t>відображення</a:t>
            </a:r>
            <a:r>
              <a:rPr lang="ru-RU" sz="1800" dirty="0"/>
              <a:t> стану </a:t>
            </a:r>
            <a:r>
              <a:rPr lang="ru-RU" sz="1800" dirty="0" err="1"/>
              <a:t>економіки</a:t>
            </a:r>
            <a:r>
              <a:rPr lang="ru-RU" sz="1800" dirty="0"/>
              <a:t>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макропоказників</a:t>
            </a:r>
            <a:r>
              <a:rPr lang="ru-RU" sz="1800" dirty="0"/>
              <a:t>, на </a:t>
            </a:r>
            <a:r>
              <a:rPr lang="ru-RU" sz="1800" dirty="0" err="1"/>
              <a:t>кшталт</a:t>
            </a:r>
            <a:r>
              <a:rPr lang="ru-RU" sz="1800" dirty="0"/>
              <a:t> </a:t>
            </a:r>
            <a:r>
              <a:rPr lang="ru-RU" sz="1800" dirty="0" err="1"/>
              <a:t>експортного</a:t>
            </a:r>
            <a:r>
              <a:rPr lang="ru-RU" sz="1800" dirty="0"/>
              <a:t> </a:t>
            </a:r>
            <a:r>
              <a:rPr lang="ru-RU" sz="1800" dirty="0" err="1"/>
              <a:t>потенціалу</a:t>
            </a:r>
            <a:r>
              <a:rPr lang="ru-RU" sz="1800" dirty="0"/>
              <a:t>,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цін</a:t>
            </a:r>
            <a:r>
              <a:rPr lang="ru-RU" sz="1800" dirty="0"/>
              <a:t>,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, </a:t>
            </a:r>
            <a:r>
              <a:rPr lang="ru-RU" sz="1800" dirty="0" err="1"/>
              <a:t>валових</a:t>
            </a:r>
            <a:r>
              <a:rPr lang="ru-RU" sz="1800" dirty="0"/>
              <a:t> </a:t>
            </a:r>
            <a:r>
              <a:rPr lang="ru-RU" sz="1800" dirty="0" err="1"/>
              <a:t>інвестицій</a:t>
            </a:r>
            <a:r>
              <a:rPr lang="ru-RU" sz="1800" dirty="0"/>
              <a:t>, </a:t>
            </a:r>
            <a:r>
              <a:rPr lang="ru-RU" sz="1800" dirty="0" err="1"/>
              <a:t>якості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інституцій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6" y="497298"/>
            <a:ext cx="2337341" cy="186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1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/>
              <a:t>Конкурентоспроможність</a:t>
            </a:r>
            <a:r>
              <a:rPr lang="ru-RU" sz="1800" dirty="0"/>
              <a:t> </a:t>
            </a:r>
            <a:r>
              <a:rPr lang="ru-RU" sz="1800" dirty="0" err="1"/>
              <a:t>національних</a:t>
            </a:r>
            <a:r>
              <a:rPr lang="ru-RU" sz="1800" dirty="0"/>
              <a:t> </a:t>
            </a:r>
            <a:r>
              <a:rPr lang="ru-RU" sz="1800" dirty="0" err="1"/>
              <a:t>економік</a:t>
            </a:r>
            <a:r>
              <a:rPr lang="ru-RU" sz="1800" dirty="0"/>
              <a:t> у </a:t>
            </a:r>
            <a:r>
              <a:rPr lang="ru-RU" sz="1800" dirty="0" err="1"/>
              <a:t>системі</a:t>
            </a:r>
            <a:r>
              <a:rPr lang="ru-RU" sz="1800" dirty="0"/>
              <a:t> </a:t>
            </a:r>
            <a:r>
              <a:rPr lang="ru-RU" sz="1800" dirty="0" err="1"/>
              <a:t>світового</a:t>
            </a:r>
            <a:r>
              <a:rPr lang="ru-RU" sz="1800" dirty="0"/>
              <a:t> </a:t>
            </a:r>
            <a:r>
              <a:rPr lang="ru-RU" sz="1800" dirty="0" err="1"/>
              <a:t>господарства</a:t>
            </a:r>
            <a:r>
              <a:rPr lang="ru-RU" sz="1800" dirty="0"/>
              <a:t> </a:t>
            </a:r>
            <a:r>
              <a:rPr lang="ru-RU" sz="1800" dirty="0" err="1"/>
              <a:t>оцінюють</a:t>
            </a:r>
            <a:r>
              <a:rPr lang="ru-RU" sz="1800" dirty="0"/>
              <a:t> </a:t>
            </a:r>
            <a:r>
              <a:rPr lang="ru-RU" sz="1800" dirty="0" err="1"/>
              <a:t>здебільшого</a:t>
            </a:r>
            <a:r>
              <a:rPr lang="ru-RU" sz="1800" dirty="0"/>
              <a:t> на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err="1"/>
              <a:t>моніторингу</a:t>
            </a:r>
            <a:r>
              <a:rPr lang="ru-RU" sz="1800" dirty="0"/>
              <a:t> </a:t>
            </a:r>
            <a:r>
              <a:rPr lang="ru-RU" sz="1800" dirty="0" err="1"/>
              <a:t>бізнес-клімату</a:t>
            </a:r>
            <a:r>
              <a:rPr lang="ru-RU" sz="1800" dirty="0"/>
              <a:t>,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економічної</a:t>
            </a:r>
            <a:r>
              <a:rPr lang="ru-RU" sz="1800" dirty="0"/>
              <a:t> </a:t>
            </a:r>
            <a:r>
              <a:rPr lang="ru-RU" sz="1800" dirty="0" err="1"/>
              <a:t>свободи</a:t>
            </a:r>
            <a:r>
              <a:rPr lang="ru-RU" sz="1800" dirty="0"/>
              <a:t>, </a:t>
            </a:r>
            <a:r>
              <a:rPr lang="ru-RU" sz="1800" dirty="0" err="1"/>
              <a:t>якості</a:t>
            </a:r>
            <a:r>
              <a:rPr lang="ru-RU" sz="1800" dirty="0"/>
              <a:t> та </a:t>
            </a:r>
            <a:r>
              <a:rPr lang="ru-RU" sz="1800" dirty="0" err="1"/>
              <a:t>ефективності</a:t>
            </a:r>
            <a:r>
              <a:rPr lang="ru-RU" sz="1800" dirty="0"/>
              <a:t> державного </a:t>
            </a:r>
            <a:r>
              <a:rPr lang="ru-RU" sz="1800" dirty="0" err="1"/>
              <a:t>управління</a:t>
            </a:r>
            <a:r>
              <a:rPr lang="ru-RU" sz="1800" dirty="0"/>
              <a:t>, </a:t>
            </a:r>
            <a:r>
              <a:rPr lang="ru-RU" sz="1800" dirty="0" err="1"/>
              <a:t>ступеня</a:t>
            </a:r>
            <a:r>
              <a:rPr lang="ru-RU" sz="1800" dirty="0"/>
              <a:t> </a:t>
            </a:r>
            <a:r>
              <a:rPr lang="ru-RU" sz="1800" dirty="0" err="1"/>
              <a:t>глобалізації</a:t>
            </a:r>
            <a:r>
              <a:rPr lang="ru-RU" sz="1800" dirty="0"/>
              <a:t> </a:t>
            </a:r>
            <a:r>
              <a:rPr lang="ru-RU" sz="1800" dirty="0" err="1"/>
              <a:t>економіки</a:t>
            </a:r>
            <a:r>
              <a:rPr lang="ru-RU" sz="1800" dirty="0"/>
              <a:t>,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людського</a:t>
            </a:r>
            <a:r>
              <a:rPr lang="ru-RU" sz="1800" dirty="0"/>
              <a:t> </a:t>
            </a:r>
            <a:r>
              <a:rPr lang="ru-RU" sz="1800" dirty="0" err="1"/>
              <a:t>потенціалу</a:t>
            </a:r>
            <a:r>
              <a:rPr lang="ru-RU" sz="1800" dirty="0"/>
              <a:t>, </a:t>
            </a:r>
            <a:r>
              <a:rPr lang="ru-RU" sz="1800" dirty="0" err="1"/>
              <a:t>потенціалу</a:t>
            </a:r>
            <a:r>
              <a:rPr lang="ru-RU" sz="1800" dirty="0"/>
              <a:t> </a:t>
            </a:r>
            <a:r>
              <a:rPr lang="ru-RU" sz="1800" dirty="0" err="1"/>
              <a:t>зовнішніх</a:t>
            </a:r>
            <a:r>
              <a:rPr lang="ru-RU" sz="1800" dirty="0"/>
              <a:t> </a:t>
            </a:r>
            <a:r>
              <a:rPr lang="ru-RU" sz="1800" dirty="0" err="1"/>
              <a:t>запозичень</a:t>
            </a:r>
            <a:r>
              <a:rPr lang="ru-RU" sz="1800" dirty="0"/>
              <a:t>,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корумпованості</a:t>
            </a:r>
            <a:r>
              <a:rPr lang="ru-RU" sz="1800" dirty="0"/>
              <a:t> </a:t>
            </a:r>
            <a:r>
              <a:rPr lang="ru-RU" sz="1800" dirty="0" err="1"/>
              <a:t>суспільства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3140968"/>
            <a:ext cx="4680520" cy="3434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99590"/>
            <a:ext cx="6935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latin typeface="Arial" pitchFamily="34" charset="0"/>
                <a:cs typeface="Arial" pitchFamily="34" charset="0"/>
              </a:rPr>
              <a:t>Утім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ринок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не є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ідеальною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формою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суспільного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Як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суб’єкт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макроекономічного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регулювання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певні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обмеження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800" dirty="0" err="1">
                <a:latin typeface="Arial" pitchFamily="34" charset="0"/>
                <a:cs typeface="Arial" pitchFamily="34" charset="0"/>
              </a:rPr>
              <a:t>Багатовікова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практика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переконливо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довела,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без державного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втручання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господарське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суспільства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ефективне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функціонування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ринкового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господарства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неможливе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Ступінь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втручання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різним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залежно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зрілості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економічної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але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загальний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напрям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очевидний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: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індустріальній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постіндустріальній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економіці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роль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держави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зростає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315200" cy="715962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Економічні функції уряду країни</a:t>
            </a:r>
            <a:endParaRPr lang="ru-RU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72816"/>
            <a:ext cx="7315200" cy="4191000"/>
          </a:xfrm>
        </p:spPr>
        <p:txBody>
          <a:bodyPr/>
          <a:lstStyle/>
          <a:p>
            <a:pPr eaLnBrk="1" hangingPunct="1"/>
            <a:r>
              <a:rPr lang="uk-UA" sz="2400" dirty="0" smtClean="0"/>
              <a:t>Забезпечення правової бази і суспільної атмосфери</a:t>
            </a:r>
          </a:p>
          <a:p>
            <a:pPr eaLnBrk="1" hangingPunct="1"/>
            <a:r>
              <a:rPr lang="uk-UA" sz="2400" dirty="0" smtClean="0"/>
              <a:t>Створення умов для конкуренції</a:t>
            </a:r>
          </a:p>
          <a:p>
            <a:pPr eaLnBrk="1" hangingPunct="1"/>
            <a:r>
              <a:rPr lang="uk-UA" sz="2400" dirty="0" smtClean="0"/>
              <a:t>Перерозподіл ВВП і національного багатства</a:t>
            </a:r>
          </a:p>
          <a:p>
            <a:pPr eaLnBrk="1" hangingPunct="1"/>
            <a:r>
              <a:rPr lang="uk-UA" sz="2400" dirty="0" smtClean="0"/>
              <a:t>Коригування розподілу ресурсів</a:t>
            </a:r>
          </a:p>
          <a:p>
            <a:pPr eaLnBrk="1" hangingPunct="1"/>
            <a:r>
              <a:rPr lang="uk-UA" sz="2400" dirty="0" smtClean="0"/>
              <a:t>Контроль за фінансовою і кредитно-грошовою діяльністю</a:t>
            </a:r>
          </a:p>
          <a:p>
            <a:pPr eaLnBrk="1" hangingPunct="1"/>
            <a:r>
              <a:rPr lang="uk-UA" sz="2400" dirty="0" smtClean="0"/>
              <a:t>Аналіз економічної кон’юнктури</a:t>
            </a:r>
          </a:p>
          <a:p>
            <a:pPr eaLnBrk="1" hangingPunct="1"/>
            <a:r>
              <a:rPr lang="uk-UA" sz="2400" dirty="0" smtClean="0"/>
              <a:t>Стимулювання виробничої активності</a:t>
            </a:r>
          </a:p>
          <a:p>
            <a:pPr eaLnBrk="1" hangingPunct="1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37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315200" cy="715962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Обмеженість регулюючих можливостей ринкового механізму:</a:t>
            </a:r>
            <a:endParaRPr lang="ru-RU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197" y="2060848"/>
            <a:ext cx="73152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   </a:t>
            </a:r>
          </a:p>
          <a:p>
            <a:pPr eaLnBrk="1" hangingPunct="1"/>
            <a:r>
              <a:rPr lang="uk-UA" dirty="0" smtClean="0"/>
              <a:t>тривалі порушення рівноваги між попитом і пропозицією;</a:t>
            </a:r>
          </a:p>
          <a:p>
            <a:pPr eaLnBrk="1" hangingPunct="1"/>
            <a:r>
              <a:rPr lang="uk-UA" dirty="0" smtClean="0"/>
              <a:t>інфляція;</a:t>
            </a:r>
          </a:p>
          <a:p>
            <a:pPr eaLnBrk="1" hangingPunct="1"/>
            <a:r>
              <a:rPr lang="uk-UA" dirty="0" smtClean="0"/>
              <a:t>безробіття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8196" name="Рисунок 13" descr="http://img11.slando.ua/images_slandocomua/65896091_1_644x461_advokat-podatki-bznes-ekonomka-kiv-kiev_rev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29527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9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/>
            <a:r>
              <a:rPr lang="uk-UA" sz="2800" b="1" smtClean="0"/>
              <a:t>Об’єктивна залежність між величиною податкової ставки і зростанням надходжень до бютжету</a:t>
            </a:r>
            <a:endParaRPr lang="ru-RU" sz="2800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3638"/>
            <a:ext cx="7696200" cy="3052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000" smtClean="0"/>
              <a:t>  </a:t>
            </a:r>
          </a:p>
          <a:p>
            <a:pPr eaLnBrk="1" hangingPunct="1">
              <a:buFontTx/>
              <a:buNone/>
            </a:pPr>
            <a:r>
              <a:rPr lang="uk-UA" sz="2800" smtClean="0"/>
              <a:t>“ З підвищенням ставки податку, доходи держави спочатку збільшуються до певної межі, а потім різко починають зменшуватись” </a:t>
            </a:r>
          </a:p>
          <a:p>
            <a:pPr eaLnBrk="1" hangingPunct="1">
              <a:buFontTx/>
              <a:buNone/>
            </a:pPr>
            <a:r>
              <a:rPr lang="uk-UA" sz="2800" smtClean="0"/>
              <a:t>                                      (Крива  Лаффера)</a:t>
            </a:r>
            <a:endParaRPr lang="ru-RU" sz="2800" smtClean="0"/>
          </a:p>
        </p:txBody>
      </p:sp>
    </p:spTree>
    <p:extLst>
      <p:ext uri="{BB962C8B-B14F-4D97-AF65-F5344CB8AC3E}">
        <p14:creationId xmlns:p14="http://schemas.microsoft.com/office/powerpoint/2010/main" val="35987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000" dirty="0" smtClean="0"/>
              <a:t> </a:t>
            </a:r>
            <a:r>
              <a:rPr lang="uk-UA" sz="2400" b="1" dirty="0" smtClean="0"/>
              <a:t>Надходження податків</a:t>
            </a:r>
            <a:endParaRPr lang="ru-RU" sz="2400" b="1" dirty="0" smtClean="0"/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 flipV="1">
            <a:off x="1116013" y="5229225"/>
            <a:ext cx="424815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Line 12"/>
          <p:cNvSpPr>
            <a:spLocks noChangeShapeType="1"/>
          </p:cNvSpPr>
          <p:nvPr/>
        </p:nvSpPr>
        <p:spPr bwMode="auto">
          <a:xfrm flipV="1">
            <a:off x="1116013" y="2205038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Freeform 15"/>
          <p:cNvSpPr>
            <a:spLocks/>
          </p:cNvSpPr>
          <p:nvPr/>
        </p:nvSpPr>
        <p:spPr bwMode="auto">
          <a:xfrm>
            <a:off x="1116013" y="3644900"/>
            <a:ext cx="3671887" cy="1655763"/>
          </a:xfrm>
          <a:custGeom>
            <a:avLst/>
            <a:gdLst>
              <a:gd name="T0" fmla="*/ 0 w 2358"/>
              <a:gd name="T1" fmla="*/ 1277 h 1277"/>
              <a:gd name="T2" fmla="*/ 1134 w 2358"/>
              <a:gd name="T3" fmla="*/ 7 h 1277"/>
              <a:gd name="T4" fmla="*/ 2358 w 2358"/>
              <a:gd name="T5" fmla="*/ 1232 h 1277"/>
              <a:gd name="T6" fmla="*/ 0 60000 65536"/>
              <a:gd name="T7" fmla="*/ 0 60000 65536"/>
              <a:gd name="T8" fmla="*/ 0 60000 65536"/>
              <a:gd name="T9" fmla="*/ 0 w 2358"/>
              <a:gd name="T10" fmla="*/ 0 h 1277"/>
              <a:gd name="T11" fmla="*/ 2358 w 2358"/>
              <a:gd name="T12" fmla="*/ 1277 h 1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8" h="1277">
                <a:moveTo>
                  <a:pt x="0" y="1277"/>
                </a:moveTo>
                <a:cubicBezTo>
                  <a:pt x="370" y="645"/>
                  <a:pt x="741" y="14"/>
                  <a:pt x="1134" y="7"/>
                </a:cubicBezTo>
                <a:cubicBezTo>
                  <a:pt x="1527" y="0"/>
                  <a:pt x="2154" y="1028"/>
                  <a:pt x="2358" y="1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Rectangle 18"/>
          <p:cNvSpPr>
            <a:spLocks noChangeArrowheads="1"/>
          </p:cNvSpPr>
          <p:nvPr/>
        </p:nvSpPr>
        <p:spPr bwMode="auto">
          <a:xfrm>
            <a:off x="1042988" y="5445125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400" b="1">
                <a:latin typeface="Arial" charset="0"/>
              </a:rPr>
              <a:t>Ставка</a:t>
            </a:r>
            <a:endParaRPr lang="ru-RU" sz="2400" b="1">
              <a:latin typeface="Arial" charset="0"/>
            </a:endParaRPr>
          </a:p>
        </p:txBody>
      </p:sp>
      <p:sp>
        <p:nvSpPr>
          <p:cNvPr id="14344" name="Rectangle 19"/>
          <p:cNvSpPr>
            <a:spLocks noChangeArrowheads="1"/>
          </p:cNvSpPr>
          <p:nvPr/>
        </p:nvSpPr>
        <p:spPr bwMode="auto">
          <a:xfrm>
            <a:off x="2627313" y="544512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400" b="1">
                <a:latin typeface="Arial" charset="0"/>
              </a:rPr>
              <a:t>оподаткування</a:t>
            </a:r>
            <a:endParaRPr lang="ru-RU" sz="2400" b="1">
              <a:latin typeface="Arial" charset="0"/>
            </a:endParaRPr>
          </a:p>
        </p:txBody>
      </p:sp>
      <p:sp>
        <p:nvSpPr>
          <p:cNvPr id="14345" name="Rectangle 20"/>
          <p:cNvSpPr>
            <a:spLocks noChangeArrowheads="1"/>
          </p:cNvSpPr>
          <p:nvPr/>
        </p:nvSpPr>
        <p:spPr bwMode="auto">
          <a:xfrm>
            <a:off x="2420938" y="623063"/>
            <a:ext cx="4178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4000" b="1" dirty="0"/>
              <a:t>Крива </a:t>
            </a:r>
            <a:r>
              <a:rPr lang="uk-UA" sz="4000" b="1" dirty="0" err="1"/>
              <a:t>Лаффера</a:t>
            </a:r>
            <a:endParaRPr lang="ru-RU" sz="4000" b="1" dirty="0"/>
          </a:p>
        </p:txBody>
      </p:sp>
      <p:pic>
        <p:nvPicPr>
          <p:cNvPr id="14346" name="Рисунок 4" descr="http://school.xvatit.com/images/thumb/d/d5/Groshzi_(84).jpg/350px-Groshzi_(8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16832"/>
            <a:ext cx="7668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/>
              <a:t>Ринковий</a:t>
            </a:r>
            <a:r>
              <a:rPr lang="ru-RU" sz="1800" dirty="0"/>
              <a:t> </a:t>
            </a:r>
            <a:r>
              <a:rPr lang="ru-RU" sz="1800" dirty="0" err="1"/>
              <a:t>механізм</a:t>
            </a:r>
            <a:r>
              <a:rPr lang="ru-RU" sz="1800" dirty="0"/>
              <a:t>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спосіб</a:t>
            </a:r>
            <a:r>
              <a:rPr lang="ru-RU" sz="1800" dirty="0"/>
              <a:t> </a:t>
            </a:r>
            <a:r>
              <a:rPr lang="ru-RU" sz="1800" dirty="0" err="1"/>
              <a:t>організації</a:t>
            </a:r>
            <a:r>
              <a:rPr lang="ru-RU" sz="1800" dirty="0"/>
              <a:t> та </a:t>
            </a:r>
            <a:r>
              <a:rPr lang="ru-RU" sz="1800" dirty="0" err="1"/>
              <a:t>функціонування</a:t>
            </a:r>
            <a:r>
              <a:rPr lang="ru-RU" sz="1800" dirty="0"/>
              <a:t> </a:t>
            </a:r>
            <a:r>
              <a:rPr lang="ru-RU" sz="1800" dirty="0" err="1"/>
              <a:t>відносин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суб’єктами</a:t>
            </a:r>
            <a:r>
              <a:rPr lang="ru-RU" sz="1800" dirty="0"/>
              <a:t> </a:t>
            </a:r>
            <a:r>
              <a:rPr lang="ru-RU" sz="1800" dirty="0" err="1"/>
              <a:t>господарювання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базується</a:t>
            </a:r>
            <a:r>
              <a:rPr lang="ru-RU" sz="1800" dirty="0"/>
              <a:t> на принципах </a:t>
            </a:r>
            <a:r>
              <a:rPr lang="ru-RU" sz="1800" dirty="0" err="1"/>
              <a:t>попиту</a:t>
            </a:r>
            <a:r>
              <a:rPr lang="ru-RU" sz="1800" dirty="0"/>
              <a:t> і </a:t>
            </a:r>
            <a:r>
              <a:rPr lang="ru-RU" sz="1800" dirty="0" err="1"/>
              <a:t>пропозиції</a:t>
            </a:r>
            <a:r>
              <a:rPr lang="ru-RU" sz="1800" dirty="0"/>
              <a:t>, </a:t>
            </a:r>
            <a:r>
              <a:rPr lang="ru-RU" sz="1800" dirty="0" err="1"/>
              <a:t>вільного</a:t>
            </a:r>
            <a:r>
              <a:rPr lang="ru-RU" sz="1800" dirty="0"/>
              <a:t> </a:t>
            </a:r>
            <a:r>
              <a:rPr lang="ru-RU" sz="1800" dirty="0" err="1"/>
              <a:t>ціноутворення</a:t>
            </a:r>
            <a:r>
              <a:rPr lang="ru-RU" sz="1800" dirty="0"/>
              <a:t>, </a:t>
            </a:r>
            <a:r>
              <a:rPr lang="ru-RU" sz="1800" dirty="0" err="1"/>
              <a:t>конкуренції</a:t>
            </a:r>
            <a:r>
              <a:rPr lang="ru-RU" sz="1800" dirty="0"/>
              <a:t>. Планово-</a:t>
            </a:r>
            <a:r>
              <a:rPr lang="ru-RU" sz="1800" dirty="0" err="1"/>
              <a:t>державний</a:t>
            </a:r>
            <a:r>
              <a:rPr lang="ru-RU" sz="1800" dirty="0"/>
              <a:t> </a:t>
            </a:r>
            <a:r>
              <a:rPr lang="ru-RU" sz="1800" dirty="0" err="1"/>
              <a:t>механізм</a:t>
            </a:r>
            <a:r>
              <a:rPr lang="ru-RU" sz="1800" dirty="0"/>
              <a:t> (</a:t>
            </a:r>
            <a:r>
              <a:rPr lang="ru-RU" sz="1800" dirty="0" err="1"/>
              <a:t>адміністративно-командна</a:t>
            </a:r>
            <a:r>
              <a:rPr lang="ru-RU" sz="1800" dirty="0"/>
              <a:t> система </a:t>
            </a:r>
            <a:r>
              <a:rPr lang="ru-RU" sz="1800" dirty="0" err="1"/>
              <a:t>управління</a:t>
            </a:r>
            <a:r>
              <a:rPr lang="ru-RU" sz="1800" dirty="0"/>
              <a:t>) — </a:t>
            </a:r>
            <a:r>
              <a:rPr lang="ru-RU" sz="1800" dirty="0" err="1"/>
              <a:t>централізоване</a:t>
            </a:r>
            <a:r>
              <a:rPr lang="ru-RU" sz="1800" dirty="0"/>
              <a:t>, </a:t>
            </a:r>
            <a:r>
              <a:rPr lang="ru-RU" sz="1800" dirty="0" err="1"/>
              <a:t>тотальне</a:t>
            </a:r>
            <a:r>
              <a:rPr lang="ru-RU" sz="1800" dirty="0"/>
              <a:t> </a:t>
            </a:r>
            <a:r>
              <a:rPr lang="ru-RU" sz="1800" dirty="0" err="1"/>
              <a:t>державне</a:t>
            </a:r>
            <a:r>
              <a:rPr lang="ru-RU" sz="1800" dirty="0"/>
              <a:t> </a:t>
            </a:r>
            <a:r>
              <a:rPr lang="ru-RU" sz="1800" dirty="0" err="1"/>
              <a:t>управління</a:t>
            </a:r>
            <a:r>
              <a:rPr lang="ru-RU" sz="1800" dirty="0"/>
              <a:t> со- </a:t>
            </a:r>
            <a:r>
              <a:rPr lang="ru-RU" sz="1800" dirty="0" err="1"/>
              <a:t>ціально-економічним</a:t>
            </a:r>
            <a:r>
              <a:rPr lang="ru-RU" sz="1800" dirty="0"/>
              <a:t> </a:t>
            </a:r>
            <a:r>
              <a:rPr lang="ru-RU" sz="1800" dirty="0" err="1"/>
              <a:t>розвитком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на </a:t>
            </a:r>
            <a:r>
              <a:rPr lang="ru-RU" sz="1800" dirty="0" err="1"/>
              <a:t>основі</a:t>
            </a:r>
            <a:r>
              <a:rPr lang="ru-RU" sz="1800" dirty="0"/>
              <a:t> директивного плану.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2899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31350"/>
              </p:ext>
            </p:extLst>
          </p:nvPr>
        </p:nvGraphicFramePr>
        <p:xfrm>
          <a:off x="1115616" y="1412776"/>
          <a:ext cx="6985000" cy="4191002"/>
        </p:xfrm>
        <a:graphic>
          <a:graphicData uri="http://schemas.openxmlformats.org/drawingml/2006/table">
            <a:tbl>
              <a:tblPr/>
              <a:tblGrid>
                <a:gridCol w="3457223"/>
                <a:gridCol w="3527777"/>
              </a:tblGrid>
              <a:tr h="26193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Переваги</a:t>
                      </a:r>
                      <a:endParaRPr lang="ru-RU" sz="17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Недоліки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Є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автоматичним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регулятором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економіки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(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сприяє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розподілу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ресурсів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у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галузях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і сферах)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Нездатний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забезпечити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конкурентне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середовище</a:t>
                      </a:r>
                      <a:endParaRPr lang="ru-RU" sz="17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Забезпечує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збалансованість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платоспроможного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попиту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і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пропозиції</a:t>
                      </a:r>
                      <a:endParaRPr lang="ru-RU" sz="17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Зумовлює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безробіття</a:t>
                      </a:r>
                      <a:endParaRPr lang="ru-RU" sz="17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Оперативно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реагує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на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зміну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потреб (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кон’юнктуру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) і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сприяє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їх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задоволенню</a:t>
                      </a:r>
                      <a:endParaRPr lang="ru-RU" sz="17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Спричиняє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значну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диференціацію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населення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за доходами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Стимулює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підприємницьку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активність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постійний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пошук</a:t>
                      </a:r>
                      <a:endParaRPr lang="ru-RU" sz="17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Має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руйнівну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дію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на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навколишнє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середовище</a:t>
                      </a:r>
                      <a:endParaRPr lang="ru-RU" sz="17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Сприяє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підвищенню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ефективності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господарювання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(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скороченню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витрат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і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поліпшенню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якості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продукції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Не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забезпечує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задоволення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соціаль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- но-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економічних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потреб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суспільства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(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наукових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освітніх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культурних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тощо</a:t>
                      </a:r>
                      <a:r>
                        <a:rPr lang="ru-RU" sz="17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8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12EBF"/>
      </a:lt2>
      <a:accent1>
        <a:srgbClr val="003BF6"/>
      </a:accent1>
      <a:accent2>
        <a:srgbClr val="144BFC"/>
      </a:accent2>
      <a:accent3>
        <a:srgbClr val="FFFFFF"/>
      </a:accent3>
      <a:accent4>
        <a:srgbClr val="DADADA"/>
      </a:accent4>
      <a:accent5>
        <a:srgbClr val="AAAFFA"/>
      </a:accent5>
      <a:accent6>
        <a:srgbClr val="1143E4"/>
      </a:accent6>
      <a:hlink>
        <a:srgbClr val="2FC2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74</TotalTime>
  <Words>1237</Words>
  <Application>Microsoft Office PowerPoint</Application>
  <PresentationFormat>Экран (4:3)</PresentationFormat>
  <Paragraphs>107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powerpoint-template</vt:lpstr>
      <vt:lpstr>Невдачі ринку як причина державного регулювання економіки. Цілі державного регулювання</vt:lpstr>
      <vt:lpstr>Презентация PowerPoint</vt:lpstr>
      <vt:lpstr>Презентация PowerPoint</vt:lpstr>
      <vt:lpstr>Економічні функції уряду країни</vt:lpstr>
      <vt:lpstr>Обмеженість регулюючих можливостей ринкового механізму:</vt:lpstr>
      <vt:lpstr>Об’єктивна залежність між величиною податкової ставки і зростанням надходжень до бютжету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Yulia</dc:creator>
  <cp:lastModifiedBy>Yulia</cp:lastModifiedBy>
  <cp:revision>8</cp:revision>
  <dcterms:created xsi:type="dcterms:W3CDTF">2014-01-13T16:51:46Z</dcterms:created>
  <dcterms:modified xsi:type="dcterms:W3CDTF">2014-04-03T19:57:01Z</dcterms:modified>
</cp:coreProperties>
</file>