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79" r:id="rId7"/>
    <p:sldId id="261" r:id="rId8"/>
    <p:sldId id="273" r:id="rId9"/>
    <p:sldId id="263" r:id="rId10"/>
    <p:sldId id="274" r:id="rId11"/>
    <p:sldId id="266" r:id="rId12"/>
    <p:sldId id="275" r:id="rId13"/>
    <p:sldId id="277" r:id="rId14"/>
    <p:sldId id="269" r:id="rId15"/>
    <p:sldId id="276" r:id="rId16"/>
    <p:sldId id="270" r:id="rId17"/>
    <p:sldId id="271" r:id="rId18"/>
    <p:sldId id="272" r:id="rId19"/>
    <p:sldId id="278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7416-DC62-4C22-BC47-86ECEFE77B42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BE6C3-263E-4B02-9265-42BF14F8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9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BE6C3-263E-4B02-9265-42BF14F8C3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5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52046C7-D30F-4124-A091-E1DCE44B1E7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6D09B1F-F8FE-4838-BB65-38352601DF7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4581128"/>
            <a:ext cx="2624336" cy="132055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Виконала </a:t>
            </a:r>
          </a:p>
          <a:p>
            <a:pPr algn="l"/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учениця 11Вкласу</a:t>
            </a:r>
          </a:p>
          <a:p>
            <a:pPr algn="l"/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Куценко Віталія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46501"/>
            <a:ext cx="7772400" cy="14700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4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Перлини готики</a:t>
            </a:r>
            <a:endParaRPr lang="ru-RU" sz="4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2894615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259336" cy="2163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294"/>
            <a:ext cx="2193032" cy="27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Ам'єнський</a:t>
            </a:r>
            <a:r>
              <a:rPr lang="ru-RU" sz="40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297282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100000"/>
                <a:alpha val="100000"/>
                <a:satMod val="14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8354" y="5637468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latin typeface="Arial Narrow" pitchFamily="34" charset="0"/>
              </a:rPr>
              <a:t>Собор — одна з </a:t>
            </a:r>
            <a:r>
              <a:rPr lang="ru-RU" sz="1700" dirty="0" err="1" smtClean="0">
                <a:latin typeface="Arial Narrow" pitchFamily="34" charset="0"/>
              </a:rPr>
              <a:t>найвизначніших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споруд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готичного</a:t>
            </a:r>
            <a:r>
              <a:rPr lang="ru-RU" sz="1700" dirty="0" smtClean="0">
                <a:latin typeface="Arial Narrow" pitchFamily="34" charset="0"/>
              </a:rPr>
              <a:t> стилю у </a:t>
            </a:r>
            <a:r>
              <a:rPr lang="ru-RU" sz="1700" dirty="0" err="1" smtClean="0">
                <a:latin typeface="Arial Narrow" pitchFamily="34" charset="0"/>
              </a:rPr>
              <a:t>Франції</a:t>
            </a:r>
            <a:r>
              <a:rPr lang="ru-RU" sz="1700" dirty="0" smtClean="0">
                <a:latin typeface="Arial Narrow" pitchFamily="34" charset="0"/>
              </a:rPr>
              <a:t>, як з точки </a:t>
            </a:r>
            <a:r>
              <a:rPr lang="ru-RU" sz="1700" dirty="0" err="1" smtClean="0">
                <a:latin typeface="Arial Narrow" pitchFamily="34" charset="0"/>
              </a:rPr>
              <a:t>зору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архітектури</a:t>
            </a:r>
            <a:r>
              <a:rPr lang="ru-RU" sz="1700" dirty="0" smtClean="0">
                <a:latin typeface="Arial Narrow" pitchFamily="34" charset="0"/>
              </a:rPr>
              <a:t>, так і за </a:t>
            </a:r>
            <a:r>
              <a:rPr lang="ru-RU" sz="1700" dirty="0" err="1" smtClean="0">
                <a:latin typeface="Arial Narrow" pitchFamily="34" charset="0"/>
              </a:rPr>
              <a:t>кількістю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скульптурних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елементів</a:t>
            </a:r>
            <a:r>
              <a:rPr lang="ru-RU" sz="1700" dirty="0" smtClean="0">
                <a:latin typeface="Arial Narrow" pitchFamily="34" charset="0"/>
              </a:rPr>
              <a:t> — 2303. </a:t>
            </a:r>
            <a:r>
              <a:rPr lang="ru-RU" sz="1700" dirty="0" err="1" smtClean="0">
                <a:latin typeface="Arial Narrow" pitchFamily="34" charset="0"/>
              </a:rPr>
              <a:t>Завдяки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цьому</a:t>
            </a:r>
            <a:r>
              <a:rPr lang="ru-RU" sz="1700" dirty="0" smtClean="0">
                <a:latin typeface="Arial Narrow" pitchFamily="34" charset="0"/>
              </a:rPr>
              <a:t> занесений до </a:t>
            </a:r>
            <a:r>
              <a:rPr lang="ru-RU" sz="1700" dirty="0" err="1" smtClean="0">
                <a:latin typeface="Arial Narrow" pitchFamily="34" charset="0"/>
              </a:rPr>
              <a:t>Світової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спадщини</a:t>
            </a:r>
            <a:r>
              <a:rPr lang="ru-RU" sz="1700" dirty="0" smtClean="0">
                <a:latin typeface="Arial Narrow" pitchFamily="34" charset="0"/>
              </a:rPr>
              <a:t> ЮНЕСКО з 1991-го року. Собор є одною з </a:t>
            </a:r>
            <a:r>
              <a:rPr lang="ru-RU" sz="1700" dirty="0" err="1" smtClean="0">
                <a:latin typeface="Arial Narrow" pitchFamily="34" charset="0"/>
              </a:rPr>
              <a:t>найвидатніших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туристичних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пам'яток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Франції</a:t>
            </a:r>
            <a:r>
              <a:rPr lang="ru-RU" sz="1700" dirty="0" smtClean="0">
                <a:latin typeface="Arial Narrow" pitchFamily="34" charset="0"/>
              </a:rPr>
              <a:t>, </a:t>
            </a:r>
            <a:r>
              <a:rPr lang="ru-RU" sz="1700" dirty="0" err="1" smtClean="0">
                <a:latin typeface="Arial Narrow" pitchFamily="34" charset="0"/>
              </a:rPr>
              <a:t>кількість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відвідувачів</a:t>
            </a:r>
            <a:r>
              <a:rPr lang="ru-RU" sz="1700" dirty="0" smtClean="0">
                <a:latin typeface="Arial Narrow" pitchFamily="34" charset="0"/>
              </a:rPr>
              <a:t> в 2007-му </a:t>
            </a:r>
            <a:r>
              <a:rPr lang="ru-RU" sz="1700" dirty="0" err="1" smtClean="0">
                <a:latin typeface="Arial Narrow" pitchFamily="34" charset="0"/>
              </a:rPr>
              <a:t>році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сягнула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півтора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мільйони</a:t>
            </a:r>
            <a:r>
              <a:rPr lang="ru-RU" sz="1700" dirty="0" smtClean="0">
                <a:latin typeface="Arial Narrow" pitchFamily="34" charset="0"/>
              </a:rPr>
              <a:t> </a:t>
            </a:r>
            <a:r>
              <a:rPr lang="ru-RU" sz="1700" dirty="0" err="1" smtClean="0">
                <a:latin typeface="Arial Narrow" pitchFamily="34" charset="0"/>
              </a:rPr>
              <a:t>осіб</a:t>
            </a:r>
            <a:endParaRPr lang="ru-RU" sz="1700" dirty="0"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16" y="832233"/>
            <a:ext cx="3016323" cy="2111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" y="904792"/>
            <a:ext cx="2880252" cy="4256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43660"/>
            <a:ext cx="4218076" cy="28017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11874" y="194737"/>
            <a:ext cx="452559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Реймський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66332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9412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Реймський</a:t>
            </a:r>
            <a:r>
              <a:rPr lang="ru-RU" sz="3600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собор</a:t>
            </a:r>
            <a:endParaRPr lang="ru-RU" sz="3600" b="1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21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Кентерберійський</a:t>
            </a:r>
            <a:r>
              <a:rPr lang="ru-RU" sz="3600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собор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45224"/>
            <a:ext cx="7634808" cy="118072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В XV </a:t>
            </a:r>
            <a:r>
              <a:rPr lang="ru-RU" dirty="0" err="1"/>
              <a:t>століття</a:t>
            </a:r>
            <a:r>
              <a:rPr lang="ru-RU" dirty="0"/>
              <a:t> неф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близького</a:t>
            </a:r>
            <a:r>
              <a:rPr lang="ru-RU" dirty="0"/>
              <a:t> до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 («перпендикулярна готика»); </a:t>
            </a:r>
            <a:r>
              <a:rPr lang="ru-RU" dirty="0" err="1"/>
              <a:t>істотно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надбудована</a:t>
            </a:r>
            <a:r>
              <a:rPr lang="ru-RU" dirty="0"/>
              <a:t> центральна вежа. </a:t>
            </a:r>
            <a:r>
              <a:rPr lang="ru-RU" dirty="0" err="1"/>
              <a:t>Північно-західна</a:t>
            </a:r>
            <a:r>
              <a:rPr lang="ru-RU" dirty="0"/>
              <a:t> вежа в </a:t>
            </a:r>
            <a:r>
              <a:rPr lang="ru-RU" dirty="0" err="1"/>
              <a:t>романському</a:t>
            </a:r>
            <a:r>
              <a:rPr lang="ru-RU" dirty="0"/>
              <a:t> </a:t>
            </a:r>
            <a:r>
              <a:rPr lang="ru-RU" dirty="0" err="1"/>
              <a:t>стилі</a:t>
            </a:r>
            <a:r>
              <a:rPr lang="ru-RU" dirty="0"/>
              <a:t> в XVIII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загрожувала</a:t>
            </a:r>
            <a:r>
              <a:rPr lang="ru-RU" dirty="0"/>
              <a:t> </a:t>
            </a:r>
            <a:r>
              <a:rPr lang="ru-RU" dirty="0" err="1"/>
              <a:t>обваленням</a:t>
            </a:r>
            <a:r>
              <a:rPr lang="ru-RU" dirty="0"/>
              <a:t> і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розібрана</a:t>
            </a:r>
            <a:r>
              <a:rPr lang="ru-RU" dirty="0"/>
              <a:t>; в 1830-і роки на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виросла</a:t>
            </a:r>
            <a:r>
              <a:rPr lang="ru-RU" dirty="0"/>
              <a:t> нова </a:t>
            </a:r>
            <a:r>
              <a:rPr lang="ru-RU" dirty="0" err="1"/>
              <a:t>споруда</a:t>
            </a:r>
            <a:r>
              <a:rPr lang="ru-RU" dirty="0"/>
              <a:t>, </a:t>
            </a:r>
            <a:r>
              <a:rPr lang="ru-RU" dirty="0" err="1"/>
              <a:t>стилізована</a:t>
            </a:r>
            <a:r>
              <a:rPr lang="ru-RU" dirty="0"/>
              <a:t> в </a:t>
            </a:r>
            <a:r>
              <a:rPr lang="ru-RU" dirty="0" err="1"/>
              <a:t>дусі</a:t>
            </a:r>
            <a:r>
              <a:rPr lang="ru-RU" dirty="0"/>
              <a:t> «</a:t>
            </a:r>
            <a:r>
              <a:rPr lang="ru-RU" dirty="0" err="1"/>
              <a:t>перпендикулярної</a:t>
            </a:r>
            <a:r>
              <a:rPr lang="ru-RU" dirty="0"/>
              <a:t>» готики.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25" y="1614104"/>
            <a:ext cx="225583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38483"/>
            <a:ext cx="4216400" cy="2832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89" y="1640178"/>
            <a:ext cx="2304256" cy="34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260648"/>
            <a:ext cx="8136905" cy="11430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Кентерберійський</a:t>
            </a:r>
            <a:r>
              <a:rPr lang="ru-RU" sz="40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27322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Сієнський</a:t>
            </a:r>
            <a:r>
              <a:rPr lang="ru-RU" sz="3600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собор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504099"/>
            <a:ext cx="8781140" cy="2276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Arial Narrow" pitchFamily="34" charset="0"/>
              </a:rPr>
              <a:t>Собор, </a:t>
            </a:r>
            <a:r>
              <a:rPr lang="ru-RU" dirty="0" err="1">
                <a:latin typeface="Arial Narrow" pitchFamily="34" charset="0"/>
              </a:rPr>
              <a:t>збудований</a:t>
            </a:r>
            <a:r>
              <a:rPr lang="ru-RU" dirty="0">
                <a:latin typeface="Arial Narrow" pitchFamily="34" charset="0"/>
              </a:rPr>
              <a:t> на </a:t>
            </a:r>
            <a:r>
              <a:rPr lang="ru-RU" dirty="0" err="1">
                <a:latin typeface="Arial Narrow" pitchFamily="34" charset="0"/>
              </a:rPr>
              <a:t>підвищеному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фундаменті</a:t>
            </a:r>
            <a:r>
              <a:rPr lang="ru-RU" dirty="0">
                <a:latin typeface="Arial Narrow" pitchFamily="34" charset="0"/>
              </a:rPr>
              <a:t> у </a:t>
            </a:r>
            <a:r>
              <a:rPr lang="ru-RU" dirty="0" err="1">
                <a:latin typeface="Arial Narrow" pitchFamily="34" charset="0"/>
              </a:rPr>
              <a:t>вигляді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латинського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хреста</a:t>
            </a:r>
            <a:r>
              <a:rPr lang="ru-RU" dirty="0">
                <a:latin typeface="Arial Narrow" pitchFamily="34" charset="0"/>
              </a:rPr>
              <a:t>, </a:t>
            </a:r>
            <a:r>
              <a:rPr lang="ru-RU" dirty="0" err="1">
                <a:latin typeface="Arial Narrow" pitchFamily="34" charset="0"/>
              </a:rPr>
              <a:t>вміщує</a:t>
            </a:r>
            <a:r>
              <a:rPr lang="ru-RU" dirty="0">
                <a:latin typeface="Arial Narrow" pitchFamily="34" charset="0"/>
              </a:rPr>
              <a:t> три нави. </a:t>
            </a:r>
            <a:r>
              <a:rPr lang="ru-RU" dirty="0" err="1">
                <a:latin typeface="Arial Narrow" pitchFamily="34" charset="0"/>
              </a:rPr>
              <a:t>Зверху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встановлено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гексагональний</a:t>
            </a:r>
            <a:r>
              <a:rPr lang="ru-RU" dirty="0">
                <a:latin typeface="Arial Narrow" pitchFamily="34" charset="0"/>
              </a:rPr>
              <a:t> купол. Фасад </a:t>
            </a:r>
            <a:r>
              <a:rPr lang="ru-RU" dirty="0" err="1">
                <a:latin typeface="Arial Narrow" pitchFamily="34" charset="0"/>
              </a:rPr>
              <a:t>споруди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оздоблено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білим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мармуром</a:t>
            </a:r>
            <a:r>
              <a:rPr lang="ru-RU" dirty="0">
                <a:latin typeface="Arial Narrow" pitchFamily="34" charset="0"/>
              </a:rPr>
              <a:t> з </a:t>
            </a:r>
            <a:r>
              <a:rPr lang="ru-RU" dirty="0" err="1">
                <a:latin typeface="Arial Narrow" pitchFamily="34" charset="0"/>
              </a:rPr>
              <a:t>додаванням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червоного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сієнського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мармуру</a:t>
            </a:r>
            <a:r>
              <a:rPr lang="ru-RU" dirty="0">
                <a:latin typeface="Arial Narrow" pitchFamily="34" charset="0"/>
              </a:rPr>
              <a:t> та зеленого </a:t>
            </a:r>
            <a:r>
              <a:rPr lang="ru-RU" dirty="0" err="1">
                <a:latin typeface="Arial Narrow" pitchFamily="34" charset="0"/>
              </a:rPr>
              <a:t>мармуру</a:t>
            </a:r>
            <a:r>
              <a:rPr lang="ru-RU" dirty="0">
                <a:latin typeface="Arial Narrow" pitchFamily="34" charset="0"/>
              </a:rPr>
              <a:t> з району </a:t>
            </a:r>
            <a:r>
              <a:rPr lang="ru-RU" dirty="0" err="1">
                <a:latin typeface="Arial Narrow" pitchFamily="34" charset="0"/>
              </a:rPr>
              <a:t>Прато.Вона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чітко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розділена</a:t>
            </a:r>
            <a:r>
              <a:rPr lang="ru-RU" dirty="0">
                <a:latin typeface="Arial Narrow" pitchFamily="34" charset="0"/>
              </a:rPr>
              <a:t> на 2 </a:t>
            </a:r>
            <a:r>
              <a:rPr lang="ru-RU" dirty="0" err="1">
                <a:latin typeface="Arial Narrow" pitchFamily="34" charset="0"/>
              </a:rPr>
              <a:t>частини</a:t>
            </a:r>
            <a:r>
              <a:rPr lang="ru-RU" dirty="0">
                <a:latin typeface="Arial Narrow" pitchFamily="34" charset="0"/>
              </a:rPr>
              <a:t>: </a:t>
            </a:r>
            <a:r>
              <a:rPr lang="ru-RU" dirty="0" err="1">
                <a:latin typeface="Arial Narrow" pitchFamily="34" charset="0"/>
              </a:rPr>
              <a:t>нижню</a:t>
            </a:r>
            <a:r>
              <a:rPr lang="ru-RU" dirty="0">
                <a:latin typeface="Arial Narrow" pitchFamily="34" charset="0"/>
              </a:rPr>
              <a:t> та </a:t>
            </a:r>
            <a:r>
              <a:rPr lang="ru-RU" dirty="0" err="1">
                <a:latin typeface="Arial Narrow" pitchFamily="34" charset="0"/>
              </a:rPr>
              <a:t>верхню</a:t>
            </a:r>
            <a:r>
              <a:rPr lang="ru-RU" dirty="0">
                <a:latin typeface="Arial Narrow" pitchFamily="34" charset="0"/>
              </a:rPr>
              <a:t>, </a:t>
            </a:r>
            <a:r>
              <a:rPr lang="ru-RU" dirty="0" err="1">
                <a:latin typeface="Arial Narrow" pitchFamily="34" charset="0"/>
              </a:rPr>
              <a:t>які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вказують</a:t>
            </a:r>
            <a:r>
              <a:rPr lang="ru-RU" dirty="0">
                <a:latin typeface="Arial Narrow" pitchFamily="34" charset="0"/>
              </a:rPr>
              <a:t> на 2 </a:t>
            </a:r>
            <a:r>
              <a:rPr lang="ru-RU" dirty="0" err="1">
                <a:latin typeface="Arial Narrow" pitchFamily="34" charset="0"/>
              </a:rPr>
              <a:t>різніх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періоди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будівництва</a:t>
            </a:r>
            <a:r>
              <a:rPr lang="ru-RU" dirty="0">
                <a:latin typeface="Arial Narrow" pitchFamily="34" charset="0"/>
              </a:rPr>
              <a:t> собору. </a:t>
            </a:r>
            <a:r>
              <a:rPr lang="ru-RU" dirty="0" err="1">
                <a:latin typeface="Arial Narrow" pitchFamily="34" charset="0"/>
              </a:rPr>
              <a:t>Приміщення</a:t>
            </a:r>
            <a:r>
              <a:rPr lang="ru-RU" dirty="0">
                <a:latin typeface="Arial Narrow" pitchFamily="34" charset="0"/>
              </a:rPr>
              <a:t> собору </a:t>
            </a:r>
            <a:r>
              <a:rPr lang="ru-RU" dirty="0" err="1">
                <a:latin typeface="Arial Narrow" pitchFamily="34" charset="0"/>
              </a:rPr>
              <a:t>поділяється</a:t>
            </a:r>
            <a:r>
              <a:rPr lang="ru-RU" dirty="0">
                <a:latin typeface="Arial Narrow" pitchFamily="34" charset="0"/>
              </a:rPr>
              <a:t> на три нефа, </a:t>
            </a:r>
            <a:r>
              <a:rPr lang="ru-RU" dirty="0" err="1">
                <a:latin typeface="Arial Narrow" pitchFamily="34" charset="0"/>
              </a:rPr>
              <a:t>нові</a:t>
            </a:r>
            <a:r>
              <a:rPr lang="ru-RU" dirty="0">
                <a:latin typeface="Arial Narrow" pitchFamily="34" charset="0"/>
              </a:rPr>
              <a:t>, </a:t>
            </a:r>
            <a:r>
              <a:rPr lang="ru-RU" dirty="0" err="1">
                <a:latin typeface="Arial Narrow" pitchFamily="34" charset="0"/>
              </a:rPr>
              <a:t>які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перетинає</a:t>
            </a:r>
            <a:r>
              <a:rPr lang="ru-RU" dirty="0">
                <a:latin typeface="Arial Narrow" pitchFamily="34" charset="0"/>
              </a:rPr>
              <a:t> з трансепт, </a:t>
            </a:r>
            <a:r>
              <a:rPr lang="ru-RU" dirty="0" err="1">
                <a:latin typeface="Arial Narrow" pitchFamily="34" charset="0"/>
              </a:rPr>
              <a:t>розділений</a:t>
            </a:r>
            <a:r>
              <a:rPr lang="ru-RU" dirty="0">
                <a:latin typeface="Arial Narrow" pitchFamily="34" charset="0"/>
              </a:rPr>
              <a:t> в свою </a:t>
            </a:r>
            <a:r>
              <a:rPr lang="ru-RU" dirty="0" err="1">
                <a:latin typeface="Arial Narrow" pitchFamily="34" charset="0"/>
              </a:rPr>
              <a:t>чергу</a:t>
            </a:r>
            <a:r>
              <a:rPr lang="ru-RU" dirty="0">
                <a:latin typeface="Arial Narrow" pitchFamily="34" charset="0"/>
              </a:rPr>
              <a:t> на два </a:t>
            </a:r>
            <a:r>
              <a:rPr lang="ru-RU" dirty="0" err="1">
                <a:latin typeface="Arial Narrow" pitchFamily="34" charset="0"/>
              </a:rPr>
              <a:t>нефи</a:t>
            </a:r>
            <a:r>
              <a:rPr lang="ru-RU" dirty="0">
                <a:latin typeface="Arial Narrow" pitchFamily="34" charset="0"/>
              </a:rPr>
              <a:t>, та </a:t>
            </a:r>
            <a:r>
              <a:rPr lang="ru-RU" dirty="0" err="1">
                <a:latin typeface="Arial Narrow" pitchFamily="34" charset="0"/>
              </a:rPr>
              <a:t>глибока</a:t>
            </a:r>
            <a:r>
              <a:rPr lang="ru-RU" dirty="0">
                <a:latin typeface="Arial Narrow" pitchFamily="34" charset="0"/>
              </a:rPr>
              <a:t> хора. </a:t>
            </a:r>
            <a:r>
              <a:rPr lang="ru-RU" dirty="0" err="1">
                <a:latin typeface="Arial Narrow" pitchFamily="34" charset="0"/>
              </a:rPr>
              <a:t>Внутрішні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виміри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становлять</a:t>
            </a:r>
            <a:r>
              <a:rPr lang="ru-RU" dirty="0">
                <a:latin typeface="Arial Narrow" pitchFamily="34" charset="0"/>
              </a:rPr>
              <a:t> : </a:t>
            </a:r>
            <a:r>
              <a:rPr lang="ru-RU" dirty="0" err="1">
                <a:latin typeface="Arial Narrow" pitchFamily="34" charset="0"/>
              </a:rPr>
              <a:t>довжина</a:t>
            </a:r>
            <a:r>
              <a:rPr lang="ru-RU" dirty="0">
                <a:latin typeface="Arial Narrow" pitchFamily="34" charset="0"/>
              </a:rPr>
              <a:t> 89.4 метра, ширина 24.37 метра та </a:t>
            </a:r>
            <a:r>
              <a:rPr lang="ru-RU" dirty="0" err="1">
                <a:latin typeface="Arial Narrow" pitchFamily="34" charset="0"/>
              </a:rPr>
              <a:t>висота</a:t>
            </a:r>
            <a:r>
              <a:rPr lang="ru-RU" dirty="0">
                <a:latin typeface="Arial Narrow" pitchFamily="34" charset="0"/>
              </a:rPr>
              <a:t> 54.48 метра. </a:t>
            </a:r>
            <a:r>
              <a:rPr lang="ru-RU" dirty="0" err="1">
                <a:latin typeface="Arial Narrow" pitchFamily="34" charset="0"/>
              </a:rPr>
              <a:t>Інкрустована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мармуровою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мозаїкою</a:t>
            </a:r>
            <a:r>
              <a:rPr lang="ru-RU" dirty="0">
                <a:latin typeface="Arial Narrow" pitchFamily="34" charset="0"/>
              </a:rPr>
              <a:t>, </a:t>
            </a:r>
            <a:r>
              <a:rPr lang="ru-RU" dirty="0" err="1">
                <a:latin typeface="Arial Narrow" pitchFamily="34" charset="0"/>
              </a:rPr>
              <a:t>підлога</a:t>
            </a:r>
            <a:r>
              <a:rPr lang="ru-RU" dirty="0">
                <a:latin typeface="Arial Narrow" pitchFamily="34" charset="0"/>
              </a:rPr>
              <a:t> є </a:t>
            </a:r>
            <a:r>
              <a:rPr lang="ru-RU" dirty="0" err="1">
                <a:latin typeface="Arial Narrow" pitchFamily="34" charset="0"/>
              </a:rPr>
              <a:t>однією</a:t>
            </a:r>
            <a:r>
              <a:rPr lang="ru-RU" dirty="0">
                <a:latin typeface="Arial Narrow" pitchFamily="34" charset="0"/>
              </a:rPr>
              <a:t> з </a:t>
            </a:r>
            <a:r>
              <a:rPr lang="ru-RU" dirty="0" err="1">
                <a:latin typeface="Arial Narrow" pitchFamily="34" charset="0"/>
              </a:rPr>
              <a:t>найбільш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багато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прикрашених</a:t>
            </a:r>
            <a:r>
              <a:rPr lang="ru-RU" dirty="0">
                <a:latin typeface="Arial Narrow" pitchFamily="34" charset="0"/>
              </a:rPr>
              <a:t> такого роду </a:t>
            </a:r>
            <a:r>
              <a:rPr lang="ru-RU" dirty="0" err="1">
                <a:latin typeface="Arial Narrow" pitchFamily="34" charset="0"/>
              </a:rPr>
              <a:t>підлог</a:t>
            </a:r>
            <a:r>
              <a:rPr lang="ru-RU" dirty="0">
                <a:latin typeface="Arial Narrow" pitchFamily="34" charset="0"/>
              </a:rPr>
              <a:t> в </a:t>
            </a:r>
            <a:r>
              <a:rPr lang="ru-RU" dirty="0" err="1">
                <a:latin typeface="Arial Narrow" pitchFamily="34" charset="0"/>
              </a:rPr>
              <a:t>Італії</a:t>
            </a:r>
            <a:r>
              <a:rPr lang="ru-RU" dirty="0">
                <a:latin typeface="Arial Narrow" pitchFamily="34" charset="0"/>
              </a:rPr>
              <a:t>. </a:t>
            </a:r>
            <a:r>
              <a:rPr lang="ru-RU" dirty="0" err="1">
                <a:latin typeface="Arial Narrow" pitchFamily="34" charset="0"/>
              </a:rPr>
              <a:t>Мозаїка</a:t>
            </a:r>
            <a:r>
              <a:rPr lang="ru-RU" dirty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вкриває</a:t>
            </a:r>
            <a:r>
              <a:rPr lang="ru-RU" dirty="0">
                <a:latin typeface="Arial Narrow" pitchFamily="34" charset="0"/>
              </a:rPr>
              <a:t> всю </a:t>
            </a:r>
            <a:r>
              <a:rPr lang="ru-RU" dirty="0" err="1">
                <a:latin typeface="Arial Narrow" pitchFamily="34" charset="0"/>
              </a:rPr>
              <a:t>підлогу</a:t>
            </a:r>
            <a:r>
              <a:rPr lang="ru-RU" dirty="0">
                <a:latin typeface="Arial Narrow" pitchFamily="34" charset="0"/>
              </a:rPr>
              <a:t> собору.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5980"/>
            <a:ext cx="2048614" cy="3149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82479"/>
            <a:ext cx="2929002" cy="2929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38" y="1793622"/>
            <a:ext cx="3612345" cy="27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Сієнський</a:t>
            </a:r>
            <a:r>
              <a:rPr lang="ru-RU" sz="40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2089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724942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Міланський</a:t>
            </a:r>
            <a:r>
              <a:rPr lang="ru-RU" dirty="0"/>
              <a:t> собор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980728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Є одним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соборів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другим за </a:t>
            </a:r>
            <a:r>
              <a:rPr lang="ru-RU" dirty="0" err="1"/>
              <a:t>місткістю</a:t>
            </a:r>
            <a:r>
              <a:rPr lang="ru-RU" dirty="0"/>
              <a:t> </a:t>
            </a:r>
            <a:r>
              <a:rPr lang="ru-RU" dirty="0" err="1"/>
              <a:t>готичним</a:t>
            </a:r>
            <a:r>
              <a:rPr lang="ru-RU" dirty="0"/>
              <a:t> собором (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Севільського</a:t>
            </a:r>
            <a:r>
              <a:rPr lang="ru-RU" dirty="0"/>
              <a:t> собору) і другим за </a:t>
            </a:r>
            <a:r>
              <a:rPr lang="ru-RU" dirty="0" err="1"/>
              <a:t>місткістю</a:t>
            </a:r>
            <a:r>
              <a:rPr lang="ru-RU" dirty="0"/>
              <a:t> собором в </a:t>
            </a:r>
            <a:r>
              <a:rPr lang="ru-RU" dirty="0" err="1"/>
              <a:t>Італії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собору Святого Петра в </a:t>
            </a:r>
            <a:r>
              <a:rPr lang="ru-RU" dirty="0" err="1"/>
              <a:t>Римі</a:t>
            </a:r>
            <a:r>
              <a:rPr lang="ru-RU" dirty="0"/>
              <a:t>). </a:t>
            </a:r>
            <a:r>
              <a:rPr lang="ru-RU" dirty="0" err="1"/>
              <a:t>Довжина</a:t>
            </a:r>
            <a:r>
              <a:rPr lang="ru-RU" dirty="0"/>
              <a:t> самого </a:t>
            </a:r>
            <a:r>
              <a:rPr lang="ru-RU" dirty="0" err="1"/>
              <a:t>найвищого</a:t>
            </a:r>
            <a:r>
              <a:rPr lang="ru-RU" dirty="0"/>
              <a:t> шпиля становить 4 </a:t>
            </a:r>
            <a:r>
              <a:rPr lang="ru-RU" dirty="0" err="1"/>
              <a:t>метри</a:t>
            </a:r>
            <a:r>
              <a:rPr lang="ru-RU" dirty="0"/>
              <a:t>. На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статуя </a:t>
            </a:r>
            <a:r>
              <a:rPr lang="ru-RU" dirty="0" err="1"/>
              <a:t>Мадонни</a:t>
            </a:r>
            <a:r>
              <a:rPr lang="ru-RU" dirty="0"/>
              <a:t>. Статистику </a:t>
            </a:r>
            <a:r>
              <a:rPr lang="ru-RU" dirty="0" err="1"/>
              <a:t>гігантоманії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б </a:t>
            </a:r>
            <a:r>
              <a:rPr lang="ru-RU" dirty="0" err="1"/>
              <a:t>доповнити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деякими</a:t>
            </a:r>
            <a:r>
              <a:rPr lang="ru-RU" dirty="0"/>
              <a:t> цифрами: в </a:t>
            </a:r>
            <a:r>
              <a:rPr lang="ru-RU" dirty="0" err="1"/>
              <a:t>цілому</a:t>
            </a:r>
            <a:r>
              <a:rPr lang="ru-RU" dirty="0"/>
              <a:t> собор </a:t>
            </a:r>
            <a:r>
              <a:rPr lang="ru-RU" dirty="0" err="1"/>
              <a:t>прикрашають</a:t>
            </a:r>
            <a:r>
              <a:rPr lang="ru-RU" dirty="0"/>
              <a:t> 3400 статуй(</a:t>
            </a:r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статуї</a:t>
            </a:r>
            <a:r>
              <a:rPr lang="ru-RU" dirty="0"/>
              <a:t> </a:t>
            </a:r>
            <a:r>
              <a:rPr lang="ru-RU" dirty="0" err="1"/>
              <a:t>пророків</a:t>
            </a:r>
            <a:r>
              <a:rPr lang="ru-RU" dirty="0"/>
              <a:t>, </a:t>
            </a:r>
            <a:r>
              <a:rPr lang="ru-RU" dirty="0" err="1"/>
              <a:t>святих</a:t>
            </a:r>
            <a:r>
              <a:rPr lang="ru-RU" dirty="0"/>
              <a:t>, </a:t>
            </a:r>
            <a:r>
              <a:rPr lang="ru-RU" dirty="0" err="1"/>
              <a:t>мучеників</a:t>
            </a:r>
            <a:r>
              <a:rPr lang="ru-RU" dirty="0"/>
              <a:t>, </a:t>
            </a:r>
            <a:r>
              <a:rPr lang="ru-RU" dirty="0" err="1"/>
              <a:t>горгулій</a:t>
            </a:r>
            <a:r>
              <a:rPr lang="ru-RU" dirty="0"/>
              <a:t>, химер, статую, </a:t>
            </a:r>
            <a:r>
              <a:rPr lang="ru-RU" dirty="0" err="1"/>
              <a:t>котру</a:t>
            </a:r>
            <a:r>
              <a:rPr lang="ru-RU" dirty="0"/>
              <a:t> </a:t>
            </a:r>
            <a:r>
              <a:rPr lang="ru-RU" dirty="0" err="1"/>
              <a:t>місцеві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прототипом </a:t>
            </a:r>
            <a:r>
              <a:rPr lang="ru-RU" dirty="0" err="1"/>
              <a:t>статуї</a:t>
            </a:r>
            <a:r>
              <a:rPr lang="ru-RU" dirty="0"/>
              <a:t> </a:t>
            </a:r>
            <a:r>
              <a:rPr lang="ru-RU" dirty="0" err="1"/>
              <a:t>Свободи</a:t>
            </a:r>
            <a:r>
              <a:rPr lang="ru-RU" dirty="0"/>
              <a:t> у Нью-Йорку і статую </a:t>
            </a:r>
            <a:r>
              <a:rPr lang="ru-RU" dirty="0" err="1"/>
              <a:t>Муссоліні</a:t>
            </a:r>
            <a:r>
              <a:rPr lang="ru-RU" dirty="0"/>
              <a:t>. </a:t>
            </a:r>
            <a:r>
              <a:rPr lang="ru-RU" dirty="0" err="1"/>
              <a:t>Дах</a:t>
            </a:r>
            <a:r>
              <a:rPr lang="ru-RU" dirty="0"/>
              <a:t> оформлений як </a:t>
            </a:r>
            <a:r>
              <a:rPr lang="ru-RU" dirty="0" err="1"/>
              <a:t>тераса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80" y="2920470"/>
            <a:ext cx="3036568" cy="2020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84" y="4581128"/>
            <a:ext cx="3249984" cy="2164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2" y="2899686"/>
            <a:ext cx="3067802" cy="20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8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Міланський</a:t>
            </a:r>
            <a:r>
              <a:rPr lang="ru-RU" dirty="0"/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79504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Палац </a:t>
            </a:r>
            <a:r>
              <a:rPr lang="ru-RU" sz="3600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дожів</a:t>
            </a:r>
            <a:endParaRPr lang="ru-RU" sz="3600" b="1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437112"/>
            <a:ext cx="8716888" cy="258571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err="1"/>
              <a:t>Неначе</a:t>
            </a:r>
            <a:r>
              <a:rPr lang="ru-RU" dirty="0"/>
              <a:t> в </a:t>
            </a:r>
            <a:r>
              <a:rPr lang="ru-RU" dirty="0" err="1"/>
              <a:t>насмішку</a:t>
            </a:r>
            <a:r>
              <a:rPr lang="ru-RU" dirty="0"/>
              <a:t> над </a:t>
            </a:r>
            <a:r>
              <a:rPr lang="ru-RU" dirty="0" err="1"/>
              <a:t>усіма</a:t>
            </a:r>
            <a:r>
              <a:rPr lang="ru-RU" dirty="0"/>
              <a:t> законами </a:t>
            </a:r>
            <a:r>
              <a:rPr lang="ru-RU" dirty="0" err="1"/>
              <a:t>архітектури</a:t>
            </a:r>
            <a:r>
              <a:rPr lang="ru-RU" dirty="0"/>
              <a:t> </a:t>
            </a:r>
            <a:r>
              <a:rPr lang="ru-RU" dirty="0" err="1"/>
              <a:t>верхня</a:t>
            </a:r>
            <a:r>
              <a:rPr lang="ru-RU" dirty="0"/>
              <a:t> </a:t>
            </a:r>
            <a:r>
              <a:rPr lang="ru-RU" dirty="0" err="1"/>
              <a:t>масивна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Палацу </a:t>
            </a:r>
            <a:r>
              <a:rPr lang="ru-RU" dirty="0" err="1"/>
              <a:t>дожів</a:t>
            </a:r>
            <a:r>
              <a:rPr lang="ru-RU" dirty="0"/>
              <a:t> </a:t>
            </a:r>
            <a:r>
              <a:rPr lang="ru-RU" dirty="0" err="1"/>
              <a:t>покоїться</a:t>
            </a:r>
            <a:r>
              <a:rPr lang="ru-RU" dirty="0"/>
              <a:t> на легких </a:t>
            </a:r>
            <a:r>
              <a:rPr lang="ru-RU" dirty="0" err="1"/>
              <a:t>ажурних</a:t>
            </a:r>
            <a:r>
              <a:rPr lang="ru-RU" dirty="0"/>
              <a:t> арках. При </a:t>
            </a:r>
            <a:r>
              <a:rPr lang="ru-RU" dirty="0" err="1"/>
              <a:t>першому</a:t>
            </a:r>
            <a:r>
              <a:rPr lang="ru-RU" dirty="0"/>
              <a:t> </a:t>
            </a:r>
            <a:r>
              <a:rPr lang="ru-RU" dirty="0" err="1"/>
              <a:t>погляді</a:t>
            </a:r>
            <a:r>
              <a:rPr lang="ru-RU" dirty="0"/>
              <a:t> </a:t>
            </a:r>
            <a:r>
              <a:rPr lang="ru-RU" dirty="0" err="1"/>
              <a:t>здається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будівля</a:t>
            </a:r>
            <a:r>
              <a:rPr lang="ru-RU" dirty="0"/>
              <a:t> перекинута фундаментом догори і </a:t>
            </a:r>
            <a:r>
              <a:rPr lang="ru-RU" dirty="0" err="1"/>
              <a:t>дахом</a:t>
            </a:r>
            <a:r>
              <a:rPr lang="ru-RU" dirty="0"/>
              <a:t> вниз,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нелогічна</a:t>
            </a:r>
            <a:r>
              <a:rPr lang="ru-RU" dirty="0"/>
              <a:t> сама система </a:t>
            </a:r>
            <a:r>
              <a:rPr lang="ru-RU" dirty="0" err="1"/>
              <a:t>її</a:t>
            </a:r>
            <a:r>
              <a:rPr lang="ru-RU" dirty="0"/>
              <a:t> фасаду: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стрічки</a:t>
            </a:r>
            <a:r>
              <a:rPr lang="ru-RU" dirty="0"/>
              <a:t> </a:t>
            </a:r>
            <a:r>
              <a:rPr lang="ru-RU" dirty="0" err="1"/>
              <a:t>слабких</a:t>
            </a:r>
            <a:r>
              <a:rPr lang="ru-RU" dirty="0"/>
              <a:t> опор внизу і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суцільна</a:t>
            </a:r>
            <a:r>
              <a:rPr lang="ru-RU" dirty="0"/>
              <a:t> </a:t>
            </a:r>
            <a:r>
              <a:rPr lang="ru-RU" dirty="0" err="1"/>
              <a:t>стіна</a:t>
            </a:r>
            <a:r>
              <a:rPr lang="ru-RU" dirty="0"/>
              <a:t> </a:t>
            </a:r>
            <a:r>
              <a:rPr lang="ru-RU" dirty="0" err="1"/>
              <a:t>вгорі</a:t>
            </a:r>
            <a:r>
              <a:rPr lang="ru-RU" dirty="0"/>
              <a:t>. У 1577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чергова</a:t>
            </a:r>
            <a:r>
              <a:rPr lang="ru-RU" dirty="0"/>
              <a:t> </a:t>
            </a:r>
            <a:r>
              <a:rPr lang="ru-RU" dirty="0" err="1"/>
              <a:t>пожежа</a:t>
            </a:r>
            <a:r>
              <a:rPr lang="ru-RU" dirty="0"/>
              <a:t> </a:t>
            </a:r>
            <a:r>
              <a:rPr lang="ru-RU" dirty="0" err="1"/>
              <a:t>знищила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крило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і </a:t>
            </a:r>
            <a:r>
              <a:rPr lang="ru-RU" dirty="0" err="1"/>
              <a:t>Антоніо</a:t>
            </a:r>
            <a:r>
              <a:rPr lang="ru-RU" dirty="0"/>
              <a:t> де </a:t>
            </a:r>
            <a:r>
              <a:rPr lang="ru-RU" dirty="0" err="1"/>
              <a:t>Понті</a:t>
            </a:r>
            <a:r>
              <a:rPr lang="ru-RU" dirty="0"/>
              <a:t>, </a:t>
            </a:r>
            <a:r>
              <a:rPr lang="ru-RU" dirty="0" err="1"/>
              <a:t>творець</a:t>
            </a:r>
            <a:r>
              <a:rPr lang="ru-RU" dirty="0"/>
              <a:t> моста </a:t>
            </a:r>
            <a:r>
              <a:rPr lang="ru-RU" dirty="0" err="1"/>
              <a:t>Ріальто</a:t>
            </a:r>
            <a:r>
              <a:rPr lang="ru-RU" dirty="0"/>
              <a:t>, </a:t>
            </a:r>
            <a:r>
              <a:rPr lang="ru-RU" dirty="0" err="1"/>
              <a:t>відновив</a:t>
            </a:r>
            <a:r>
              <a:rPr lang="ru-RU" dirty="0"/>
              <a:t> </a:t>
            </a:r>
            <a:r>
              <a:rPr lang="ru-RU" dirty="0" err="1"/>
              <a:t>первинний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. У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східного</a:t>
            </a:r>
            <a:r>
              <a:rPr lang="ru-RU" dirty="0"/>
              <a:t> фасаду </a:t>
            </a:r>
            <a:r>
              <a:rPr lang="ru-RU" dirty="0" err="1"/>
              <a:t>знаходиться</a:t>
            </a:r>
            <a:r>
              <a:rPr lang="ru-RU" dirty="0"/>
              <a:t> великий балкон, </a:t>
            </a:r>
            <a:r>
              <a:rPr lang="ru-RU" dirty="0" err="1"/>
              <a:t>виконаний</a:t>
            </a:r>
            <a:r>
              <a:rPr lang="ru-RU" dirty="0"/>
              <a:t> </a:t>
            </a:r>
            <a:r>
              <a:rPr lang="ru-RU" dirty="0" err="1"/>
              <a:t>учнями</a:t>
            </a:r>
            <a:r>
              <a:rPr lang="ru-RU" dirty="0"/>
              <a:t> </a:t>
            </a:r>
            <a:r>
              <a:rPr lang="ru-RU" dirty="0" err="1"/>
              <a:t>Сансовіно</a:t>
            </a:r>
            <a:r>
              <a:rPr lang="ru-RU" dirty="0"/>
              <a:t> в 1536 </a:t>
            </a:r>
            <a:r>
              <a:rPr lang="ru-RU" dirty="0" err="1"/>
              <a:t>році</a:t>
            </a:r>
            <a:r>
              <a:rPr lang="ru-RU" dirty="0"/>
              <a:t>. Над балконом — </a:t>
            </a:r>
            <a:r>
              <a:rPr lang="ru-RU" dirty="0" err="1"/>
              <a:t>стрілчасте</a:t>
            </a:r>
            <a:r>
              <a:rPr lang="ru-RU" dirty="0"/>
              <a:t> </a:t>
            </a:r>
            <a:r>
              <a:rPr lang="ru-RU" dirty="0" err="1"/>
              <a:t>вікно</a:t>
            </a:r>
            <a:r>
              <a:rPr lang="ru-RU" dirty="0"/>
              <a:t> і </a:t>
            </a:r>
            <a:r>
              <a:rPr lang="ru-RU" dirty="0" err="1"/>
              <a:t>скульптурне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дожа </a:t>
            </a:r>
            <a:r>
              <a:rPr lang="ru-RU" dirty="0" err="1"/>
              <a:t>Андреа</a:t>
            </a:r>
            <a:r>
              <a:rPr lang="ru-RU" dirty="0"/>
              <a:t> </a:t>
            </a:r>
            <a:r>
              <a:rPr lang="ru-RU" dirty="0" err="1"/>
              <a:t>Ґрітті</a:t>
            </a:r>
            <a:r>
              <a:rPr lang="ru-RU" dirty="0"/>
              <a:t> перед символом </a:t>
            </a:r>
            <a:r>
              <a:rPr lang="ru-RU" dirty="0" err="1"/>
              <a:t>Венеції</a:t>
            </a:r>
            <a:r>
              <a:rPr lang="ru-RU" dirty="0"/>
              <a:t>. Над </a:t>
            </a:r>
            <a:r>
              <a:rPr lang="ru-RU" dirty="0" err="1"/>
              <a:t>цим</a:t>
            </a:r>
            <a:r>
              <a:rPr lang="ru-RU" dirty="0"/>
              <a:t> балконом </a:t>
            </a:r>
            <a:r>
              <a:rPr lang="ru-RU" dirty="0" err="1"/>
              <a:t>встановлена</a:t>
            </a:r>
            <a:r>
              <a:rPr lang="ru-RU" dirty="0"/>
              <a:t> статуя </a:t>
            </a:r>
            <a:r>
              <a:rPr lang="ru-RU" dirty="0" err="1"/>
              <a:t>Правосуддя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скульптора </a:t>
            </a:r>
            <a:r>
              <a:rPr lang="ru-RU" dirty="0" err="1"/>
              <a:t>Алессандро</a:t>
            </a:r>
            <a:r>
              <a:rPr lang="ru-RU" dirty="0"/>
              <a:t> </a:t>
            </a:r>
            <a:r>
              <a:rPr lang="ru-RU" dirty="0" err="1"/>
              <a:t>Вітторіа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з </a:t>
            </a:r>
            <a:r>
              <a:rPr lang="ru-RU" dirty="0" err="1"/>
              <a:t>цього</a:t>
            </a:r>
            <a:r>
              <a:rPr lang="ru-RU" dirty="0"/>
              <a:t> балкона у 1866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проголошено</a:t>
            </a:r>
            <a:r>
              <a:rPr lang="ru-RU" dirty="0"/>
              <a:t> </a:t>
            </a:r>
            <a:r>
              <a:rPr lang="ru-RU" dirty="0" err="1"/>
              <a:t>возз'єднання</a:t>
            </a:r>
            <a:r>
              <a:rPr lang="ru-RU" dirty="0"/>
              <a:t> </a:t>
            </a:r>
            <a:r>
              <a:rPr lang="ru-RU" dirty="0" err="1"/>
              <a:t>Венеції</a:t>
            </a:r>
            <a:r>
              <a:rPr lang="ru-RU" dirty="0"/>
              <a:t> з </a:t>
            </a:r>
            <a:r>
              <a:rPr lang="ru-RU" dirty="0" err="1"/>
              <a:t>Італійським</a:t>
            </a:r>
            <a:r>
              <a:rPr lang="ru-RU" dirty="0"/>
              <a:t> </a:t>
            </a:r>
            <a:r>
              <a:rPr lang="ru-RU" dirty="0" err="1"/>
              <a:t>Королівством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83" y="1521230"/>
            <a:ext cx="2159317" cy="288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600400" cy="2399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065396"/>
            <a:ext cx="3198902" cy="2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4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704179"/>
            <a:ext cx="7128792" cy="30464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 smtClean="0">
                <a:latin typeface="Arial Narrow" pitchFamily="34" charset="0"/>
              </a:rPr>
              <a:t>Ознаки</a:t>
            </a:r>
            <a:r>
              <a:rPr lang="ru-RU" sz="2400" dirty="0" smtClean="0">
                <a:latin typeface="Arial Narrow" pitchFamily="34" charset="0"/>
              </a:rPr>
              <a:t> готики — </a:t>
            </a:r>
            <a:r>
              <a:rPr lang="ru-RU" sz="2400" dirty="0" err="1" smtClean="0">
                <a:latin typeface="Arial Narrow" pitchFamily="34" charset="0"/>
              </a:rPr>
              <a:t>це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характерне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спрямування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споруди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вгору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що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підкреслювалося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стрілчастими</a:t>
            </a:r>
            <a:r>
              <a:rPr lang="ru-RU" sz="2400" dirty="0" smtClean="0">
                <a:latin typeface="Arial Narrow" pitchFamily="34" charset="0"/>
              </a:rPr>
              <a:t> шпилями, </a:t>
            </a:r>
            <a:r>
              <a:rPr lang="ru-RU" sz="2400" dirty="0" err="1" smtClean="0">
                <a:latin typeface="Arial Narrow" pitchFamily="34" charset="0"/>
              </a:rPr>
              <a:t>це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вітражі</a:t>
            </a:r>
            <a:r>
              <a:rPr lang="ru-RU" sz="2400" dirty="0" smtClean="0">
                <a:latin typeface="Arial Narrow" pitchFamily="34" charset="0"/>
              </a:rPr>
              <a:t> (</a:t>
            </a:r>
            <a:r>
              <a:rPr lang="ru-RU" sz="2400" dirty="0" err="1" smtClean="0">
                <a:latin typeface="Arial Narrow" pitchFamily="34" charset="0"/>
              </a:rPr>
              <a:t>великі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вікна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із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різнокольорового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скла</a:t>
            </a:r>
            <a:r>
              <a:rPr lang="ru-RU" sz="2400" dirty="0" smtClean="0">
                <a:latin typeface="Arial Narrow" pitchFamily="34" charset="0"/>
              </a:rPr>
              <a:t>), </a:t>
            </a:r>
            <a:r>
              <a:rPr lang="ru-RU" sz="2400" dirty="0" err="1" smtClean="0">
                <a:latin typeface="Arial Narrow" pitchFamily="34" charset="0"/>
              </a:rPr>
              <a:t>найдавніші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зразки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яких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зберегли­ся</a:t>
            </a:r>
            <a:r>
              <a:rPr lang="ru-RU" sz="2400" dirty="0" smtClean="0">
                <a:latin typeface="Arial Narrow" pitchFamily="34" charset="0"/>
              </a:rPr>
              <a:t> у </a:t>
            </a:r>
            <a:r>
              <a:rPr lang="ru-RU" sz="2400" dirty="0" err="1" smtClean="0">
                <a:latin typeface="Arial Narrow" pitchFamily="34" charset="0"/>
              </a:rPr>
              <a:t>Великій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Британії</a:t>
            </a:r>
            <a:r>
              <a:rPr lang="ru-RU" sz="2400" dirty="0" smtClean="0">
                <a:latin typeface="Arial Narrow" pitchFamily="34" charset="0"/>
              </a:rPr>
              <a:t> та </a:t>
            </a:r>
            <a:r>
              <a:rPr lang="ru-RU" sz="2400" dirty="0" err="1" smtClean="0">
                <a:latin typeface="Arial Narrow" pitchFamily="34" charset="0"/>
              </a:rPr>
              <a:t>Франції</a:t>
            </a:r>
            <a:r>
              <a:rPr lang="ru-RU" sz="2400" dirty="0" smtClean="0">
                <a:latin typeface="Arial Narrow" pitchFamily="34" charset="0"/>
              </a:rPr>
              <a:t>, а </a:t>
            </a:r>
            <a:r>
              <a:rPr lang="ru-RU" sz="2400" dirty="0" err="1" smtClean="0">
                <a:latin typeface="Arial Narrow" pitchFamily="34" charset="0"/>
              </a:rPr>
              <a:t>також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численні</a:t>
            </a:r>
            <a:r>
              <a:rPr lang="ru-RU" sz="2400" dirty="0" smtClean="0">
                <a:latin typeface="Arial Narrow" pitchFamily="34" charset="0"/>
              </a:rPr>
              <a:t> арки, </a:t>
            </a:r>
            <a:r>
              <a:rPr lang="ru-RU" sz="2400" dirty="0" err="1" smtClean="0">
                <a:latin typeface="Arial Narrow" pitchFamily="34" charset="0"/>
              </a:rPr>
              <a:t>багатство</a:t>
            </a:r>
            <a:r>
              <a:rPr lang="ru-RU" sz="2400" dirty="0" smtClean="0">
                <a:latin typeface="Arial Narrow" pitchFamily="34" charset="0"/>
              </a:rPr>
              <a:t> скульптурного </a:t>
            </a:r>
            <a:r>
              <a:rPr lang="ru-RU" sz="2400" dirty="0" err="1" smtClean="0">
                <a:latin typeface="Arial Narrow" pitchFamily="34" charset="0"/>
              </a:rPr>
              <a:t>оздоблення</a:t>
            </a:r>
            <a:r>
              <a:rPr lang="ru-RU" sz="2400" dirty="0" smtClean="0">
                <a:latin typeface="Arial Narrow" pitchFamily="34" charset="0"/>
              </a:rPr>
              <a:t>.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166174" cy="3332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1" y="3501008"/>
            <a:ext cx="406739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3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Палац </a:t>
            </a:r>
            <a:r>
              <a:rPr lang="ru-RU" sz="40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дожів</a:t>
            </a:r>
            <a:endParaRPr lang="ru-RU" sz="4000" b="1" cap="none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3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908720"/>
            <a:ext cx="7128792" cy="49685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err="1" smtClean="0">
                <a:latin typeface="Arial Narrow" pitchFamily="34" charset="0"/>
              </a:rPr>
              <a:t>Термін</a:t>
            </a:r>
            <a:r>
              <a:rPr lang="ru-RU" sz="2400" dirty="0" smtClean="0">
                <a:latin typeface="Arial Narrow" pitchFamily="34" charset="0"/>
              </a:rPr>
              <a:t> «готика» (</a:t>
            </a:r>
            <a:r>
              <a:rPr lang="ru-RU" sz="2400" dirty="0" err="1" smtClean="0">
                <a:latin typeface="Arial Narrow" pitchFamily="34" charset="0"/>
              </a:rPr>
              <a:t>іт</a:t>
            </a:r>
            <a:r>
              <a:rPr lang="ru-RU" sz="2400" dirty="0" smtClean="0">
                <a:latin typeface="Arial Narrow" pitchFamily="34" charset="0"/>
              </a:rPr>
              <a:t>. — </a:t>
            </a:r>
            <a:r>
              <a:rPr lang="ru-RU" sz="2400" dirty="0" err="1" smtClean="0">
                <a:latin typeface="Arial Narrow" pitchFamily="34" charset="0"/>
              </a:rPr>
              <a:t>незвичний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варварський</a:t>
            </a:r>
            <a:r>
              <a:rPr lang="ru-RU" sz="2400" dirty="0" smtClean="0">
                <a:latin typeface="Arial Narrow" pitchFamily="34" charset="0"/>
              </a:rPr>
              <a:t>) </a:t>
            </a:r>
            <a:r>
              <a:rPr lang="ru-RU" sz="2400" dirty="0" err="1" smtClean="0">
                <a:latin typeface="Arial Narrow" pitchFamily="34" charset="0"/>
              </a:rPr>
              <a:t>було</a:t>
            </a:r>
            <a:r>
              <a:rPr lang="ru-RU" sz="2400" dirty="0" smtClean="0">
                <a:latin typeface="Arial Narrow" pitchFamily="34" charset="0"/>
              </a:rPr>
              <a:t> введено теоретиком </a:t>
            </a:r>
            <a:r>
              <a:rPr lang="ru-RU" sz="2400" dirty="0" err="1" smtClean="0">
                <a:latin typeface="Arial Narrow" pitchFamily="34" charset="0"/>
              </a:rPr>
              <a:t>мистецтва</a:t>
            </a:r>
            <a:r>
              <a:rPr lang="ru-RU" sz="2400" dirty="0" smtClean="0">
                <a:latin typeface="Arial Narrow" pitchFamily="34" charset="0"/>
              </a:rPr>
              <a:t> й </a:t>
            </a:r>
            <a:r>
              <a:rPr lang="ru-RU" sz="2400" dirty="0" err="1" smtClean="0">
                <a:latin typeface="Arial Narrow" pitchFamily="34" charset="0"/>
              </a:rPr>
              <a:t>архітектором</a:t>
            </a:r>
            <a:r>
              <a:rPr lang="ru-RU" sz="2400" dirty="0" smtClean="0">
                <a:latin typeface="Arial Narrow" pitchFamily="34" charset="0"/>
              </a:rPr>
              <a:t> Джорджо </a:t>
            </a:r>
            <a:r>
              <a:rPr lang="ru-RU" sz="2400" dirty="0" err="1" smtClean="0">
                <a:latin typeface="Arial Narrow" pitchFamily="34" charset="0"/>
              </a:rPr>
              <a:t>Вазарі</a:t>
            </a:r>
            <a:r>
              <a:rPr lang="ru-RU" sz="2400" dirty="0" smtClean="0">
                <a:latin typeface="Arial Narrow" pitchFamily="34" charset="0"/>
              </a:rPr>
              <a:t>. </a:t>
            </a:r>
            <a:r>
              <a:rPr lang="ru-RU" sz="2400" dirty="0" err="1" smtClean="0">
                <a:latin typeface="Arial Narrow" pitchFamily="34" charset="0"/>
              </a:rPr>
              <a:t>Від</a:t>
            </a:r>
            <a:r>
              <a:rPr lang="ru-RU" sz="2400" dirty="0" smtClean="0">
                <a:latin typeface="Arial Narrow" pitchFamily="34" charset="0"/>
              </a:rPr>
              <a:t> початку </a:t>
            </a:r>
            <a:r>
              <a:rPr lang="en-US" sz="2400" dirty="0" smtClean="0">
                <a:latin typeface="Arial Narrow" pitchFamily="34" charset="0"/>
              </a:rPr>
              <a:t>XIX </a:t>
            </a:r>
            <a:r>
              <a:rPr lang="ru-RU" sz="2400" dirty="0" smtClean="0">
                <a:latin typeface="Arial Narrow" pitchFamily="34" charset="0"/>
              </a:rPr>
              <a:t>ст., коли </a:t>
            </a:r>
            <a:r>
              <a:rPr lang="ru-RU" sz="2400" dirty="0" err="1" smtClean="0">
                <a:latin typeface="Arial Narrow" pitchFamily="34" charset="0"/>
              </a:rPr>
              <a:t>щодо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мистецтва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X—XII </a:t>
            </a:r>
            <a:r>
              <a:rPr lang="ru-RU" sz="2400" dirty="0" smtClean="0">
                <a:latin typeface="Arial Narrow" pitchFamily="34" charset="0"/>
              </a:rPr>
              <a:t>ст. почали </a:t>
            </a:r>
            <a:r>
              <a:rPr lang="ru-RU" sz="2400" dirty="0" err="1" smtClean="0">
                <a:latin typeface="Arial Narrow" pitchFamily="34" charset="0"/>
              </a:rPr>
              <a:t>за­стосовувати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термін</a:t>
            </a:r>
            <a:r>
              <a:rPr lang="ru-RU" sz="2400" dirty="0" smtClean="0">
                <a:latin typeface="Arial Narrow" pitchFamily="34" charset="0"/>
              </a:rPr>
              <a:t> «</a:t>
            </a:r>
            <a:r>
              <a:rPr lang="ru-RU" sz="2400" dirty="0" err="1" smtClean="0">
                <a:latin typeface="Arial Narrow" pitchFamily="34" charset="0"/>
              </a:rPr>
              <a:t>романський</a:t>
            </a:r>
            <a:r>
              <a:rPr lang="ru-RU" sz="2400" dirty="0" smtClean="0">
                <a:latin typeface="Arial Narrow" pitchFamily="34" charset="0"/>
              </a:rPr>
              <a:t> стиль».</a:t>
            </a:r>
            <a:r>
              <a:rPr lang="ru-RU" sz="2400" dirty="0" err="1" smtClean="0">
                <a:latin typeface="Arial Narrow" pitchFamily="34" charset="0"/>
              </a:rPr>
              <a:t>Історія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мистецтва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оперує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також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поняттями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англійська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французька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німецька</a:t>
            </a:r>
            <a:r>
              <a:rPr lang="ru-RU" sz="2400" dirty="0" smtClean="0">
                <a:latin typeface="Arial Narrow" pitchFamily="34" charset="0"/>
              </a:rPr>
              <a:t> готика. </a:t>
            </a:r>
            <a:r>
              <a:rPr lang="ru-RU" sz="2400" dirty="0" err="1" smtClean="0">
                <a:latin typeface="Arial Narrow" pitchFamily="34" charset="0"/>
              </a:rPr>
              <a:t>Ми­стецтво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готичного</a:t>
            </a:r>
            <a:r>
              <a:rPr lang="ru-RU" sz="2400" dirty="0" smtClean="0">
                <a:latin typeface="Arial Narrow" pitchFamily="34" charset="0"/>
              </a:rPr>
              <a:t> стилю </a:t>
            </a:r>
            <a:r>
              <a:rPr lang="ru-RU" sz="2400" dirty="0" err="1" smtClean="0">
                <a:latin typeface="Arial Narrow" pitchFamily="34" charset="0"/>
              </a:rPr>
              <a:t>характеризується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пошуком</a:t>
            </a:r>
            <a:r>
              <a:rPr lang="ru-RU" sz="2400" dirty="0" smtClean="0">
                <a:latin typeface="Arial Narrow" pitchFamily="34" charset="0"/>
              </a:rPr>
              <a:t> синтезу </a:t>
            </a:r>
            <a:r>
              <a:rPr lang="ru-RU" sz="2400" dirty="0" err="1" smtClean="0">
                <a:latin typeface="Arial Narrow" pitchFamily="34" charset="0"/>
              </a:rPr>
              <a:t>між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архітектурою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живописом</a:t>
            </a:r>
            <a:r>
              <a:rPr lang="ru-RU" sz="2400" dirty="0" smtClean="0">
                <a:latin typeface="Arial Narrow" pitchFamily="34" charset="0"/>
              </a:rPr>
              <a:t> і скульптурою. </a:t>
            </a:r>
            <a:r>
              <a:rPr lang="ru-RU" sz="2400" dirty="0" err="1" smtClean="0">
                <a:latin typeface="Arial Narrow" pitchFamily="34" charset="0"/>
              </a:rPr>
              <a:t>Гармонійний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усесвіт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ро­манського</a:t>
            </a:r>
            <a:r>
              <a:rPr lang="ru-RU" sz="2400" dirty="0" smtClean="0">
                <a:latin typeface="Arial Narrow" pitchFamily="34" charset="0"/>
              </a:rPr>
              <a:t> стилю </a:t>
            </a:r>
            <a:r>
              <a:rPr lang="ru-RU" sz="2400" dirty="0" err="1" smtClean="0">
                <a:latin typeface="Arial Narrow" pitchFamily="34" charset="0"/>
              </a:rPr>
              <a:t>перетворився</a:t>
            </a:r>
            <a:r>
              <a:rPr lang="ru-RU" sz="2400" dirty="0" smtClean="0">
                <a:latin typeface="Arial Narrow" pitchFamily="34" charset="0"/>
              </a:rPr>
              <a:t> на </a:t>
            </a:r>
            <a:r>
              <a:rPr lang="ru-RU" sz="2400" dirty="0" err="1" smtClean="0">
                <a:latin typeface="Arial Narrow" pitchFamily="34" charset="0"/>
              </a:rPr>
              <a:t>динамічний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спрямований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угору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всесвіт</a:t>
            </a:r>
            <a:r>
              <a:rPr lang="ru-RU" sz="2400" dirty="0" smtClean="0">
                <a:latin typeface="Arial Narrow" pitchFamily="34" charset="0"/>
              </a:rPr>
              <a:t> готики. </a:t>
            </a:r>
            <a:r>
              <a:rPr lang="ru-RU" sz="2400" dirty="0" err="1" smtClean="0">
                <a:latin typeface="Arial Narrow" pitchFamily="34" charset="0"/>
              </a:rPr>
              <a:t>Пізньороманський</a:t>
            </a:r>
            <a:r>
              <a:rPr lang="ru-RU" sz="2400" dirty="0" smtClean="0">
                <a:latin typeface="Arial Narrow" pitchFamily="34" charset="0"/>
              </a:rPr>
              <a:t> стиль </a:t>
            </a:r>
            <a:r>
              <a:rPr lang="ru-RU" sz="2400" dirty="0" err="1" smtClean="0">
                <a:latin typeface="Arial Narrow" pitchFamily="34" charset="0"/>
              </a:rPr>
              <a:t>відтворив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усі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формальні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передумови</a:t>
            </a:r>
            <a:r>
              <a:rPr lang="ru-RU" sz="2400" dirty="0" smtClean="0">
                <a:latin typeface="Arial Narrow" pitchFamily="34" charset="0"/>
              </a:rPr>
              <a:t> готики.</a:t>
            </a:r>
            <a:endParaRPr lang="ru-RU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0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777686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Найвидатніші</a:t>
            </a:r>
            <a:r>
              <a:rPr lang="ru-RU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пам’ятки</a:t>
            </a:r>
            <a:r>
              <a:rPr lang="ru-RU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br>
              <a:rPr lang="ru-RU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36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готичного</a:t>
            </a:r>
            <a:r>
              <a:rPr lang="ru-RU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стилю </a:t>
            </a:r>
            <a:endParaRPr lang="ru-RU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5877272"/>
            <a:ext cx="66527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Собор </a:t>
            </a:r>
            <a:r>
              <a:rPr lang="ru-RU" sz="3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Паризь­кої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Богоматері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 </a:t>
            </a:r>
            <a:r>
              <a:rPr lang="ru-RU" sz="3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Франції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7508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latin typeface="Arial Narrow" pitchFamily="34" charset="0"/>
              </a:rPr>
              <a:t>собор </a:t>
            </a:r>
            <a:r>
              <a:rPr lang="ru-RU" sz="3100" dirty="0" err="1" smtClean="0">
                <a:latin typeface="Arial Narrow" pitchFamily="34" charset="0"/>
              </a:rPr>
              <a:t>Паризь­кої</a:t>
            </a:r>
            <a:r>
              <a:rPr lang="ru-RU" sz="3100" dirty="0" smtClean="0">
                <a:latin typeface="Arial Narrow" pitchFamily="34" charset="0"/>
              </a:rPr>
              <a:t> </a:t>
            </a:r>
            <a:r>
              <a:rPr lang="ru-RU" sz="3100" dirty="0" err="1" smtClean="0">
                <a:latin typeface="Arial Narrow" pitchFamily="34" charset="0"/>
              </a:rPr>
              <a:t>Богоматері</a:t>
            </a:r>
            <a:r>
              <a:rPr lang="ru-RU" sz="3100" dirty="0" smtClean="0">
                <a:latin typeface="Arial Narrow" pitchFamily="34" charset="0"/>
              </a:rPr>
              <a:t> у </a:t>
            </a:r>
            <a:r>
              <a:rPr lang="ru-RU" sz="3100" dirty="0" err="1" smtClean="0">
                <a:latin typeface="Arial Narrow" pitchFamily="34" charset="0"/>
              </a:rPr>
              <a:t>Франції</a:t>
            </a:r>
            <a:r>
              <a:rPr lang="ru-RU" sz="3100" dirty="0" smtClean="0">
                <a:latin typeface="Arial Narrow" pitchFamily="34" charset="0"/>
              </a:rPr>
              <a:t/>
            </a:r>
            <a:br>
              <a:rPr lang="ru-RU" sz="3100" dirty="0" smtClean="0">
                <a:latin typeface="Arial Narrow" pitchFamily="34" charset="0"/>
              </a:rPr>
            </a:br>
            <a:r>
              <a:rPr lang="ru-RU" sz="3100" dirty="0" smtClean="0">
                <a:latin typeface="Arial Narrow" pitchFamily="34" charset="0"/>
              </a:rPr>
              <a:t> </a:t>
            </a:r>
            <a:r>
              <a:rPr lang="ru-RU" sz="3100" dirty="0" err="1">
                <a:latin typeface="Arial Narrow" pitchFamily="34" charset="0"/>
              </a:rPr>
              <a:t>Нотр</a:t>
            </a:r>
            <a:r>
              <a:rPr lang="ru-RU" sz="3100" dirty="0">
                <a:latin typeface="Arial Narrow" pitchFamily="34" charset="0"/>
              </a:rPr>
              <a:t>-Дам де </a:t>
            </a:r>
            <a:r>
              <a:rPr lang="ru-RU" sz="3100" dirty="0" err="1">
                <a:latin typeface="Arial Narrow" pitchFamily="34" charset="0"/>
              </a:rPr>
              <a:t>Парі</a:t>
            </a:r>
            <a:endParaRPr lang="ru-RU" sz="3100" dirty="0"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600200"/>
            <a:ext cx="511256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 Narrow" pitchFamily="34" charset="0"/>
              </a:rPr>
              <a:t>У </a:t>
            </a:r>
            <a:r>
              <a:rPr lang="ru-RU" sz="2400" dirty="0" err="1" smtClean="0">
                <a:latin typeface="Arial Narrow" pitchFamily="34" charset="0"/>
              </a:rPr>
              <a:t>соборі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вбачається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подвійність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стилістичних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впливів</a:t>
            </a:r>
            <a:r>
              <a:rPr lang="ru-RU" sz="2400" dirty="0" smtClean="0">
                <a:latin typeface="Arial Narrow" pitchFamily="34" charset="0"/>
              </a:rPr>
              <a:t>: з одного боку, </a:t>
            </a:r>
            <a:r>
              <a:rPr lang="ru-RU" sz="2400" dirty="0" err="1" smtClean="0">
                <a:latin typeface="Arial Narrow" pitchFamily="34" charset="0"/>
              </a:rPr>
              <a:t>присутні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відгомони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романського</a:t>
            </a:r>
            <a:r>
              <a:rPr lang="ru-RU" sz="2400" dirty="0" smtClean="0">
                <a:latin typeface="Arial Narrow" pitchFamily="34" charset="0"/>
              </a:rPr>
              <a:t> стилю </a:t>
            </a:r>
            <a:r>
              <a:rPr lang="ru-RU" sz="2400" dirty="0" err="1" smtClean="0">
                <a:latin typeface="Arial Narrow" pitchFamily="34" charset="0"/>
              </a:rPr>
              <a:t>Нормандії</a:t>
            </a:r>
            <a:r>
              <a:rPr lang="ru-RU" sz="2400" dirty="0" smtClean="0">
                <a:latin typeface="Arial Narrow" pitchFamily="34" charset="0"/>
              </a:rPr>
              <a:t>, з </a:t>
            </a:r>
            <a:r>
              <a:rPr lang="ru-RU" sz="2400" dirty="0" err="1" smtClean="0">
                <a:latin typeface="Arial Narrow" pitchFamily="34" charset="0"/>
              </a:rPr>
              <a:t>властивим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йому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могутньою</a:t>
            </a:r>
            <a:r>
              <a:rPr lang="ru-RU" sz="2400" dirty="0" smtClean="0">
                <a:latin typeface="Arial Narrow" pitchFamily="34" charset="0"/>
              </a:rPr>
              <a:t> і </a:t>
            </a:r>
            <a:r>
              <a:rPr lang="ru-RU" sz="2400" dirty="0" err="1" smtClean="0">
                <a:latin typeface="Arial Narrow" pitchFamily="34" charset="0"/>
              </a:rPr>
              <a:t>щільною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єдністю</a:t>
            </a:r>
            <a:r>
              <a:rPr lang="ru-RU" sz="2400" dirty="0" smtClean="0">
                <a:latin typeface="Arial Narrow" pitchFamily="34" charset="0"/>
              </a:rPr>
              <a:t>, а з </a:t>
            </a:r>
            <a:r>
              <a:rPr lang="ru-RU" sz="2400" dirty="0" err="1" smtClean="0">
                <a:latin typeface="Arial Narrow" pitchFamily="34" charset="0"/>
              </a:rPr>
              <a:t>іншого</a:t>
            </a:r>
            <a:r>
              <a:rPr lang="ru-RU" sz="2400" dirty="0" smtClean="0">
                <a:latin typeface="Arial Narrow" pitchFamily="34" charset="0"/>
              </a:rPr>
              <a:t>, </a:t>
            </a:r>
            <a:r>
              <a:rPr lang="ru-RU" sz="2400" dirty="0" err="1" smtClean="0">
                <a:latin typeface="Arial Narrow" pitchFamily="34" charset="0"/>
              </a:rPr>
              <a:t>використання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новаторських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архітектурних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досягнень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готичного</a:t>
            </a:r>
            <a:r>
              <a:rPr lang="ru-RU" sz="2400" dirty="0" smtClean="0">
                <a:latin typeface="Arial Narrow" pitchFamily="34" charset="0"/>
              </a:rPr>
              <a:t> стилю, </a:t>
            </a:r>
            <a:r>
              <a:rPr lang="ru-RU" sz="2400" dirty="0" err="1" smtClean="0">
                <a:latin typeface="Arial Narrow" pitchFamily="34" charset="0"/>
              </a:rPr>
              <a:t>який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додає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будівлі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легкість</a:t>
            </a:r>
            <a:r>
              <a:rPr lang="ru-RU" sz="2400" dirty="0" smtClean="0">
                <a:latin typeface="Arial Narrow" pitchFamily="34" charset="0"/>
              </a:rPr>
              <a:t> і </a:t>
            </a:r>
            <a:r>
              <a:rPr lang="ru-RU" sz="2400" dirty="0" err="1" smtClean="0">
                <a:latin typeface="Arial Narrow" pitchFamily="34" charset="0"/>
              </a:rPr>
              <a:t>створює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враження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простоти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вертикальної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конструкції</a:t>
            </a:r>
            <a:r>
              <a:rPr lang="ru-RU" sz="2400" dirty="0" smtClean="0">
                <a:latin typeface="Arial Narrow" pitchFamily="34" charset="0"/>
              </a:rPr>
              <a:t> і </a:t>
            </a:r>
            <a:r>
              <a:rPr lang="ru-RU" sz="2400" dirty="0" err="1" smtClean="0">
                <a:latin typeface="Arial Narrow" pitchFamily="34" charset="0"/>
              </a:rPr>
              <a:t>вагової</a:t>
            </a:r>
            <a:r>
              <a:rPr lang="ru-RU" sz="2400" dirty="0" smtClean="0">
                <a:latin typeface="Arial Narrow" pitchFamily="34" charset="0"/>
              </a:rPr>
              <a:t> опори </a:t>
            </a:r>
            <a:r>
              <a:rPr lang="ru-RU" sz="2400" dirty="0" err="1" smtClean="0">
                <a:latin typeface="Arial Narrow" pitchFamily="34" charset="0"/>
              </a:rPr>
              <a:t>будови</a:t>
            </a:r>
            <a:r>
              <a:rPr lang="ru-RU" sz="2400" dirty="0" smtClean="0">
                <a:latin typeface="Arial Narrow" pitchFamily="34" charset="0"/>
              </a:rPr>
              <a:t> (будучи каркасом опори </a:t>
            </a:r>
            <a:r>
              <a:rPr lang="ru-RU" sz="2400" dirty="0" err="1" smtClean="0">
                <a:latin typeface="Arial Narrow" pitchFamily="34" charset="0"/>
              </a:rPr>
              <a:t>будови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його</a:t>
            </a:r>
            <a:r>
              <a:rPr lang="ru-RU" sz="2400" dirty="0" smtClean="0">
                <a:latin typeface="Arial Narrow" pitchFamily="34" charset="0"/>
              </a:rPr>
              <a:t> видно </a:t>
            </a:r>
            <a:r>
              <a:rPr lang="ru-RU" sz="2400" dirty="0" err="1" smtClean="0">
                <a:latin typeface="Arial Narrow" pitchFamily="34" charset="0"/>
              </a:rPr>
              <a:t>лише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 err="1" smtClean="0">
                <a:latin typeface="Arial Narrow" pitchFamily="34" charset="0"/>
              </a:rPr>
              <a:t>ззовні</a:t>
            </a:r>
            <a:r>
              <a:rPr lang="ru-RU" sz="2400" dirty="0" smtClean="0">
                <a:latin typeface="Arial Narrow" pitchFamily="34" charset="0"/>
              </a:rPr>
              <a:t>).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09066"/>
            <a:ext cx="33432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9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собор </a:t>
            </a:r>
            <a:r>
              <a:rPr lang="ru-RU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Паризь­кої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Богоматері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у </a:t>
            </a:r>
            <a:r>
              <a:rPr lang="ru-RU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Франції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Нотр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-Дам де </a:t>
            </a:r>
            <a:r>
              <a:rPr lang="ru-RU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Парі</a:t>
            </a:r>
            <a:endParaRPr lang="ru-RU" b="1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018192"/>
            <a:ext cx="4788024" cy="1839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3071946"/>
            <a:ext cx="2720553" cy="1797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4" y="1914137"/>
            <a:ext cx="4013260" cy="2677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7" y="4745898"/>
            <a:ext cx="2834214" cy="1889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78" y="990211"/>
            <a:ext cx="2601258" cy="1948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26" y="1740678"/>
            <a:ext cx="22682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100000"/>
                <a:alpha val="100000"/>
                <a:satMod val="14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3" y="1425721"/>
            <a:ext cx="34623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01" y="1271638"/>
            <a:ext cx="1953623" cy="261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9920" y="506193"/>
            <a:ext cx="764183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Кафедральний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собор </a:t>
            </a:r>
            <a:r>
              <a:rPr lang="ru-RU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Богоматері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Шартрський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003" y="3884855"/>
            <a:ext cx="8858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Кафедральний</a:t>
            </a:r>
            <a:r>
              <a:rPr lang="ru-RU" dirty="0" smtClean="0"/>
              <a:t> собор </a:t>
            </a:r>
            <a:r>
              <a:rPr lang="ru-RU" dirty="0" err="1" smtClean="0"/>
              <a:t>Богоматері</a:t>
            </a:r>
            <a:r>
              <a:rPr lang="ru-RU" dirty="0" smtClean="0"/>
              <a:t> в </a:t>
            </a:r>
            <a:r>
              <a:rPr lang="ru-RU" dirty="0" err="1" smtClean="0"/>
              <a:t>Шартрі</a:t>
            </a:r>
            <a:r>
              <a:rPr lang="ru-RU" dirty="0" smtClean="0"/>
              <a:t> </a:t>
            </a:r>
            <a:r>
              <a:rPr lang="ru-RU" dirty="0" err="1" smtClean="0"/>
              <a:t>являє</a:t>
            </a:r>
            <a:r>
              <a:rPr lang="ru-RU" dirty="0" smtClean="0"/>
              <a:t> собою </a:t>
            </a:r>
            <a:r>
              <a:rPr lang="ru-RU" dirty="0" err="1" smtClean="0"/>
              <a:t>тринавну</a:t>
            </a:r>
            <a:r>
              <a:rPr lang="ru-RU" dirty="0" smtClean="0"/>
              <a:t> </a:t>
            </a:r>
            <a:r>
              <a:rPr lang="ru-RU" dirty="0" err="1" smtClean="0"/>
              <a:t>споруду</a:t>
            </a:r>
            <a:r>
              <a:rPr lang="ru-RU" dirty="0" smtClean="0"/>
              <a:t> з </a:t>
            </a:r>
            <a:r>
              <a:rPr lang="ru-RU" dirty="0" err="1" smtClean="0"/>
              <a:t>хрестоподібним</a:t>
            </a:r>
            <a:r>
              <a:rPr lang="ru-RU" dirty="0" smtClean="0"/>
              <a:t> </a:t>
            </a:r>
            <a:r>
              <a:rPr lang="ru-RU" dirty="0" err="1" smtClean="0"/>
              <a:t>плануванням</a:t>
            </a:r>
            <a:r>
              <a:rPr lang="ru-RU" dirty="0" smtClean="0"/>
              <a:t> з невеликим трансептом і </a:t>
            </a:r>
            <a:r>
              <a:rPr lang="ru-RU" dirty="0" err="1" smtClean="0"/>
              <a:t>деамбулаторієм</a:t>
            </a:r>
            <a:r>
              <a:rPr lang="ru-RU" dirty="0" smtClean="0"/>
              <a:t>. </a:t>
            </a:r>
            <a:r>
              <a:rPr lang="ru-RU" dirty="0" err="1" smtClean="0"/>
              <a:t>Східна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храму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напіввідкритих</a:t>
            </a:r>
            <a:r>
              <a:rPr lang="ru-RU" dirty="0" smtClean="0"/>
              <a:t> </a:t>
            </a:r>
            <a:r>
              <a:rPr lang="ru-RU" dirty="0" err="1" smtClean="0"/>
              <a:t>радіальних</a:t>
            </a:r>
            <a:r>
              <a:rPr lang="ru-RU" dirty="0" smtClean="0"/>
              <a:t> </a:t>
            </a:r>
            <a:r>
              <a:rPr lang="ru-RU" dirty="0" err="1" smtClean="0"/>
              <a:t>каплиць</a:t>
            </a:r>
            <a:r>
              <a:rPr lang="ru-RU" dirty="0" smtClean="0"/>
              <a:t>, три з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помітно</a:t>
            </a:r>
            <a:r>
              <a:rPr lang="ru-RU" dirty="0" smtClean="0"/>
              <a:t> </a:t>
            </a:r>
            <a:r>
              <a:rPr lang="ru-RU" dirty="0" err="1" smtClean="0"/>
              <a:t>виступають</a:t>
            </a:r>
            <a:r>
              <a:rPr lang="ru-RU" dirty="0" smtClean="0"/>
              <a:t> за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півкола</a:t>
            </a:r>
            <a:r>
              <a:rPr lang="ru-RU" dirty="0" smtClean="0"/>
              <a:t> </a:t>
            </a:r>
            <a:r>
              <a:rPr lang="ru-RU" dirty="0" err="1" smtClean="0"/>
              <a:t>деамбулаторія</a:t>
            </a:r>
            <a:r>
              <a:rPr lang="ru-RU" dirty="0" smtClean="0"/>
              <a:t>, а </a:t>
            </a:r>
            <a:r>
              <a:rPr lang="ru-RU" dirty="0" err="1" smtClean="0"/>
              <a:t>решта</a:t>
            </a:r>
            <a:r>
              <a:rPr lang="ru-RU" dirty="0" smtClean="0"/>
              <a:t> </a:t>
            </a:r>
            <a:r>
              <a:rPr lang="ru-RU" dirty="0" err="1" smtClean="0"/>
              <a:t>чотири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меншу</a:t>
            </a:r>
            <a:r>
              <a:rPr lang="ru-RU" dirty="0" smtClean="0"/>
              <a:t> </a:t>
            </a:r>
            <a:r>
              <a:rPr lang="ru-RU" dirty="0" err="1" smtClean="0"/>
              <a:t>глибину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1289" y="5149914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час </a:t>
            </a:r>
            <a:r>
              <a:rPr lang="ru-RU" dirty="0" err="1" smtClean="0"/>
              <a:t>зведення</a:t>
            </a:r>
            <a:r>
              <a:rPr lang="ru-RU" dirty="0" smtClean="0"/>
              <a:t> собору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склепіння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найвишим</a:t>
            </a:r>
            <a:r>
              <a:rPr lang="ru-RU" dirty="0" smtClean="0"/>
              <a:t> у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Особливістю</a:t>
            </a:r>
            <a:r>
              <a:rPr lang="ru-RU" dirty="0" smtClean="0"/>
              <a:t> </a:t>
            </a:r>
            <a:r>
              <a:rPr lang="ru-RU" dirty="0" err="1" smtClean="0"/>
              <a:t>зовнішнього</a:t>
            </a:r>
            <a:r>
              <a:rPr lang="ru-RU" dirty="0" smtClean="0"/>
              <a:t> </a:t>
            </a:r>
            <a:r>
              <a:rPr lang="ru-RU" dirty="0" err="1" smtClean="0"/>
              <a:t>вигляду</a:t>
            </a:r>
            <a:r>
              <a:rPr lang="ru-RU" dirty="0" smtClean="0"/>
              <a:t> собору є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відмінні</a:t>
            </a:r>
            <a:r>
              <a:rPr lang="ru-RU" dirty="0" smtClean="0"/>
              <a:t> одна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одної</a:t>
            </a:r>
            <a:r>
              <a:rPr lang="ru-RU" dirty="0" smtClean="0"/>
              <a:t> </a:t>
            </a:r>
            <a:r>
              <a:rPr lang="ru-RU" dirty="0" err="1" smtClean="0"/>
              <a:t>вежі</a:t>
            </a:r>
            <a:r>
              <a:rPr lang="ru-RU" dirty="0" smtClean="0"/>
              <a:t>. 105-метровий шпиль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башти</a:t>
            </a:r>
            <a:r>
              <a:rPr lang="ru-RU" dirty="0" smtClean="0"/>
              <a:t> </a:t>
            </a:r>
            <a:r>
              <a:rPr lang="ru-RU" dirty="0" err="1" smtClean="0"/>
              <a:t>відноситься</a:t>
            </a:r>
            <a:r>
              <a:rPr lang="ru-RU" dirty="0" smtClean="0"/>
              <a:t> до 1140 року,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виконано</a:t>
            </a:r>
            <a:r>
              <a:rPr lang="ru-RU" dirty="0" smtClean="0"/>
              <a:t> у </a:t>
            </a:r>
            <a:r>
              <a:rPr lang="ru-RU" dirty="0" err="1" smtClean="0"/>
              <a:t>формі</a:t>
            </a:r>
            <a:r>
              <a:rPr lang="ru-RU" dirty="0" smtClean="0"/>
              <a:t> </a:t>
            </a:r>
            <a:r>
              <a:rPr lang="ru-RU" dirty="0" err="1" smtClean="0"/>
              <a:t>романської</a:t>
            </a:r>
            <a:r>
              <a:rPr lang="ru-RU" dirty="0" smtClean="0"/>
              <a:t> </a:t>
            </a:r>
            <a:r>
              <a:rPr lang="ru-RU" dirty="0" err="1" smtClean="0"/>
              <a:t>піраміди</a:t>
            </a:r>
            <a:r>
              <a:rPr lang="ru-RU" dirty="0" smtClean="0"/>
              <a:t>, </a:t>
            </a:r>
            <a:r>
              <a:rPr lang="ru-RU" dirty="0" err="1" smtClean="0"/>
              <a:t>північна</a:t>
            </a:r>
            <a:r>
              <a:rPr lang="ru-RU" dirty="0" smtClean="0"/>
              <a:t> ж вежа </a:t>
            </a:r>
            <a:r>
              <a:rPr lang="ru-RU" dirty="0" err="1" smtClean="0"/>
              <a:t>заввишки</a:t>
            </a:r>
            <a:r>
              <a:rPr lang="ru-RU" dirty="0" smtClean="0"/>
              <a:t> 113 </a:t>
            </a:r>
            <a:r>
              <a:rPr lang="ru-RU" dirty="0" err="1" smtClean="0"/>
              <a:t>метрів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основу, яка лишилась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романського</a:t>
            </a:r>
            <a:r>
              <a:rPr lang="ru-RU" dirty="0" smtClean="0"/>
              <a:t> собору, а </a:t>
            </a:r>
            <a:r>
              <a:rPr lang="ru-RU" dirty="0" err="1" smtClean="0"/>
              <a:t>її</a:t>
            </a:r>
            <a:r>
              <a:rPr lang="ru-RU" dirty="0" smtClean="0"/>
              <a:t> шпиль </a:t>
            </a:r>
            <a:r>
              <a:rPr lang="ru-RU" dirty="0" err="1" smtClean="0"/>
              <a:t>з'явився</a:t>
            </a:r>
            <a:r>
              <a:rPr lang="ru-RU" dirty="0" smtClean="0"/>
              <a:t> на початку </a:t>
            </a:r>
            <a:r>
              <a:rPr lang="en-US" dirty="0" smtClean="0"/>
              <a:t>XVI </a:t>
            </a:r>
            <a:r>
              <a:rPr lang="ru-RU" dirty="0" err="1" smtClean="0"/>
              <a:t>століття</a:t>
            </a:r>
            <a:r>
              <a:rPr lang="ru-RU" dirty="0" smtClean="0"/>
              <a:t> і є </a:t>
            </a:r>
            <a:r>
              <a:rPr lang="ru-RU" dirty="0" err="1" smtClean="0"/>
              <a:t>взірцем</a:t>
            </a:r>
            <a:r>
              <a:rPr lang="ru-RU" dirty="0" smtClean="0"/>
              <a:t> </a:t>
            </a:r>
            <a:r>
              <a:rPr lang="ru-RU" dirty="0" err="1" smtClean="0"/>
              <a:t>пізньої</a:t>
            </a:r>
            <a:r>
              <a:rPr lang="ru-RU" dirty="0" smtClean="0"/>
              <a:t> готики.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65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Кафедральний</a:t>
            </a:r>
            <a:r>
              <a:rPr lang="ru-RU" sz="36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 собор </a:t>
            </a:r>
            <a:r>
              <a:rPr lang="ru-RU" sz="3600" b="1" cap="none" spc="0" dirty="0" err="1">
                <a:ln w="50800"/>
                <a:solidFill>
                  <a:schemeClr val="bg1">
                    <a:shade val="50000"/>
                  </a:schemeClr>
                </a:solidFill>
              </a:rPr>
              <a:t>Богоматері</a:t>
            </a:r>
            <a:r>
              <a:rPr lang="ru-RU" sz="36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br>
              <a:rPr lang="ru-RU" sz="3600" b="1" cap="none" spc="0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36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Шартрський</a:t>
            </a:r>
            <a:endParaRPr lang="ru-RU" sz="3600" b="1" cap="none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100000"/>
                <a:alpha val="100000"/>
                <a:satMod val="14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48" y="416736"/>
            <a:ext cx="7924800" cy="7969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Ам'єнський</a:t>
            </a:r>
            <a:r>
              <a:rPr lang="ru-RU" sz="3200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собор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3686"/>
            <a:ext cx="209073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4967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Цей</a:t>
            </a:r>
            <a:r>
              <a:rPr lang="ru-RU" dirty="0" smtClean="0"/>
              <a:t> собор є </a:t>
            </a:r>
            <a:r>
              <a:rPr lang="ru-RU" dirty="0" err="1" smtClean="0"/>
              <a:t>найвищим</a:t>
            </a:r>
            <a:r>
              <a:rPr lang="ru-RU" dirty="0" smtClean="0"/>
              <a:t> </a:t>
            </a:r>
            <a:r>
              <a:rPr lang="ru-RU" dirty="0" err="1" smtClean="0"/>
              <a:t>завершеним</a:t>
            </a:r>
            <a:r>
              <a:rPr lang="ru-RU" dirty="0" smtClean="0"/>
              <a:t> собором у </a:t>
            </a:r>
            <a:r>
              <a:rPr lang="ru-RU" dirty="0" err="1" smtClean="0"/>
              <a:t>Франції</a:t>
            </a:r>
            <a:r>
              <a:rPr lang="ru-RU" dirty="0" smtClean="0"/>
              <a:t>, де </a:t>
            </a:r>
            <a:r>
              <a:rPr lang="ru-RU" dirty="0" err="1" smtClean="0"/>
              <a:t>звід</a:t>
            </a:r>
            <a:r>
              <a:rPr lang="ru-RU" dirty="0" smtClean="0"/>
              <a:t> </a:t>
            </a:r>
            <a:r>
              <a:rPr lang="ru-RU" dirty="0" err="1" smtClean="0"/>
              <a:t>кам'яної</a:t>
            </a:r>
            <a:r>
              <a:rPr lang="ru-RU" dirty="0" smtClean="0"/>
              <a:t> арки </a:t>
            </a:r>
            <a:r>
              <a:rPr lang="ru-RU" dirty="0" err="1" smtClean="0"/>
              <a:t>досягає</a:t>
            </a:r>
            <a:r>
              <a:rPr lang="ru-RU" dirty="0" smtClean="0"/>
              <a:t> </a:t>
            </a:r>
            <a:r>
              <a:rPr lang="ru-RU" dirty="0" err="1" smtClean="0"/>
              <a:t>висоти</a:t>
            </a:r>
            <a:r>
              <a:rPr lang="ru-RU" dirty="0" smtClean="0"/>
              <a:t> 42.30 </a:t>
            </a:r>
            <a:r>
              <a:rPr lang="ru-RU" dirty="0" err="1" smtClean="0"/>
              <a:t>метрів</a:t>
            </a:r>
            <a:r>
              <a:rPr lang="ru-RU" dirty="0" smtClean="0"/>
              <a:t> (</a:t>
            </a:r>
            <a:r>
              <a:rPr lang="ru-RU" dirty="0" err="1" smtClean="0"/>
              <a:t>перевершений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незакінченим</a:t>
            </a:r>
            <a:r>
              <a:rPr lang="ru-RU" dirty="0" smtClean="0"/>
              <a:t> собором Святого Петра).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величезний</a:t>
            </a:r>
            <a:r>
              <a:rPr lang="ru-RU" dirty="0" smtClean="0"/>
              <a:t> </a:t>
            </a:r>
            <a:r>
              <a:rPr lang="ru-RU" dirty="0" err="1" smtClean="0"/>
              <a:t>внутрішній</a:t>
            </a:r>
            <a:r>
              <a:rPr lang="ru-RU" dirty="0" smtClean="0"/>
              <a:t> </a:t>
            </a:r>
            <a:r>
              <a:rPr lang="ru-RU" dirty="0" err="1" smtClean="0"/>
              <a:t>об'єм</a:t>
            </a:r>
            <a:r>
              <a:rPr lang="ru-RU" dirty="0" smtClean="0"/>
              <a:t> — </a:t>
            </a:r>
            <a:r>
              <a:rPr lang="ru-RU" dirty="0" err="1" smtClean="0"/>
              <a:t>більший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соборів</a:t>
            </a:r>
            <a:r>
              <a:rPr lang="ru-RU" dirty="0" smtClean="0"/>
              <a:t> у </a:t>
            </a:r>
            <a:r>
              <a:rPr lang="ru-RU" dirty="0" err="1" smtClean="0"/>
              <a:t>Франції</a:t>
            </a:r>
            <a:r>
              <a:rPr lang="ru-RU" dirty="0" smtClean="0"/>
              <a:t>, та </a:t>
            </a:r>
            <a:r>
              <a:rPr lang="ru-RU" dirty="0" err="1" smtClean="0"/>
              <a:t>оцінюється</a:t>
            </a:r>
            <a:r>
              <a:rPr lang="ru-RU" dirty="0" smtClean="0"/>
              <a:t> величиною </a:t>
            </a:r>
            <a:r>
              <a:rPr lang="ru-RU" dirty="0" err="1" smtClean="0"/>
              <a:t>приблизно</a:t>
            </a:r>
            <a:r>
              <a:rPr lang="ru-RU" dirty="0" smtClean="0"/>
              <a:t> 200 000 </a:t>
            </a:r>
            <a:r>
              <a:rPr lang="ru-RU" dirty="0" err="1" smtClean="0"/>
              <a:t>кубічних</a:t>
            </a:r>
            <a:r>
              <a:rPr lang="ru-RU" dirty="0" smtClean="0"/>
              <a:t> </a:t>
            </a:r>
            <a:r>
              <a:rPr lang="ru-RU" dirty="0" err="1" smtClean="0"/>
              <a:t>метрів</a:t>
            </a:r>
            <a:r>
              <a:rPr lang="ru-RU" dirty="0" smtClean="0"/>
              <a:t> (260 000 </a:t>
            </a:r>
            <a:r>
              <a:rPr lang="ru-RU" dirty="0" err="1" smtClean="0"/>
              <a:t>куб.яр</a:t>
            </a:r>
            <a:r>
              <a:rPr lang="ru-RU" dirty="0" smtClean="0"/>
              <a:t>.). Собор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побудований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1220 та 1270 роками, та </a:t>
            </a:r>
            <a:r>
              <a:rPr lang="ru-RU" dirty="0" err="1" smtClean="0"/>
              <a:t>зареєстрований</a:t>
            </a:r>
            <a:r>
              <a:rPr lang="ru-RU" dirty="0" smtClean="0"/>
              <a:t> у </a:t>
            </a:r>
            <a:r>
              <a:rPr lang="ru-RU" dirty="0" err="1" smtClean="0"/>
              <a:t>Світовому</a:t>
            </a:r>
            <a:r>
              <a:rPr lang="ru-RU" dirty="0" smtClean="0"/>
              <a:t> </a:t>
            </a:r>
            <a:r>
              <a:rPr lang="ru-RU" dirty="0" err="1" smtClean="0"/>
              <a:t>надбанні</a:t>
            </a:r>
            <a:r>
              <a:rPr lang="ru-RU" dirty="0" smtClean="0"/>
              <a:t> ЮНЕСКО </a:t>
            </a:r>
            <a:r>
              <a:rPr lang="ru-RU" dirty="0" err="1" smtClean="0"/>
              <a:t>із</a:t>
            </a:r>
            <a:r>
              <a:rPr lang="ru-RU" dirty="0" smtClean="0"/>
              <a:t> 1981 </a:t>
            </a:r>
            <a:r>
              <a:rPr lang="ru-RU" dirty="0" err="1" smtClean="0"/>
              <a:t>року.Незважаючи</a:t>
            </a:r>
            <a:r>
              <a:rPr lang="ru-RU" dirty="0" smtClean="0"/>
              <a:t> на </a:t>
            </a:r>
            <a:r>
              <a:rPr lang="ru-RU" dirty="0" err="1" smtClean="0"/>
              <a:t>втрату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оригінального</a:t>
            </a:r>
            <a:r>
              <a:rPr lang="ru-RU" dirty="0" smtClean="0"/>
              <a:t> набору </a:t>
            </a:r>
            <a:r>
              <a:rPr lang="ru-RU" dirty="0" err="1" smtClean="0"/>
              <a:t>мозаїчного</a:t>
            </a:r>
            <a:r>
              <a:rPr lang="ru-RU" dirty="0" smtClean="0"/>
              <a:t> </a:t>
            </a:r>
            <a:r>
              <a:rPr lang="ru-RU" dirty="0" err="1" smtClean="0"/>
              <a:t>скла</a:t>
            </a:r>
            <a:r>
              <a:rPr lang="ru-RU" dirty="0" smtClean="0"/>
              <a:t>, </a:t>
            </a:r>
            <a:r>
              <a:rPr lang="ru-RU" dirty="0" err="1" smtClean="0"/>
              <a:t>Ам'єнський</a:t>
            </a:r>
            <a:r>
              <a:rPr lang="ru-RU" dirty="0" smtClean="0"/>
              <a:t> собор славиться </a:t>
            </a:r>
            <a:r>
              <a:rPr lang="ru-RU" dirty="0" err="1" smtClean="0"/>
              <a:t>якістю</a:t>
            </a:r>
            <a:r>
              <a:rPr lang="ru-RU" dirty="0" smtClean="0"/>
              <a:t> та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готичних</a:t>
            </a:r>
            <a:r>
              <a:rPr lang="ru-RU" dirty="0" smtClean="0"/>
              <a:t> скульптур початку 13 </a:t>
            </a:r>
            <a:r>
              <a:rPr lang="ru-RU" dirty="0" err="1" smtClean="0"/>
              <a:t>століття</a:t>
            </a:r>
            <a:r>
              <a:rPr lang="ru-RU" dirty="0" smtClean="0"/>
              <a:t>, </a:t>
            </a:r>
            <a:r>
              <a:rPr lang="ru-RU" dirty="0" err="1" smtClean="0"/>
              <a:t>розміщених</a:t>
            </a:r>
            <a:r>
              <a:rPr lang="ru-RU" dirty="0" smtClean="0"/>
              <a:t> на головному </a:t>
            </a:r>
            <a:r>
              <a:rPr lang="ru-RU" dirty="0" err="1" smtClean="0"/>
              <a:t>фасаді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заходу та </a:t>
            </a:r>
            <a:r>
              <a:rPr lang="ru-RU" dirty="0" err="1" smtClean="0"/>
              <a:t>брамі</a:t>
            </a:r>
            <a:r>
              <a:rPr lang="ru-RU" dirty="0" smtClean="0"/>
              <a:t> </a:t>
            </a:r>
            <a:r>
              <a:rPr lang="ru-RU" dirty="0" err="1" smtClean="0"/>
              <a:t>Південного</a:t>
            </a:r>
            <a:r>
              <a:rPr lang="ru-RU" dirty="0" smtClean="0"/>
              <a:t> трансепту,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поліхромічних</a:t>
            </a:r>
            <a:r>
              <a:rPr lang="ru-RU" dirty="0" smtClean="0"/>
              <a:t> скульптур </a:t>
            </a:r>
            <a:r>
              <a:rPr lang="ru-RU" dirty="0" err="1" smtClean="0"/>
              <a:t>пізнішого</a:t>
            </a:r>
            <a:r>
              <a:rPr lang="ru-RU" dirty="0" smtClean="0"/>
              <a:t> часу в </a:t>
            </a:r>
            <a:r>
              <a:rPr lang="ru-RU" dirty="0" err="1" smtClean="0"/>
              <a:t>середині</a:t>
            </a:r>
            <a:r>
              <a:rPr lang="ru-RU" dirty="0" smtClean="0"/>
              <a:t> </a:t>
            </a:r>
            <a:r>
              <a:rPr lang="ru-RU" dirty="0" err="1" smtClean="0"/>
              <a:t>будівлі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27" y="1225727"/>
            <a:ext cx="2797651" cy="1748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24" y="1772816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216</TotalTime>
  <Words>921</Words>
  <Application>Microsoft Office PowerPoint</Application>
  <PresentationFormat>Экран (4:3)</PresentationFormat>
  <Paragraphs>35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Горизонт</vt:lpstr>
      <vt:lpstr>Перлини готики</vt:lpstr>
      <vt:lpstr>Презентация PowerPoint</vt:lpstr>
      <vt:lpstr>Презентация PowerPoint</vt:lpstr>
      <vt:lpstr>Презентация PowerPoint</vt:lpstr>
      <vt:lpstr>собор Паризь­кої Богоматері у Франції  Нотр-Дам де Парі</vt:lpstr>
      <vt:lpstr>собор Паризь­кої Богоматері у Франції  Нотр-Дам де Парі</vt:lpstr>
      <vt:lpstr>Презентация PowerPoint</vt:lpstr>
      <vt:lpstr>Кафедральний собор Богоматері  Шартрський</vt:lpstr>
      <vt:lpstr>Ам'єнський собор</vt:lpstr>
      <vt:lpstr>Ам'єнський собор</vt:lpstr>
      <vt:lpstr>Презентация PowerPoint</vt:lpstr>
      <vt:lpstr>Реймський собор</vt:lpstr>
      <vt:lpstr>Кентерберійський собор</vt:lpstr>
      <vt:lpstr>Кентерберійський собор</vt:lpstr>
      <vt:lpstr>Сієнський собор</vt:lpstr>
      <vt:lpstr>Сієнський собор</vt:lpstr>
      <vt:lpstr>Міланський собор</vt:lpstr>
      <vt:lpstr>Міланський собор</vt:lpstr>
      <vt:lpstr>Палац дожів</vt:lpstr>
      <vt:lpstr>Палац дожів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Перлини готики</dc:title>
  <dc:creator>Діти</dc:creator>
  <cp:lastModifiedBy>Діти</cp:lastModifiedBy>
  <cp:revision>20</cp:revision>
  <dcterms:created xsi:type="dcterms:W3CDTF">2014-09-15T16:52:24Z</dcterms:created>
  <dcterms:modified xsi:type="dcterms:W3CDTF">2014-09-16T12:21:21Z</dcterms:modified>
</cp:coreProperties>
</file>