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Місце для нижнього колонтитула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іліні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18.11.2013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12167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solidFill>
                  <a:schemeClr val="bg1"/>
                </a:solidFill>
              </a:rPr>
              <a:t>Засоби масової </a:t>
            </a:r>
            <a:br>
              <a:rPr lang="uk-UA" sz="4800" dirty="0" smtClean="0">
                <a:solidFill>
                  <a:schemeClr val="bg1"/>
                </a:solidFill>
              </a:rPr>
            </a:br>
            <a:r>
              <a:rPr lang="uk-UA" sz="4800" dirty="0" smtClean="0">
                <a:solidFill>
                  <a:schemeClr val="bg1"/>
                </a:solidFill>
              </a:rPr>
              <a:t>інформації</a:t>
            </a:r>
            <a:endParaRPr lang="uk-UA" sz="4800" dirty="0">
              <a:solidFill>
                <a:schemeClr val="bg1"/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716016" y="5445224"/>
            <a:ext cx="2664296" cy="115212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Підготувала: </a:t>
            </a:r>
            <a:r>
              <a:rPr lang="uk-UA" sz="2400" dirty="0" err="1" smtClean="0">
                <a:solidFill>
                  <a:schemeClr val="bg1"/>
                </a:solidFill>
              </a:rPr>
              <a:t>Руцька</a:t>
            </a:r>
            <a:r>
              <a:rPr lang="uk-UA" sz="2400" dirty="0" smtClean="0">
                <a:solidFill>
                  <a:schemeClr val="bg1"/>
                </a:solidFill>
              </a:rPr>
              <a:t> П. </a:t>
            </a:r>
          </a:p>
          <a:p>
            <a:r>
              <a:rPr lang="uk-UA" sz="2400" dirty="0" smtClean="0">
                <a:solidFill>
                  <a:schemeClr val="bg1"/>
                </a:solidFill>
              </a:rPr>
              <a:t>7-А клас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19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143000"/>
          </a:xfrm>
        </p:spPr>
        <p:txBody>
          <a:bodyPr>
            <a:noAutofit/>
          </a:bodyPr>
          <a:lstStyle/>
          <a:p>
            <a:r>
              <a:rPr lang="ru-RU" sz="2800" dirty="0" err="1"/>
              <a:t>Проблеми</a:t>
            </a:r>
            <a:r>
              <a:rPr lang="ru-RU" sz="2800" dirty="0"/>
              <a:t> </a:t>
            </a:r>
            <a:r>
              <a:rPr lang="ru-RU" sz="2800" dirty="0" err="1"/>
              <a:t>незалежності</a:t>
            </a:r>
            <a:r>
              <a:rPr lang="ru-RU" sz="2800" dirty="0"/>
              <a:t> ЗМІ в </a:t>
            </a:r>
            <a:r>
              <a:rPr lang="ru-RU" sz="2800" dirty="0" err="1"/>
              <a:t>сучасній</a:t>
            </a:r>
            <a:r>
              <a:rPr lang="ru-RU" sz="2800" dirty="0"/>
              <a:t> </a:t>
            </a:r>
            <a:r>
              <a:rPr lang="ru-RU" sz="2800" dirty="0" err="1" smtClean="0"/>
              <a:t>Україні</a:t>
            </a:r>
            <a:r>
              <a:rPr lang="ru-RU" sz="2800" dirty="0" smtClean="0"/>
              <a:t>: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499992" y="1052736"/>
            <a:ext cx="4392488" cy="5616624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2400" dirty="0" smtClean="0"/>
              <a:t>У </a:t>
            </a:r>
            <a:r>
              <a:rPr lang="ru-RU" sz="2400" dirty="0"/>
              <a:t>2001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заарештовано</a:t>
            </a:r>
            <a:r>
              <a:rPr lang="ru-RU" sz="2400" dirty="0"/>
              <a:t> 489 </a:t>
            </a:r>
            <a:r>
              <a:rPr lang="ru-RU" sz="2400" dirty="0" err="1" smtClean="0"/>
              <a:t>журналістів</a:t>
            </a:r>
            <a:r>
              <a:rPr lang="ru-RU" sz="2400" dirty="0" smtClean="0"/>
              <a:t>, 716 </a:t>
            </a:r>
            <a:r>
              <a:rPr lang="ru-RU" sz="2400" dirty="0" err="1"/>
              <a:t>працівників</a:t>
            </a:r>
            <a:r>
              <a:rPr lang="ru-RU" sz="2400" dirty="0"/>
              <a:t> ЗМІ </a:t>
            </a:r>
            <a:r>
              <a:rPr lang="ru-RU" sz="2400" dirty="0" err="1"/>
              <a:t>зазнали</a:t>
            </a:r>
            <a:r>
              <a:rPr lang="ru-RU" sz="2400" dirty="0"/>
              <a:t> </a:t>
            </a:r>
            <a:r>
              <a:rPr lang="ru-RU" sz="2400" dirty="0" err="1"/>
              <a:t>погроз</a:t>
            </a:r>
            <a:r>
              <a:rPr lang="ru-RU" sz="2400" dirty="0"/>
              <a:t> і </a:t>
            </a:r>
            <a:r>
              <a:rPr lang="ru-RU" sz="2400" dirty="0" err="1" smtClean="0"/>
              <a:t>насильств</a:t>
            </a:r>
            <a:r>
              <a:rPr lang="ru-RU" sz="2400" dirty="0" smtClean="0"/>
              <a:t>, </a:t>
            </a:r>
            <a:r>
              <a:rPr lang="ru-RU" sz="2400" dirty="0" err="1"/>
              <a:t>зафіксовано</a:t>
            </a:r>
            <a:r>
              <a:rPr lang="ru-RU" sz="2400" dirty="0"/>
              <a:t> 378 </a:t>
            </a:r>
            <a:r>
              <a:rPr lang="ru-RU" sz="2400" dirty="0" err="1"/>
              <a:t>випадків</a:t>
            </a:r>
            <a:r>
              <a:rPr lang="ru-RU" sz="2400" dirty="0"/>
              <a:t> </a:t>
            </a:r>
            <a:r>
              <a:rPr lang="ru-RU" sz="2400" dirty="0" err="1" smtClean="0"/>
              <a:t>цензури</a:t>
            </a:r>
            <a:r>
              <a:rPr lang="ru-RU" sz="2400" dirty="0" smtClean="0"/>
              <a:t>, </a:t>
            </a:r>
            <a:r>
              <a:rPr lang="ru-RU" sz="2400" dirty="0"/>
              <a:t>110 </a:t>
            </a:r>
            <a:r>
              <a:rPr lang="ru-RU" sz="2400" dirty="0" err="1"/>
              <a:t>фактів</a:t>
            </a:r>
            <a:r>
              <a:rPr lang="ru-RU" sz="2400" dirty="0"/>
              <a:t> </a:t>
            </a:r>
            <a:r>
              <a:rPr lang="ru-RU" sz="2400" dirty="0" err="1"/>
              <a:t>ув'язнення</a:t>
            </a:r>
            <a:r>
              <a:rPr lang="ru-RU" sz="2400" dirty="0"/>
              <a:t> </a:t>
            </a:r>
            <a:r>
              <a:rPr lang="ru-RU" sz="2400" dirty="0" err="1" smtClean="0"/>
              <a:t>журналістів</a:t>
            </a:r>
            <a:r>
              <a:rPr lang="ru-RU" sz="2400" dirty="0" smtClean="0"/>
              <a:t>. </a:t>
            </a:r>
            <a:r>
              <a:rPr lang="ru-RU" sz="2400" dirty="0" err="1"/>
              <a:t>Виняток</a:t>
            </a:r>
            <a:r>
              <a:rPr lang="ru-RU" sz="2400" dirty="0"/>
              <a:t> становить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вбитих</a:t>
            </a:r>
            <a:r>
              <a:rPr lang="ru-RU" sz="2400" dirty="0"/>
              <a:t> </a:t>
            </a:r>
            <a:r>
              <a:rPr lang="ru-RU" sz="2400" dirty="0" err="1"/>
              <a:t>журналістів</a:t>
            </a:r>
            <a:r>
              <a:rPr lang="ru-RU" sz="2400" dirty="0"/>
              <a:t> і то </a:t>
            </a:r>
            <a:r>
              <a:rPr lang="ru-RU" sz="2400" dirty="0" err="1"/>
              <a:t>лише</a:t>
            </a:r>
            <a:r>
              <a:rPr lang="ru-RU" sz="2400" dirty="0"/>
              <a:t> на одну жертву </a:t>
            </a:r>
            <a:r>
              <a:rPr lang="ru-RU" sz="2400" dirty="0" err="1"/>
              <a:t>менше</a:t>
            </a:r>
            <a:r>
              <a:rPr lang="ru-RU" sz="2400" dirty="0"/>
              <a:t> </a:t>
            </a:r>
            <a:r>
              <a:rPr lang="ru-RU" sz="2400" dirty="0" smtClean="0"/>
              <a:t>31 </a:t>
            </a:r>
            <a:r>
              <a:rPr lang="ru-RU" sz="2400" dirty="0"/>
              <a:t>у 2001 </a:t>
            </a:r>
            <a:r>
              <a:rPr lang="ru-RU" sz="2400" dirty="0" err="1"/>
              <a:t>проти</a:t>
            </a:r>
            <a:r>
              <a:rPr lang="ru-RU" sz="2400" dirty="0"/>
              <a:t> 32 у 2000-му.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65104"/>
            <a:ext cx="3600400" cy="23959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73" y="1542511"/>
            <a:ext cx="3312368" cy="265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9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16016" y="0"/>
            <a:ext cx="4248472" cy="5256584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400" dirty="0" smtClean="0"/>
              <a:t>Отже, </a:t>
            </a:r>
            <a:r>
              <a:rPr lang="uk-UA" sz="2400" dirty="0"/>
              <a:t>Усі засоби інформації можна поділити на три групи:</a:t>
            </a:r>
          </a:p>
          <a:p>
            <a:pPr marL="36576" indent="0">
              <a:buNone/>
            </a:pPr>
            <a:r>
              <a:rPr lang="uk-UA" sz="2400" dirty="0"/>
              <a:t>♦ засоби масової інформації або </a:t>
            </a:r>
            <a:r>
              <a:rPr lang="uk-UA" sz="2400" dirty="0" smtClean="0"/>
              <a:t>мас-медіа;</a:t>
            </a:r>
            <a:endParaRPr lang="en-US" sz="2400" dirty="0"/>
          </a:p>
          <a:p>
            <a:pPr marL="36576" indent="0">
              <a:buNone/>
            </a:pPr>
            <a:r>
              <a:rPr lang="en-US" sz="2400" dirty="0" smtClean="0"/>
              <a:t>♦ </a:t>
            </a:r>
            <a:r>
              <a:rPr lang="uk-UA" sz="2400" dirty="0" smtClean="0"/>
              <a:t>засоби зв'язку або телекомунікації;</a:t>
            </a:r>
            <a:endParaRPr lang="en-US" sz="2400" dirty="0" smtClean="0"/>
          </a:p>
          <a:p>
            <a:pPr marL="36576" indent="0">
              <a:buNone/>
            </a:pPr>
            <a:r>
              <a:rPr lang="en-US" sz="2400" dirty="0" smtClean="0"/>
              <a:t>♦ </a:t>
            </a:r>
            <a:r>
              <a:rPr lang="uk-UA" sz="2400" dirty="0"/>
              <a:t>засоби комп'ютерної </a:t>
            </a:r>
            <a:r>
              <a:rPr lang="uk-UA" sz="2400" dirty="0" smtClean="0"/>
              <a:t>техніки.</a:t>
            </a:r>
            <a:endParaRPr lang="uk-UA" sz="2400" dirty="0"/>
          </a:p>
          <a:p>
            <a:pPr marL="36576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8374">
            <a:off x="708341" y="638774"/>
            <a:ext cx="3528392" cy="32069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2537">
            <a:off x="4499992" y="3933056"/>
            <a:ext cx="3917032" cy="276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366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427984" y="692696"/>
            <a:ext cx="4176464" cy="5433467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400" dirty="0"/>
              <a:t>Засоби масової інформації призначені для поширення інформації. До них відносять друковані засоби масової інформації, які використовують паперові носії, а також телебачення та радіомовлення, які використовують радіотехнічні засоби.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7604">
            <a:off x="251520" y="332268"/>
            <a:ext cx="4057639" cy="26842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3074">
            <a:off x="346214" y="3601786"/>
            <a:ext cx="4193131" cy="261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22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92" y="15032"/>
            <a:ext cx="9156592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4005064"/>
            <a:ext cx="6192688" cy="2952328"/>
          </a:xfrm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bg1"/>
                </a:solidFill>
              </a:rPr>
              <a:t>Сьогодні світ живе в епоху глобалізації - нам не перестають про це нагадувати. Завдяки розвитку науки і техніки ми можемо миттєво отримувати звістки про події які щойно відбулися. І все ж слід пам'ятати, що не завжди побачене </a:t>
            </a:r>
            <a:r>
              <a:rPr lang="uk-UA" sz="2400" dirty="0" err="1">
                <a:solidFill>
                  <a:schemeClr val="bg1"/>
                </a:solidFill>
              </a:rPr>
              <a:t>віповідає</a:t>
            </a:r>
            <a:r>
              <a:rPr lang="uk-UA" sz="2400" dirty="0">
                <a:solidFill>
                  <a:schemeClr val="bg1"/>
                </a:solidFill>
              </a:rPr>
              <a:t> дійсності. 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10011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874442"/>
          </a:xfrm>
        </p:spPr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chemeClr val="bg1"/>
                </a:solidFill>
              </a:rPr>
              <a:t>Дякую за увагу!</a:t>
            </a:r>
            <a:endParaRPr lang="uk-UA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476672"/>
            <a:ext cx="4464496" cy="5040560"/>
          </a:xfrm>
        </p:spPr>
        <p:txBody>
          <a:bodyPr>
            <a:normAutofit/>
          </a:bodyPr>
          <a:lstStyle/>
          <a:p>
            <a:r>
              <a:rPr lang="uk-UA" sz="2700" b="1" dirty="0">
                <a:latin typeface="+mn-lt"/>
              </a:rPr>
              <a:t>Засоби масової інформації </a:t>
            </a:r>
            <a:r>
              <a:rPr lang="uk-UA" sz="2700" b="1" dirty="0" smtClean="0">
                <a:latin typeface="+mn-lt"/>
              </a:rPr>
              <a:t>– </a:t>
            </a:r>
            <a:r>
              <a:rPr lang="uk-UA" sz="2700" dirty="0" smtClean="0">
                <a:latin typeface="+mn-lt"/>
              </a:rPr>
              <a:t>преса</a:t>
            </a:r>
            <a:br>
              <a:rPr lang="uk-UA" sz="2700" dirty="0" smtClean="0">
                <a:latin typeface="+mn-lt"/>
              </a:rPr>
            </a:br>
            <a:r>
              <a:rPr lang="uk-UA" sz="2700" dirty="0">
                <a:latin typeface="+mn-lt"/>
              </a:rPr>
              <a:t> (газети, журнали, книги), </a:t>
            </a:r>
            <a:r>
              <a:rPr lang="uk-UA" sz="2700" dirty="0" smtClean="0">
                <a:latin typeface="+mn-lt"/>
              </a:rPr>
              <a:t>радіо,</a:t>
            </a:r>
            <a:r>
              <a:rPr lang="uk-UA" sz="2700" dirty="0">
                <a:latin typeface="+mn-lt"/>
              </a:rPr>
              <a:t> </a:t>
            </a:r>
            <a:r>
              <a:rPr lang="uk-UA" sz="2700" dirty="0" smtClean="0">
                <a:latin typeface="+mn-lt"/>
              </a:rPr>
              <a:t>телебачення, Інтернет, </a:t>
            </a:r>
            <a:r>
              <a:rPr lang="uk-UA" sz="2700" dirty="0">
                <a:latin typeface="+mn-lt"/>
              </a:rPr>
              <a:t>звукозаписи та відеозаписи, відеотекст, телетекст, рекламні щити та панелі, </a:t>
            </a:r>
            <a:r>
              <a:rPr lang="uk-UA" sz="2700" dirty="0" smtClean="0">
                <a:latin typeface="+mn-lt"/>
              </a:rPr>
              <a:t>і т.д.</a:t>
            </a:r>
            <a:r>
              <a:rPr lang="uk-UA" sz="1000" dirty="0"/>
              <a:t/>
            </a:r>
            <a:br>
              <a:rPr lang="uk-UA" sz="1000" dirty="0"/>
            </a:br>
            <a:r>
              <a:rPr lang="uk-UA" sz="1000" b="1" dirty="0" smtClean="0"/>
              <a:t> </a:t>
            </a:r>
            <a:endParaRPr lang="uk-UA" sz="1000" dirty="0"/>
          </a:p>
        </p:txBody>
      </p:sp>
      <p:pic>
        <p:nvPicPr>
          <p:cNvPr id="6" name="Місце для вмісту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22" y="3789040"/>
            <a:ext cx="3786015" cy="252028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052736"/>
            <a:ext cx="367240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86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188640"/>
            <a:ext cx="5184576" cy="3600400"/>
          </a:xfrm>
        </p:spPr>
        <p:txBody>
          <a:bodyPr>
            <a:normAutofit/>
          </a:bodyPr>
          <a:lstStyle/>
          <a:p>
            <a:r>
              <a:rPr lang="uk-UA" sz="2400" dirty="0"/>
              <a:t>Засоби масової комунікації стали головним інструментом для розповсюдження повідомлень, які впливають на суспільну свідомість. Хоча старі предмети </a:t>
            </a:r>
            <a:r>
              <a:rPr lang="uk-UA" sz="2400" dirty="0" smtClean="0"/>
              <a:t>продовжували використовуватися,  але </a:t>
            </a:r>
            <a:r>
              <a:rPr lang="uk-UA" sz="2400" dirty="0"/>
              <a:t>й вони були підсилені участю масової преси.</a:t>
            </a:r>
            <a:endParaRPr lang="uk-UA" sz="2400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861048"/>
            <a:ext cx="3978002" cy="2671359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8148">
            <a:off x="179512" y="3717032"/>
            <a:ext cx="3816424" cy="28575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9003">
            <a:off x="467544" y="332656"/>
            <a:ext cx="2727510" cy="292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9947"/>
            <a:ext cx="4355976" cy="6048672"/>
          </a:xfrm>
        </p:spPr>
        <p:txBody>
          <a:bodyPr>
            <a:normAutofit fontScale="90000"/>
          </a:bodyPr>
          <a:lstStyle/>
          <a:p>
            <a:r>
              <a:rPr lang="uk-UA" sz="2700" dirty="0"/>
              <a:t>Найбільш масовий і сильний політичний вплив на суспільство мають</a:t>
            </a:r>
            <a:br>
              <a:rPr lang="uk-UA" sz="2700" dirty="0"/>
            </a:br>
            <a:r>
              <a:rPr lang="uk-UA" sz="2700" dirty="0"/>
              <a:t>аудіовізуальні засоби масової інформації, насамперед телебачення. Думку</a:t>
            </a:r>
            <a:br>
              <a:rPr lang="uk-UA" sz="2700" dirty="0"/>
            </a:br>
            <a:r>
              <a:rPr lang="uk-UA" sz="2700" dirty="0"/>
              <a:t>про першість телебачення за ступенем охоплення населення України</a:t>
            </a:r>
            <a:br>
              <a:rPr lang="uk-UA" sz="2700" dirty="0"/>
            </a:br>
            <a:r>
              <a:rPr lang="uk-UA" sz="2700" dirty="0"/>
              <a:t>підтверджують результати опитування "Української маркетингової групи"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3048000" cy="22860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69485">
            <a:off x="368078" y="3717032"/>
            <a:ext cx="4003723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3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274638"/>
            <a:ext cx="3960440" cy="6466730"/>
          </a:xfrm>
        </p:spPr>
        <p:txBody>
          <a:bodyPr>
            <a:normAutofit/>
          </a:bodyPr>
          <a:lstStyle/>
          <a:p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88024" y="404664"/>
            <a:ext cx="4186808" cy="6264696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400" dirty="0"/>
              <a:t>Сучасні ЗМІ в яких більшість людей отримує інформацію</a:t>
            </a:r>
            <a:r>
              <a:rPr lang="uk-UA" sz="24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Телевізор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Телефон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Газети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Журнали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Радіо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Спілкування з іншими людьми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Комп’ютер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супутник</a:t>
            </a:r>
          </a:p>
          <a:p>
            <a:pPr>
              <a:buFont typeface="Wingdings" panose="05000000000000000000" pitchFamily="2" charset="2"/>
              <a:buChar char="Ø"/>
            </a:pPr>
            <a:endParaRPr lang="uk-UA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4032448" cy="26642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0" y="2996951"/>
            <a:ext cx="3627809" cy="378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3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0" y="188640"/>
            <a:ext cx="4572000" cy="6624736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400" dirty="0"/>
              <a:t>Функції засобів масової інформації</a:t>
            </a:r>
            <a:r>
              <a:rPr lang="uk-UA" sz="2400" dirty="0" smtClean="0"/>
              <a:t>:</a:t>
            </a:r>
            <a:endParaRPr lang="uk-UA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інформаційна </a:t>
            </a:r>
            <a:r>
              <a:rPr lang="uk-UA" sz="2400" dirty="0"/>
              <a:t>функція - отримання і розповсюдження відомостей </a:t>
            </a:r>
            <a:r>
              <a:rPr lang="uk-UA" sz="2400" dirty="0" smtClean="0"/>
              <a:t>про найбільш </a:t>
            </a:r>
            <a:r>
              <a:rPr lang="uk-UA" sz="2400" dirty="0"/>
              <a:t>важливі для громадян і органів влади події.  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освітня </a:t>
            </a:r>
            <a:r>
              <a:rPr lang="uk-UA" sz="2400" dirty="0"/>
              <a:t>функція - донесення до громадян певних </a:t>
            </a:r>
            <a:r>
              <a:rPr lang="uk-UA" sz="2400" dirty="0" smtClean="0"/>
              <a:t>знань.</a:t>
            </a:r>
            <a:r>
              <a:rPr lang="uk-UA" sz="2400" dirty="0"/>
              <a:t> 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функція </a:t>
            </a:r>
            <a:r>
              <a:rPr lang="uk-UA" sz="2400" dirty="0"/>
              <a:t>соціалізації - засвоєння </a:t>
            </a:r>
            <a:r>
              <a:rPr lang="uk-UA" sz="2400" dirty="0" smtClean="0"/>
              <a:t>людиною політичних </a:t>
            </a:r>
            <a:r>
              <a:rPr lang="uk-UA" sz="2400" dirty="0"/>
              <a:t>норм, </a:t>
            </a:r>
            <a:r>
              <a:rPr lang="uk-UA" sz="2400" dirty="0" smtClean="0"/>
              <a:t>цінностей,зразків поведінки.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403244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6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16016" y="260648"/>
            <a:ext cx="4176464" cy="5865515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400" dirty="0"/>
              <a:t>Демократизація суспільства, зростання інформаційної активності і споживання викликали до життя нове визначення інформаційних технологій як засобів управління суспільною свідомістю. До таких засобів відносяться виборчі технології, рекламні технології, </a:t>
            </a:r>
            <a:endParaRPr lang="uk-UA" sz="2400" dirty="0" smtClean="0"/>
          </a:p>
          <a:p>
            <a:pPr marL="36576" indent="0">
              <a:buNone/>
            </a:pPr>
            <a:r>
              <a:rPr lang="uk-UA" sz="2400" dirty="0" smtClean="0"/>
              <a:t>нейролінгвістичне </a:t>
            </a:r>
            <a:r>
              <a:rPr lang="uk-UA" sz="2400" dirty="0"/>
              <a:t>програмування, політичні і інші технології в соціальній сфері.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01008"/>
            <a:ext cx="4320480" cy="32361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10" y="188640"/>
            <a:ext cx="4233866" cy="298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43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3096344" cy="1143000"/>
          </a:xfrm>
        </p:spPr>
        <p:txBody>
          <a:bodyPr/>
          <a:lstStyle/>
          <a:p>
            <a:r>
              <a:rPr lang="uk-UA" dirty="0" smtClean="0"/>
              <a:t>Газети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355976" y="1052736"/>
            <a:ext cx="4392488" cy="5616624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400" dirty="0" smtClean="0"/>
              <a:t>Зручність видачі друкованої продукції: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Доступна для кожного в будь який час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Інформація доступна для всіх вікових обмежень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Найкраща аргументація для рекламодавців та спонсорів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Кількість проданих екземплярів майже співпадає з кількістю читачів</a:t>
            </a:r>
          </a:p>
          <a:p>
            <a:pPr marL="36576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35" y="1412776"/>
            <a:ext cx="4032448" cy="26882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6" y="4221088"/>
            <a:ext cx="3796882" cy="252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3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10744" cy="1143000"/>
          </a:xfrm>
        </p:spPr>
        <p:txBody>
          <a:bodyPr/>
          <a:lstStyle/>
          <a:p>
            <a:r>
              <a:rPr lang="uk-UA" dirty="0" smtClean="0"/>
              <a:t>Інтернет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0" y="764704"/>
            <a:ext cx="4464496" cy="5832648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uk-UA" sz="2400" dirty="0" smtClean="0"/>
              <a:t>Зручність передачі інформації через Інтернет: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Заощадження паперу та фарби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Здатність контактувати з читачами швидко й напряму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 smtClean="0"/>
              <a:t>Пропонує додаткову інформацію тому що кількість сторінок необмежена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Здатність швидко та легко вносити поправки</a:t>
            </a:r>
          </a:p>
          <a:p>
            <a:pPr marL="36576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12776"/>
            <a:ext cx="4366443" cy="27363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78" y="4293096"/>
            <a:ext cx="4173294" cy="241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421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ічна">
  <a:themeElements>
    <a:clrScheme name="Технічна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ічна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ічн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101</TotalTime>
  <Words>364</Words>
  <Application>Microsoft Office PowerPoint</Application>
  <PresentationFormat>Екран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Технічна</vt:lpstr>
      <vt:lpstr>Засоби масової  інформації</vt:lpstr>
      <vt:lpstr>Засоби масової інформації – преса  (газети, журнали, книги), радіо, телебачення, Інтернет, звукозаписи та відеозаписи, відеотекст, телетекст, рекламні щити та панелі, і т.д.  </vt:lpstr>
      <vt:lpstr>Засоби масової комунікації стали головним інструментом для розповсюдження повідомлень, які впливають на суспільну свідомість. Хоча старі предмети продовжували використовуватися,  але й вони були підсилені участю масової преси.</vt:lpstr>
      <vt:lpstr>Найбільш масовий і сильний політичний вплив на суспільство мають аудіовізуальні засоби масової інформації, насамперед телебачення. Думку про першість телебачення за ступенем охоплення населення України підтверджують результати опитування "Української маркетингової групи" </vt:lpstr>
      <vt:lpstr> </vt:lpstr>
      <vt:lpstr>Презентація PowerPoint</vt:lpstr>
      <vt:lpstr>Презентація PowerPoint</vt:lpstr>
      <vt:lpstr>Газети</vt:lpstr>
      <vt:lpstr>Інтернет</vt:lpstr>
      <vt:lpstr>Проблеми незалежності ЗМІ в сучасній Україні:</vt:lpstr>
      <vt:lpstr>Презентація PowerPoint</vt:lpstr>
      <vt:lpstr>Презентація PowerPoint</vt:lpstr>
      <vt:lpstr>Сьогодні світ живе в епоху глобалізації - нам не перестають про це нагадувати. Завдяки розвитку науки і техніки ми можемо миттєво отримувати звістки про події які щойно відбулися. І все ж слід пам'ятати, що не завжди побачене віповідає дійсності. 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Засоби масової  інформації</dc:title>
  <dc:creator>Sara Yasmeen (Wipro Technologies)</dc:creator>
  <cp:lastModifiedBy>Brody</cp:lastModifiedBy>
  <cp:revision>6</cp:revision>
  <dcterms:created xsi:type="dcterms:W3CDTF">2010-02-23T11:30:32Z</dcterms:created>
  <dcterms:modified xsi:type="dcterms:W3CDTF">2013-11-18T20:13:33Z</dcterms:modified>
</cp:coreProperties>
</file>