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2" r:id="rId14"/>
    <p:sldId id="274" r:id="rId15"/>
    <p:sldId id="275" r:id="rId16"/>
    <p:sldId id="276" r:id="rId17"/>
    <p:sldId id="277" r:id="rId18"/>
    <p:sldId id="278" r:id="rId19"/>
    <p:sldId id="292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10" Type="http://schemas.openxmlformats.org/officeDocument/2006/relationships/image" Target="../media/image37.jpeg"/><Relationship Id="rId4" Type="http://schemas.openxmlformats.org/officeDocument/2006/relationships/image" Target="../media/image31.jpeg"/><Relationship Id="rId9" Type="http://schemas.openxmlformats.org/officeDocument/2006/relationships/image" Target="../media/image3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857364"/>
            <a:ext cx="8072494" cy="92869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Франсиско де Гойя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571876"/>
            <a:ext cx="8062912" cy="75009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/>
              <a:t>Біографія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творчість</a:t>
            </a:r>
            <a:r>
              <a:rPr lang="ru-RU" sz="3200" b="1" dirty="0" smtClean="0"/>
              <a:t> художника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4043362" cy="1089804"/>
          </a:xfrm>
        </p:spPr>
        <p:txBody>
          <a:bodyPr/>
          <a:lstStyle/>
          <a:p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14488"/>
            <a:ext cx="3786214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Гойя </a:t>
            </a:r>
            <a:r>
              <a:rPr lang="ru-RU" i="1" dirty="0" err="1" smtClean="0"/>
              <a:t>відрізнявся</a:t>
            </a:r>
            <a:r>
              <a:rPr lang="ru-RU" i="1" dirty="0" smtClean="0"/>
              <a:t> </a:t>
            </a:r>
            <a:r>
              <a:rPr lang="ru-RU" i="1" dirty="0" err="1" smtClean="0"/>
              <a:t>приголомшливою</a:t>
            </a:r>
            <a:r>
              <a:rPr lang="ru-RU" i="1" dirty="0" smtClean="0"/>
              <a:t> </a:t>
            </a:r>
            <a:r>
              <a:rPr lang="ru-RU" i="1" dirty="0" err="1" smtClean="0"/>
              <a:t>працездатністю</a:t>
            </a:r>
            <a:r>
              <a:rPr lang="ru-RU" i="1" dirty="0" smtClean="0"/>
              <a:t>, </a:t>
            </a:r>
            <a:r>
              <a:rPr lang="ru-RU" i="1" dirty="0" err="1" smtClean="0"/>
              <a:t>універсальним</a:t>
            </a:r>
            <a:r>
              <a:rPr lang="ru-RU" i="1" dirty="0" smtClean="0"/>
              <a:t> талантом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високим</a:t>
            </a:r>
            <a:r>
              <a:rPr lang="ru-RU" i="1" dirty="0" smtClean="0"/>
              <a:t> </a:t>
            </a:r>
            <a:r>
              <a:rPr lang="ru-RU" i="1" dirty="0" err="1" smtClean="0"/>
              <a:t>технічним</a:t>
            </a:r>
            <a:r>
              <a:rPr lang="ru-RU" i="1" dirty="0" smtClean="0"/>
              <a:t> </a:t>
            </a:r>
            <a:r>
              <a:rPr lang="ru-RU" i="1" dirty="0" err="1" smtClean="0"/>
              <a:t>майстерністю</a:t>
            </a:r>
            <a:r>
              <a:rPr lang="ru-RU" i="1" dirty="0" smtClean="0"/>
              <a:t>. </a:t>
            </a:r>
            <a:endParaRPr lang="ru-RU" i="1" dirty="0" smtClean="0"/>
          </a:p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286380" y="1643050"/>
            <a:ext cx="3057546" cy="4298422"/>
            <a:chOff x="5286380" y="1643050"/>
            <a:chExt cx="3057546" cy="4298422"/>
          </a:xfrm>
        </p:grpSpPr>
        <p:pic>
          <p:nvPicPr>
            <p:cNvPr id="6146" name="Picture 2" descr="D:\АНАИТ\Картинки\История\Франсиско Гойи\Молодой бык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6380" y="1643050"/>
              <a:ext cx="3057546" cy="382193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6000760" y="5572140"/>
              <a:ext cx="1785950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err="1" smtClean="0"/>
                <a:t>Молодий</a:t>
              </a:r>
              <a:r>
                <a:rPr lang="ru-RU" dirty="0" smtClean="0"/>
                <a:t> </a:t>
              </a:r>
              <a:r>
                <a:rPr lang="ru-RU" dirty="0" err="1" smtClean="0"/>
                <a:t>бик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14290"/>
            <a:ext cx="4114800" cy="946928"/>
          </a:xfrm>
        </p:spPr>
        <p:txBody>
          <a:bodyPr/>
          <a:lstStyle/>
          <a:p>
            <a:r>
              <a:rPr lang="ru-RU" b="1" smtClean="0"/>
              <a:t>Б</a:t>
            </a:r>
            <a:r>
              <a:rPr lang="uk-UA" b="1" smtClean="0"/>
              <a:t>і</a:t>
            </a:r>
            <a:r>
              <a:rPr lang="ru-RU" b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357274"/>
            <a:ext cx="5614998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smtClean="0"/>
              <a:t>«золотого </a:t>
            </a:r>
            <a:r>
              <a:rPr lang="ru-RU" dirty="0" err="1" smtClean="0"/>
              <a:t>століття</a:t>
            </a:r>
            <a:r>
              <a:rPr lang="ru-RU" dirty="0" smtClean="0"/>
              <a:t>» </a:t>
            </a:r>
            <a:r>
              <a:rPr lang="ru-RU" dirty="0" err="1" smtClean="0"/>
              <a:t>іспанської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припав на </a:t>
            </a:r>
            <a:r>
              <a:rPr lang="en-US" dirty="0" smtClean="0"/>
              <a:t>XVII </a:t>
            </a:r>
            <a:r>
              <a:rPr lang="ru-RU" dirty="0" err="1" smtClean="0"/>
              <a:t>сторіччя</a:t>
            </a:r>
            <a:r>
              <a:rPr lang="ru-RU" dirty="0" smtClean="0"/>
              <a:t>, в </a:t>
            </a:r>
            <a:r>
              <a:rPr lang="ru-RU" dirty="0" err="1" smtClean="0"/>
              <a:t>національному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 настав </a:t>
            </a:r>
            <a:r>
              <a:rPr lang="ru-RU" dirty="0" err="1" smtClean="0"/>
              <a:t>довгий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лихоліття</a:t>
            </a:r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642910" y="1571612"/>
            <a:ext cx="2643206" cy="4012670"/>
            <a:chOff x="642910" y="1571612"/>
            <a:chExt cx="2643206" cy="4012670"/>
          </a:xfrm>
        </p:grpSpPr>
        <p:pic>
          <p:nvPicPr>
            <p:cNvPr id="7170" name="Picture 2" descr="D:\АНАИТ\Картинки\История\Франсиско Гойи\Мадридский рынок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2910" y="1571612"/>
              <a:ext cx="2643206" cy="330400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714348" y="5214950"/>
              <a:ext cx="2571768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err="1" smtClean="0"/>
                <a:t>Мадридський</a:t>
              </a:r>
              <a:r>
                <a:rPr lang="ru-RU" dirty="0" smtClean="0"/>
                <a:t> </a:t>
              </a:r>
              <a:r>
                <a:rPr lang="ru-RU" dirty="0" err="1" smtClean="0"/>
                <a:t>ринок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Технічна</a:t>
            </a:r>
            <a:r>
              <a:rPr lang="ru-RU" dirty="0" smtClean="0"/>
              <a:t> </a:t>
            </a:r>
            <a:r>
              <a:rPr lang="ru-RU" dirty="0" err="1" smtClean="0"/>
              <a:t>майстерність</a:t>
            </a:r>
            <a:r>
              <a:rPr lang="ru-RU" dirty="0" smtClean="0"/>
              <a:t> </a:t>
            </a:r>
            <a:r>
              <a:rPr lang="ru-RU" dirty="0" err="1" smtClean="0"/>
              <a:t>Гойї</a:t>
            </a:r>
            <a:r>
              <a:rPr lang="ru-RU" dirty="0" smtClean="0"/>
              <a:t> </a:t>
            </a:r>
            <a:r>
              <a:rPr lang="ru-RU" dirty="0" err="1" smtClean="0"/>
              <a:t>щасливим</a:t>
            </a:r>
            <a:r>
              <a:rPr lang="ru-RU" dirty="0" smtClean="0"/>
              <a:t> чином </a:t>
            </a:r>
            <a:r>
              <a:rPr lang="ru-RU" dirty="0" err="1" smtClean="0"/>
              <a:t>поєднувалося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світобачення</a:t>
            </a:r>
            <a:r>
              <a:rPr lang="ru-RU" dirty="0" smtClean="0"/>
              <a:t> . </a:t>
            </a:r>
            <a:endParaRPr lang="ru-RU" dirty="0"/>
          </a:p>
        </p:txBody>
      </p:sp>
      <p:grpSp>
        <p:nvGrpSpPr>
          <p:cNvPr id="6" name="Текст 5"/>
          <p:cNvGrpSpPr>
            <a:grpSpLocks noGrp="1"/>
          </p:cNvGrpSpPr>
          <p:nvPr>
            <p:ph type="body" idx="2"/>
          </p:nvPr>
        </p:nvGrpSpPr>
        <p:grpSpPr>
          <a:xfrm>
            <a:off x="1115616" y="368300"/>
            <a:ext cx="2438400" cy="5795263"/>
            <a:chOff x="5549912" y="1285860"/>
            <a:chExt cx="2786082" cy="5018471"/>
          </a:xfrm>
        </p:grpSpPr>
        <p:pic>
          <p:nvPicPr>
            <p:cNvPr id="7" name="Picture 2" descr="D:\АНАИТ\Картинки\История\Франсиско Гойи\сатурн, пожирающий собственных детей.jpg"/>
            <p:cNvPicPr>
              <a:picLocks noChangeAspect="1" noChangeArrowheads="1"/>
            </p:cNvPicPr>
            <p:nvPr/>
          </p:nvPicPr>
          <p:blipFill>
            <a:blip r:embed="rId2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5643570" y="1285860"/>
              <a:ext cx="2649558" cy="43356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8" name="TextBox 7"/>
            <p:cNvSpPr txBox="1"/>
            <p:nvPr/>
          </p:nvSpPr>
          <p:spPr>
            <a:xfrm>
              <a:off x="5549912" y="5744634"/>
              <a:ext cx="2786082" cy="559697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Сатурн, </a:t>
              </a:r>
              <a:r>
                <a:rPr lang="ru-RU" dirty="0" err="1" smtClean="0"/>
                <a:t>поїдаючий</a:t>
              </a:r>
              <a:r>
                <a:rPr lang="ru-RU" dirty="0" smtClean="0"/>
                <a:t> </a:t>
              </a:r>
              <a:r>
                <a:rPr lang="ru-RU" dirty="0" err="1" smtClean="0"/>
                <a:t>власних</a:t>
              </a:r>
              <a:r>
                <a:rPr lang="ru-RU" dirty="0" smtClean="0"/>
                <a:t> </a:t>
              </a:r>
              <a:r>
                <a:rPr lang="ru-RU" dirty="0" err="1" smtClean="0"/>
                <a:t>дітей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142852"/>
            <a:ext cx="3757610" cy="732614"/>
          </a:xfrm>
        </p:spPr>
        <p:txBody>
          <a:bodyPr>
            <a:normAutofit/>
          </a:bodyPr>
          <a:lstStyle/>
          <a:p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928670"/>
            <a:ext cx="607223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До </a:t>
            </a:r>
            <a:r>
              <a:rPr lang="ru-RU" dirty="0" smtClean="0"/>
              <a:t>наших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дійшло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700 картин </a:t>
            </a:r>
            <a:r>
              <a:rPr lang="ru-RU" dirty="0" err="1" smtClean="0"/>
              <a:t>Гойї</a:t>
            </a:r>
            <a:r>
              <a:rPr lang="ru-RU" dirty="0" smtClean="0"/>
              <a:t> 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мініатюр</a:t>
            </a:r>
            <a:r>
              <a:rPr lang="ru-RU" dirty="0" smtClean="0"/>
              <a:t> до великих </a:t>
            </a:r>
            <a:r>
              <a:rPr lang="ru-RU" dirty="0" err="1" smtClean="0"/>
              <a:t>настінних</a:t>
            </a:r>
            <a:r>
              <a:rPr lang="ru-RU" dirty="0" smtClean="0"/>
              <a:t> </a:t>
            </a:r>
            <a:r>
              <a:rPr lang="ru-RU" dirty="0" err="1" smtClean="0"/>
              <a:t>розписів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фресок. 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428596" y="1571612"/>
            <a:ext cx="2628918" cy="3869794"/>
            <a:chOff x="428596" y="1571612"/>
            <a:chExt cx="2628918" cy="3869794"/>
          </a:xfrm>
        </p:grpSpPr>
        <p:pic>
          <p:nvPicPr>
            <p:cNvPr id="1026" name="Picture 2" descr="D:\АНАИТ\Картинки\История\Франсиско Гойи\Игра в жмурки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1571612"/>
              <a:ext cx="2628918" cy="328614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611560" y="5072074"/>
              <a:ext cx="2103052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err="1" smtClean="0"/>
                <a:t>Г</a:t>
              </a:r>
              <a:r>
                <a:rPr lang="ru-RU" dirty="0" err="1" smtClean="0"/>
                <a:t>ра</a:t>
              </a:r>
              <a:r>
                <a:rPr lang="ru-RU" dirty="0" smtClean="0"/>
                <a:t> в </a:t>
              </a:r>
              <a:r>
                <a:rPr lang="ru-RU" dirty="0" err="1" smtClean="0"/>
                <a:t>Піжмурки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14290"/>
            <a:ext cx="4114800" cy="875490"/>
          </a:xfrm>
        </p:spPr>
        <p:txBody>
          <a:bodyPr/>
          <a:lstStyle/>
          <a:p>
            <a:r>
              <a:rPr lang="ru-RU" b="1" dirty="0" smtClean="0"/>
              <a:t>Биография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5114932" cy="5026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Гойя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самотній</a:t>
            </a:r>
            <a:r>
              <a:rPr lang="ru-RU" dirty="0" smtClean="0"/>
              <a:t>. По </a:t>
            </a:r>
            <a:r>
              <a:rPr lang="ru-RU" dirty="0" err="1" smtClean="0"/>
              <a:t>суті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однодумців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наслідувачів</a:t>
            </a:r>
            <a:r>
              <a:rPr lang="ru-RU" dirty="0" smtClean="0"/>
              <a:t>. 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857884" y="1500174"/>
            <a:ext cx="2833704" cy="4155546"/>
            <a:chOff x="5857884" y="1500174"/>
            <a:chExt cx="2833704" cy="4155546"/>
          </a:xfrm>
        </p:grpSpPr>
        <p:pic>
          <p:nvPicPr>
            <p:cNvPr id="2050" name="Picture 2" descr="D:\АНАИТ\Картинки\История\Франсиско Гойи\любовь и смерть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857884" y="1500174"/>
              <a:ext cx="2833704" cy="354213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6215074" y="5286388"/>
              <a:ext cx="2214578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Любовь </a:t>
              </a:r>
              <a:r>
                <a:rPr lang="ru-RU" smtClean="0"/>
                <a:t>і </a:t>
              </a:r>
              <a:r>
                <a:rPr lang="ru-RU" dirty="0" smtClean="0"/>
                <a:t>смерть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14290"/>
            <a:ext cx="4114800" cy="946928"/>
          </a:xfrm>
        </p:spPr>
        <p:txBody>
          <a:bodyPr/>
          <a:lstStyle/>
          <a:p>
            <a:r>
              <a:rPr lang="ru-RU" b="1" dirty="0" smtClean="0"/>
              <a:t>Биография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500174"/>
            <a:ext cx="5114932" cy="50260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После смерти имя Гойя долгое время ассоциировалось с принадлежащими его кисти портретами современников. Новое открытие художника произошло лишь спустя десятилетия. Его офорты из серии «Бедствия войны», сейчас считающиеся одной из вершин в творчестве художника, увидели свет в 1863 году, а «Черные картины» стали известны в 1870-х годах (и были, кстати, поначалу подвергнуты жесткой художественной критике).</a:t>
            </a:r>
          </a:p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00034" y="1500174"/>
            <a:ext cx="2971821" cy="4226984"/>
            <a:chOff x="500034" y="1500174"/>
            <a:chExt cx="2971821" cy="4226984"/>
          </a:xfrm>
        </p:grpSpPr>
        <p:pic>
          <p:nvPicPr>
            <p:cNvPr id="3074" name="Picture 2" descr="D:\АНАИТ\Картинки\История\Франсиско Гойи\махи на балконе (1805-12)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034" y="1500174"/>
              <a:ext cx="2971821" cy="371477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928662" y="5357826"/>
              <a:ext cx="2214578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Махи на балконе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85728"/>
            <a:ext cx="4114800" cy="946928"/>
          </a:xfrm>
        </p:spPr>
        <p:txBody>
          <a:bodyPr/>
          <a:lstStyle/>
          <a:p>
            <a:r>
              <a:rPr lang="ru-RU" b="1" dirty="0" smtClean="0"/>
              <a:t>Биография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5043494" cy="495463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Но влияние Гойи неуклонно росло. </a:t>
            </a:r>
            <a:r>
              <a:rPr lang="ru-RU" dirty="0" err="1" smtClean="0"/>
              <a:t>Эжен</a:t>
            </a:r>
            <a:r>
              <a:rPr lang="ru-RU" dirty="0" smtClean="0"/>
              <a:t> Делакруа (1798—1863) увлеченно копировал его «</a:t>
            </a:r>
            <a:r>
              <a:rPr lang="ru-RU" dirty="0" err="1" smtClean="0"/>
              <a:t>Капричос</a:t>
            </a:r>
            <a:r>
              <a:rPr lang="ru-RU" dirty="0" smtClean="0"/>
              <a:t>», а Эдуард Мане (1832—1883) в своей картине «Казнь императора Максимилиана» сознательно повторил открытия Гойи, сделанные им в «Расстреле повстанцев 3 мая 1808 года». Многие импрессионисты считали себя учениками Гойи, умевшего пожертвовать деталью ради достижения общего эффекта. 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643570" y="1571612"/>
            <a:ext cx="3248025" cy="3432413"/>
            <a:chOff x="5643570" y="1571612"/>
            <a:chExt cx="3248025" cy="3432413"/>
          </a:xfrm>
        </p:grpSpPr>
        <p:pic>
          <p:nvPicPr>
            <p:cNvPr id="4" name="Рисунок 3" descr="Расстрел повстанцев в ночь на 3 мая 1808 года Франсиско Хосе де Гойа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43570" y="1571612"/>
              <a:ext cx="3248025" cy="25146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5929322" y="4357694"/>
              <a:ext cx="2786082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Расстрел повстанцев в ночь на 3 мая, 1808 г. 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85728"/>
            <a:ext cx="4186238" cy="946928"/>
          </a:xfrm>
        </p:spPr>
        <p:txBody>
          <a:bodyPr/>
          <a:lstStyle/>
          <a:p>
            <a:r>
              <a:rPr lang="ru-RU" b="1" dirty="0" smtClean="0"/>
              <a:t>Биография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1500174"/>
            <a:ext cx="4400552" cy="481175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 все же лишь XX век без оговорок признал в Гойе одного из величайших художников в истории мировой живописи. Символизм, экспрессионизм и сюрреализм, нашумевшие в ушедшем столетии, во многом опирались в своих дерзаниях именно на творчество Гойи. Вместе с тем художника открыла для себя и широкая публика.</a:t>
            </a:r>
          </a:p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857224" y="1500174"/>
            <a:ext cx="2786082" cy="4226984"/>
            <a:chOff x="857224" y="1500174"/>
            <a:chExt cx="2786082" cy="4226984"/>
          </a:xfrm>
        </p:grpSpPr>
        <p:pic>
          <p:nvPicPr>
            <p:cNvPr id="4098" name="Picture 2" descr="D:\АНАИТ\Картинки\История\Франсиско Гойи\Мария Луиза (1789).JPG"/>
            <p:cNvPicPr>
              <a:picLocks noChangeAspect="1" noChangeArrowheads="1"/>
            </p:cNvPicPr>
            <p:nvPr/>
          </p:nvPicPr>
          <p:blipFill>
            <a:blip r:embed="rId2" cstate="print">
              <a:lum contrast="-10000"/>
            </a:blip>
            <a:srcRect/>
            <a:stretch>
              <a:fillRect/>
            </a:stretch>
          </p:blipFill>
          <p:spPr bwMode="auto">
            <a:xfrm>
              <a:off x="857224" y="1500174"/>
              <a:ext cx="2786082" cy="348260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1357290" y="5357826"/>
              <a:ext cx="1714512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Мария Луиза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85728"/>
            <a:ext cx="4972056" cy="946928"/>
          </a:xfrm>
        </p:spPr>
        <p:txBody>
          <a:bodyPr/>
          <a:lstStyle/>
          <a:p>
            <a:r>
              <a:rPr lang="ru-RU" b="1" dirty="0" smtClean="0"/>
              <a:t>Портреты Гойя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Почти половину творческого наследия Гойи составляют портреты. Для многих из них позировали его знаменитые и знатные современники. Помимо официальных и парадных портретов, Гойя писал портреты друзей и родственников. Еще одну большую часть этого отдела составляют автопортреты художника. Чаще всего Гойя писал поясные портреты (или изображал только голову и плечи), однако есть у него и несколько портретов, написанных в полный рост. </a:t>
            </a:r>
          </a:p>
        </p:txBody>
      </p:sp>
      <p:pic>
        <p:nvPicPr>
          <p:cNvPr id="4" name="Picture 2" descr="D:\АНАИТ\Картинки\Мои картинки\Фоны. Рисунки\Смайлики\tvory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85728"/>
            <a:ext cx="1214446" cy="1214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85728"/>
            <a:ext cx="4900618" cy="732614"/>
          </a:xfrm>
        </p:spPr>
        <p:txBody>
          <a:bodyPr>
            <a:normAutofit/>
          </a:bodyPr>
          <a:lstStyle/>
          <a:p>
            <a:r>
              <a:rPr lang="ru-RU" b="1" dirty="0" smtClean="0"/>
              <a:t>Портреты Гойя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3900486" cy="428628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 ним относится «Портрет Марии-Терезы де </a:t>
            </a:r>
            <a:r>
              <a:rPr lang="ru-RU" dirty="0" err="1" smtClean="0"/>
              <a:t>Вал-лабриджа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Примечательно, что любимыми художниками Гойи были мастера именно портретной живописи. Это Веласкес и Рембрандт.</a:t>
            </a:r>
          </a:p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572132" y="1500174"/>
            <a:ext cx="2894020" cy="4432545"/>
            <a:chOff x="5572132" y="1500174"/>
            <a:chExt cx="2894020" cy="4432545"/>
          </a:xfrm>
        </p:grpSpPr>
        <p:pic>
          <p:nvPicPr>
            <p:cNvPr id="12290" name="Picture 2" descr="D:\АНАИТ\Картинки\История\Франсиско Гойи\портрет Марии Терезы де Вал лабриджа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72132" y="1500174"/>
              <a:ext cx="2894020" cy="361752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5572132" y="5286388"/>
              <a:ext cx="2857520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Портрет Мари - Терезы  де </a:t>
              </a:r>
              <a:r>
                <a:rPr lang="ru-RU" dirty="0" err="1" smtClean="0"/>
                <a:t>Валлабриджа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267494"/>
            <a:ext cx="3500462" cy="8040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4972056" cy="524038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</a:t>
            </a:r>
            <a:r>
              <a:rPr lang="ru-RU" dirty="0" err="1" smtClean="0"/>
              <a:t>Франсіско</a:t>
            </a:r>
            <a:r>
              <a:rPr lang="ru-RU" dirty="0" smtClean="0"/>
              <a:t> </a:t>
            </a:r>
            <a:r>
              <a:rPr lang="ru-RU" dirty="0" smtClean="0"/>
              <a:t>Хосе де </a:t>
            </a:r>
            <a:r>
              <a:rPr lang="ru-RU" dirty="0" err="1" smtClean="0"/>
              <a:t>Гойя-і-Лусьентес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30 </a:t>
            </a:r>
            <a:r>
              <a:rPr lang="ru-RU" dirty="0" err="1" smtClean="0"/>
              <a:t>березня</a:t>
            </a:r>
            <a:r>
              <a:rPr lang="ru-RU" dirty="0" smtClean="0"/>
              <a:t> 1746 в </a:t>
            </a:r>
            <a:r>
              <a:rPr lang="ru-RU" dirty="0" err="1" smtClean="0"/>
              <a:t>Фуендетодо-се</a:t>
            </a:r>
            <a:r>
              <a:rPr lang="ru-RU" dirty="0" smtClean="0"/>
              <a:t>, невеликому </a:t>
            </a:r>
            <a:r>
              <a:rPr lang="ru-RU" dirty="0" err="1" smtClean="0"/>
              <a:t>селі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загубилося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арагонских </a:t>
            </a:r>
            <a:r>
              <a:rPr lang="ru-RU" dirty="0" err="1" smtClean="0"/>
              <a:t>скель</a:t>
            </a:r>
            <a:r>
              <a:rPr lang="ru-RU" dirty="0" smtClean="0"/>
              <a:t> 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Іспанії</a:t>
            </a:r>
            <a:r>
              <a:rPr lang="ru-RU" dirty="0" smtClean="0"/>
              <a:t>. У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майстра-позолотника</a:t>
            </a:r>
            <a:r>
              <a:rPr lang="ru-RU" dirty="0" smtClean="0"/>
              <a:t> Хосе </a:t>
            </a:r>
            <a:r>
              <a:rPr lang="ru-RU" dirty="0" err="1" smtClean="0"/>
              <a:t>Гойї</a:t>
            </a:r>
            <a:r>
              <a:rPr lang="ru-RU" dirty="0" smtClean="0"/>
              <a:t> росло </a:t>
            </a:r>
            <a:r>
              <a:rPr lang="ru-RU" dirty="0" err="1" smtClean="0"/>
              <a:t>троє</a:t>
            </a:r>
            <a:r>
              <a:rPr lang="ru-RU" dirty="0" smtClean="0"/>
              <a:t> </a:t>
            </a:r>
            <a:r>
              <a:rPr lang="ru-RU" dirty="0" err="1" smtClean="0"/>
              <a:t>синів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026" name="Picture 2" descr="D:\АНАИТ\Картинки\История\Франсиско Гойи\goya.jpg"/>
          <p:cNvPicPr>
            <a:picLocks noChangeAspect="1" noChangeArrowheads="1"/>
          </p:cNvPicPr>
          <p:nvPr/>
        </p:nvPicPr>
        <p:blipFill>
          <a:blip r:embed="rId2" cstate="print"/>
          <a:srcRect l="9708" t="5874" r="2912" b="6004"/>
          <a:stretch>
            <a:fillRect/>
          </a:stretch>
        </p:blipFill>
        <p:spPr bwMode="auto">
          <a:xfrm>
            <a:off x="5429256" y="1428736"/>
            <a:ext cx="3486174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04925" cy="171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6900882" cy="946928"/>
          </a:xfrm>
        </p:spPr>
        <p:txBody>
          <a:bodyPr/>
          <a:lstStyle/>
          <a:p>
            <a:r>
              <a:rPr lang="ru-RU" b="1" dirty="0" smtClean="0"/>
              <a:t>Странные миры Гойи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571612"/>
            <a:ext cx="4286280" cy="48577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Гойя поражает какой-то странной «неправильностью». Объяснить ее истоки пытались по-разному. Причинами личного характера - вспоминали перенесенную им смертельную болезнь, после которой художник доживал свою жизнь (несколько десятилетий), говоря современным языком, «инвалидом».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928662" y="1643050"/>
            <a:ext cx="2714644" cy="4352354"/>
            <a:chOff x="5643570" y="1571612"/>
            <a:chExt cx="2714644" cy="4352354"/>
          </a:xfrm>
        </p:grpSpPr>
        <p:pic>
          <p:nvPicPr>
            <p:cNvPr id="5122" name="Picture 2" descr="D:\АНАИТ\Картинки\История\Франсиско Гойи\ловкость Хуанито Апинани на арене Мадрида.jpg"/>
            <p:cNvPicPr>
              <a:picLocks noChangeAspect="1" noChangeArrowheads="1"/>
            </p:cNvPicPr>
            <p:nvPr/>
          </p:nvPicPr>
          <p:blipFill>
            <a:blip r:embed="rId2" cstate="print"/>
            <a:srcRect t="3333" b="3333"/>
            <a:stretch>
              <a:fillRect/>
            </a:stretch>
          </p:blipFill>
          <p:spPr bwMode="auto">
            <a:xfrm>
              <a:off x="5643570" y="1571612"/>
              <a:ext cx="2714644" cy="316708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5786446" y="5000636"/>
              <a:ext cx="2428892" cy="9233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Ловкость </a:t>
              </a:r>
              <a:r>
                <a:rPr lang="ru-RU" dirty="0" err="1" smtClean="0"/>
                <a:t>Хуанито</a:t>
              </a:r>
              <a:r>
                <a:rPr lang="ru-RU" dirty="0" smtClean="0"/>
                <a:t> </a:t>
              </a:r>
              <a:r>
                <a:rPr lang="ru-RU" dirty="0" err="1" smtClean="0"/>
                <a:t>Апинани</a:t>
              </a:r>
              <a:r>
                <a:rPr lang="ru-RU" dirty="0" smtClean="0"/>
                <a:t> на арене Мадрида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6686568" cy="857256"/>
          </a:xfrm>
        </p:spPr>
        <p:txBody>
          <a:bodyPr/>
          <a:lstStyle/>
          <a:p>
            <a:r>
              <a:rPr lang="ru-RU" b="1" dirty="0" smtClean="0"/>
              <a:t>Странные миры Гойя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5857916" cy="550072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Причинами исторического характера - говорили о том, что он стал невольным свидетелем общеевропейской бойни, не способствовавшей оптимизму. Причинами социального характера - жизнь Гойи пришлась на слом эпох в истории Испании, и в этих условиях осталось совсем немного якорей, которые могли бы удержать человека от отчаяния и неверия в существование хоть какого-то смысла. </a:t>
            </a:r>
            <a:r>
              <a:rPr lang="ru-RU" dirty="0" err="1" smtClean="0"/>
              <a:t>Ортега-и-Гассет</a:t>
            </a:r>
            <a:r>
              <a:rPr lang="ru-RU" dirty="0" smtClean="0"/>
              <a:t> называл его «деформированным гением», благодаря своей неуклюжести совершающим «головокружительные сальто в искусстве живописи». </a:t>
            </a:r>
          </a:p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6286512" y="2071678"/>
            <a:ext cx="2457466" cy="4075355"/>
            <a:chOff x="357158" y="1714488"/>
            <a:chExt cx="2457466" cy="4075355"/>
          </a:xfrm>
        </p:grpSpPr>
        <p:pic>
          <p:nvPicPr>
            <p:cNvPr id="6146" name="Picture 2" descr="D:\АНАИТ\Картинки\История\Франсиско Гойи\Портрет графа Флоридабланка.jpeg"/>
            <p:cNvPicPr>
              <a:picLocks noChangeAspect="1" noChangeArrowheads="1"/>
            </p:cNvPicPr>
            <p:nvPr/>
          </p:nvPicPr>
          <p:blipFill>
            <a:blip r:embed="rId2" cstate="print">
              <a:lum contrast="-10000"/>
            </a:blip>
            <a:srcRect/>
            <a:stretch>
              <a:fillRect/>
            </a:stretch>
          </p:blipFill>
          <p:spPr bwMode="auto">
            <a:xfrm>
              <a:off x="357158" y="1714488"/>
              <a:ext cx="2457466" cy="307183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500034" y="5143512"/>
              <a:ext cx="2143140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Портрет графа </a:t>
              </a:r>
              <a:r>
                <a:rPr lang="ru-RU" dirty="0" err="1" smtClean="0"/>
                <a:t>Флоридабланка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85728"/>
            <a:ext cx="6500858" cy="946928"/>
          </a:xfrm>
        </p:spPr>
        <p:txBody>
          <a:bodyPr/>
          <a:lstStyle/>
          <a:p>
            <a:r>
              <a:rPr lang="ru-RU" b="1" dirty="0" smtClean="0"/>
              <a:t>Странные миры Гойя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500174"/>
            <a:ext cx="4900618" cy="495463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Как бы то ни было, странный мир Гойи, полный человеческой фальши, «искажений», нечисти, фантастических преувеличений, отразил что-то доселе скрытое в человеке - скрытое под покровом внешней благопристойности и веры во всесилие человеческого разума. </a:t>
            </a:r>
          </a:p>
          <a:p>
            <a:r>
              <a:rPr lang="ru-RU" dirty="0" smtClean="0"/>
              <a:t>Гойя сорвал этот покров и стал великим художником, влияние которого на нашу жизнь длится до сих пор.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642910" y="1857364"/>
            <a:ext cx="2571768" cy="4075355"/>
            <a:chOff x="5786446" y="1500174"/>
            <a:chExt cx="2571768" cy="4075355"/>
          </a:xfrm>
        </p:grpSpPr>
        <p:pic>
          <p:nvPicPr>
            <p:cNvPr id="7170" name="Picture 2" descr="D:\АНАИТ\Картинки\История\Франсиско Гойи\И. Ковос де Порсель.jpg"/>
            <p:cNvPicPr>
              <a:picLocks noChangeAspect="1" noChangeArrowheads="1"/>
            </p:cNvPicPr>
            <p:nvPr/>
          </p:nvPicPr>
          <p:blipFill>
            <a:blip r:embed="rId2" cstate="print">
              <a:lum bright="-10000" contrast="-10000"/>
            </a:blip>
            <a:srcRect/>
            <a:stretch>
              <a:fillRect/>
            </a:stretch>
          </p:blipFill>
          <p:spPr bwMode="auto">
            <a:xfrm>
              <a:off x="5786446" y="1500174"/>
              <a:ext cx="2571768" cy="321471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6286512" y="4929198"/>
              <a:ext cx="1571636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И. </a:t>
              </a:r>
              <a:r>
                <a:rPr lang="ru-RU" dirty="0" err="1" smtClean="0"/>
                <a:t>Ковос</a:t>
              </a:r>
              <a:r>
                <a:rPr lang="ru-RU" dirty="0" smtClean="0"/>
                <a:t> де </a:t>
              </a:r>
              <a:r>
                <a:rPr lang="ru-RU" dirty="0" err="1" smtClean="0"/>
                <a:t>Порсель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6758006" cy="1399032"/>
          </a:xfrm>
        </p:spPr>
        <p:txBody>
          <a:bodyPr/>
          <a:lstStyle/>
          <a:p>
            <a:pPr algn="ctr"/>
            <a:r>
              <a:rPr lang="ru-RU" b="1" dirty="0" smtClean="0"/>
              <a:t>Религиозные сюжеты в творчестве Гойя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3857652" cy="438313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Религиозные сюжеты занимают видное место в творчестве Гойи, но эти работы менее известны, поскольку искусствоведы чаще всего акцентируют внимание на новаторстве художника и лишь поверхностно касаются связей его живописи с религией.</a:t>
            </a:r>
          </a:p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572132" y="2285992"/>
            <a:ext cx="2786082" cy="4003917"/>
            <a:chOff x="928662" y="2000240"/>
            <a:chExt cx="2786082" cy="4003917"/>
          </a:xfrm>
        </p:grpSpPr>
        <p:pic>
          <p:nvPicPr>
            <p:cNvPr id="8194" name="Picture 2" descr="D:\АНАИТ\Картинки\История\Франсиско Гойи\видение святого Альфонса Родригеза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0100" y="2000240"/>
              <a:ext cx="2571768" cy="321471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928662" y="5357826"/>
              <a:ext cx="2786082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Видение святого альфонса </a:t>
              </a:r>
              <a:r>
                <a:rPr lang="ru-RU" dirty="0" err="1" smtClean="0"/>
                <a:t>Родригеза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642942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Религиозные сюжеты в творчестве Гойя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643050"/>
            <a:ext cx="6215106" cy="478634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Характер этих связей отчетливо прослеживается в картине «Распятие», 1780, которую многие критики воспринимают как своеобразную перекличку с великими испанскими художниками XVII века - Веласкесом и Сурбараном. Другие религиозные полотна выполнены Гойей в гораздо менее ортодоксальной манере. Наиболее интересны в этом смысле его фрески для церкви </a:t>
            </a:r>
            <a:r>
              <a:rPr lang="ru-RU" dirty="0" err="1" smtClean="0"/>
              <a:t>Сан-Ан-тонио</a:t>
            </a:r>
            <a:r>
              <a:rPr lang="ru-RU" dirty="0" smtClean="0"/>
              <a:t> де </a:t>
            </a:r>
            <a:r>
              <a:rPr lang="ru-RU" dirty="0" err="1" smtClean="0"/>
              <a:t>ла</a:t>
            </a:r>
            <a:r>
              <a:rPr lang="ru-RU" dirty="0" smtClean="0"/>
              <a:t> Флорида в Мадриде, созданные в 1798 году. Справа показана тонкая роспись купола этой церкви.</a:t>
            </a:r>
          </a:p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85720" y="2214554"/>
            <a:ext cx="2286016" cy="3369728"/>
            <a:chOff x="6572264" y="1928802"/>
            <a:chExt cx="2286016" cy="3369728"/>
          </a:xfrm>
        </p:grpSpPr>
        <p:pic>
          <p:nvPicPr>
            <p:cNvPr id="9218" name="Picture 2" descr="D:\АНАИТ\Картинки\История\Франсиско Гойи\распятие.JPG"/>
            <p:cNvPicPr>
              <a:picLocks noChangeAspect="1" noChangeArrowheads="1"/>
            </p:cNvPicPr>
            <p:nvPr/>
          </p:nvPicPr>
          <p:blipFill>
            <a:blip r:embed="rId2" cstate="print">
              <a:lum bright="10000" contrast="10000"/>
            </a:blip>
            <a:srcRect/>
            <a:stretch>
              <a:fillRect/>
            </a:stretch>
          </p:blipFill>
          <p:spPr bwMode="auto">
            <a:xfrm>
              <a:off x="6572264" y="1928802"/>
              <a:ext cx="2286016" cy="285752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6715140" y="4929198"/>
              <a:ext cx="2000264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Распятие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85728"/>
            <a:ext cx="3686172" cy="1018366"/>
          </a:xfrm>
        </p:spPr>
        <p:txBody>
          <a:bodyPr/>
          <a:lstStyle/>
          <a:p>
            <a:r>
              <a:rPr lang="ru-RU" b="1" dirty="0" smtClean="0"/>
              <a:t>Шедевры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5472122" cy="50975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Хотя этот портрет был написан Гойей вскоре после смерти мужа герцогини Альбы, ее черный наряд скорее романтичен, нежели траурен. Такое платы часто надевали на себя женщины из низов, желавшие привлечь к себе внимание мужчин. В момент создания картины герцогине было 35 лет. Она славилась своим обаянием, воспитанностью и красотой. Двумя годами ранее Гойя написал другой портрет герцогини Альбы, где она была одета в белое платье. 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6000760" y="1928802"/>
            <a:ext cx="2714644" cy="4146793"/>
            <a:chOff x="428596" y="1857364"/>
            <a:chExt cx="2714644" cy="4146793"/>
          </a:xfrm>
        </p:grpSpPr>
        <p:pic>
          <p:nvPicPr>
            <p:cNvPr id="4" name="Рисунок 3" descr="Герцогиня Альба в черном, Франсиско Хосе де Гойа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1857364"/>
              <a:ext cx="2714644" cy="342902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500034" y="5357826"/>
              <a:ext cx="2571768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err="1" smtClean="0"/>
                <a:t>Герцгиня</a:t>
              </a:r>
              <a:r>
                <a:rPr lang="ru-RU" dirty="0" smtClean="0"/>
                <a:t> Альба в черном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3614734" cy="928694"/>
          </a:xfrm>
        </p:spPr>
        <p:txBody>
          <a:bodyPr/>
          <a:lstStyle/>
          <a:p>
            <a:r>
              <a:rPr lang="ru-RU" b="1" dirty="0" smtClean="0"/>
              <a:t>Шедевры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214422"/>
            <a:ext cx="6143668" cy="578647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Согласно многим свидетельствам, герцогиня и Гойя состояли в любовной связи, и </a:t>
            </a:r>
            <a:r>
              <a:rPr lang="ru-RU" dirty="0" err="1" smtClean="0"/>
              <a:t>портретсодержит</a:t>
            </a:r>
            <a:r>
              <a:rPr lang="ru-RU" dirty="0" smtClean="0"/>
              <a:t> косвенные указания на это. Во-первых, к ним относится надпись, на которую обращает внимание зрителя герцогиня. Она гласит: «Только Гойя». Подобные панегирики, восхваляющие мастерство живописцев, достаточно часто появлялись на картинах того времени, но в данном случае эта фраза может иметь и другой, потаенный, смысл. Во-вторых, это слова «Альба» и «Гойя» на кольцах герцогини. Гойя трепетно хранил память о герцогине и после их расставания. В 1802 году герцогиня Альба умерла.</a:t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285720" y="1785926"/>
            <a:ext cx="2643174" cy="4218231"/>
            <a:chOff x="6357950" y="1785926"/>
            <a:chExt cx="2643174" cy="4218231"/>
          </a:xfrm>
        </p:grpSpPr>
        <p:pic>
          <p:nvPicPr>
            <p:cNvPr id="5" name="Picture 4" descr="D:\АНАИТ\Картинки\История\Франсиско Гойи\Альба в белом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57950" y="1785926"/>
              <a:ext cx="2643174" cy="330396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6715140" y="5357826"/>
              <a:ext cx="2000264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Герцогиня Альба в белом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142852"/>
            <a:ext cx="3471858" cy="875490"/>
          </a:xfrm>
        </p:spPr>
        <p:txBody>
          <a:bodyPr/>
          <a:lstStyle/>
          <a:p>
            <a:r>
              <a:rPr lang="ru-RU" b="1" dirty="0" smtClean="0"/>
              <a:t>Шедевры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1071546"/>
            <a:ext cx="6715172" cy="564360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 величаво застывшей голове герцогини мы видим мантилью — легкую кружевную накидку, характерную для одежды рассчитывающих на мужское внимание женщин.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Талия герцогини обернута ярким красным поясом, четко выделяющимся на темном фоне ее платья.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Лицо герцогини несет следы косметики. В те времена художники-портретисты зачастую сами наносили грим на лица позировавших им моделей.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Кольца на руках герцогини (традиционный символ любовной связи) подписаны именами «Альба» и «Гойя».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6500826" y="1643050"/>
            <a:ext cx="2500330" cy="4218231"/>
            <a:chOff x="6500826" y="1643050"/>
            <a:chExt cx="2500330" cy="4218231"/>
          </a:xfrm>
        </p:grpSpPr>
        <p:pic>
          <p:nvPicPr>
            <p:cNvPr id="4" name="Рисунок 3" descr="Герцогиня Альба в черном, Франсиско Хосе де Гойа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00826" y="1643050"/>
              <a:ext cx="2500330" cy="328614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6500826" y="5214950"/>
              <a:ext cx="2500330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Герцогиня Альба в черном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14290"/>
            <a:ext cx="3543296" cy="875490"/>
          </a:xfrm>
        </p:spPr>
        <p:txBody>
          <a:bodyPr>
            <a:normAutofit/>
          </a:bodyPr>
          <a:lstStyle/>
          <a:p>
            <a:r>
              <a:rPr lang="ru-RU" b="1" dirty="0" smtClean="0"/>
              <a:t>Шедевры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543956" cy="53118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Это один из последних и самых известных картонов Гойи, созданных им для Королевской шпалерной мануфактуры Санта-Барбара. Картоны помогли художнику получить признание, но сам Гойя не любил эту работу, считая (и справедливо) себя способным на большее. Когда шпалеры (так называются настенные ковры-картины без ворса, вытканные ручным способом), созданные по картонам, украсили королевские замки, сами оригинальные рисунки на долгие годы оказались забыты. Большинство этих картонов случайно об </a:t>
            </a:r>
            <a:r>
              <a:rPr lang="ru-RU" dirty="0" err="1" smtClean="0"/>
              <a:t>наружили</a:t>
            </a:r>
            <a:r>
              <a:rPr lang="ru-RU" dirty="0" smtClean="0"/>
              <a:t> в подвале в 1860-х годах. После реставрации они были подарены музею Прадо. Отличающаяся свежестью и живостью «Соломенная кукла» при внимательном рассмотрении превращается во вполне метафизическое произведение. </a:t>
            </a:r>
            <a:endParaRPr lang="ru-RU" dirty="0"/>
          </a:p>
        </p:txBody>
      </p:sp>
      <p:pic>
        <p:nvPicPr>
          <p:cNvPr id="4" name="Picture 2" descr="D:\АНАИТ\Картинки\Мои картинки\Фоны. Рисунки\Смайлики\tvory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42852"/>
            <a:ext cx="1214446" cy="1214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285728"/>
            <a:ext cx="3757610" cy="804052"/>
          </a:xfrm>
        </p:spPr>
        <p:txBody>
          <a:bodyPr/>
          <a:lstStyle/>
          <a:p>
            <a:r>
              <a:rPr lang="ru-RU" b="1" dirty="0" smtClean="0"/>
              <a:t>Шедевры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428736"/>
            <a:ext cx="4786346" cy="521497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Образы людей, играющих с куклой, символизируют недолговечность молодости, ибо сама кукла подсказывает, что эти полные сил девушки со временем состарятся и превратятся в точно таких же марионеток. Кроме того, есть что-то волнующее и настораживающее в лицах молодых женщин. Тут мы имеем дело с типичным, </a:t>
            </a:r>
            <a:r>
              <a:rPr lang="ru-RU" dirty="0" err="1" smtClean="0"/>
              <a:t>гойевским</a:t>
            </a:r>
            <a:r>
              <a:rPr lang="ru-RU" dirty="0" smtClean="0"/>
              <a:t> «искажением».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857224" y="1500174"/>
            <a:ext cx="2428892" cy="4869926"/>
            <a:chOff x="5786446" y="1357298"/>
            <a:chExt cx="2428892" cy="4869926"/>
          </a:xfrm>
        </p:grpSpPr>
        <p:pic>
          <p:nvPicPr>
            <p:cNvPr id="4" name="Рисунок 3" descr="Соломенная кукла, Франсиско Хосе де Гойа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86446" y="1357298"/>
              <a:ext cx="2376499" cy="4186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5786446" y="5857892"/>
              <a:ext cx="2428892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Соломенная кукла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285728"/>
            <a:ext cx="3429024" cy="8040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357298"/>
            <a:ext cx="5286412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До </a:t>
            </a:r>
            <a:r>
              <a:rPr lang="ru-RU" dirty="0" err="1" smtClean="0"/>
              <a:t>кінця</a:t>
            </a:r>
            <a:r>
              <a:rPr lang="ru-RU" dirty="0" smtClean="0"/>
              <a:t> 1750-х </a:t>
            </a:r>
            <a:r>
              <a:rPr lang="ru-RU" dirty="0" err="1" smtClean="0"/>
              <a:t>років</a:t>
            </a:r>
            <a:r>
              <a:rPr lang="ru-RU" dirty="0" smtClean="0"/>
              <a:t> родина </a:t>
            </a:r>
            <a:r>
              <a:rPr lang="ru-RU" dirty="0" err="1" smtClean="0"/>
              <a:t>переїхала</a:t>
            </a:r>
            <a:r>
              <a:rPr lang="ru-RU" dirty="0" smtClean="0"/>
              <a:t> до </a:t>
            </a:r>
            <a:r>
              <a:rPr lang="ru-RU" dirty="0" err="1" smtClean="0"/>
              <a:t>Сарагоси</a:t>
            </a:r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00034" y="1643050"/>
            <a:ext cx="2986108" cy="4298422"/>
            <a:chOff x="500034" y="1643050"/>
            <a:chExt cx="2986108" cy="4298422"/>
          </a:xfrm>
        </p:grpSpPr>
        <p:pic>
          <p:nvPicPr>
            <p:cNvPr id="2050" name="Picture 2" descr="D:\АНАИТ\Картинки\История\Франсиско Гойи\Портрет Т, Переса.jpg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  <a:lum/>
            </a:blip>
            <a:srcRect/>
            <a:stretch>
              <a:fillRect/>
            </a:stretch>
          </p:blipFill>
          <p:spPr bwMode="auto">
            <a:xfrm>
              <a:off x="500034" y="1643050"/>
              <a:ext cx="2986108" cy="373263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714348" y="5572140"/>
              <a:ext cx="2428892" cy="36933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Портрет Т. Переса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3686172" cy="875490"/>
          </a:xfrm>
        </p:spPr>
        <p:txBody>
          <a:bodyPr/>
          <a:lstStyle/>
          <a:p>
            <a:r>
              <a:rPr lang="ru-RU" b="1" dirty="0" smtClean="0"/>
              <a:t>Шедевры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6143668" cy="535785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Неживые черты кукольного лица еще ярче проявляются на фоне густой бархатистой зелени надетого на марионетку камзола. Темное платье женщины, стоящей спиной к зрителю, резко контрастирует со светлым </a:t>
            </a:r>
            <a:r>
              <a:rPr lang="ru-RU" dirty="0" err="1" smtClean="0"/>
              <a:t>фоном,на</a:t>
            </a:r>
            <a:r>
              <a:rPr lang="ru-RU" dirty="0" smtClean="0"/>
              <a:t> котором она написана.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Справа видны напоминающие нежную зеленую дымку деревья. Их очертания почти повторяют форму прически стоящей на их фоне женщины.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Внизу на темном фоне четко проступают контуры двух пар изящных женских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6500826" y="1428736"/>
            <a:ext cx="2428892" cy="4369860"/>
            <a:chOff x="428596" y="1142984"/>
            <a:chExt cx="2428892" cy="4369860"/>
          </a:xfrm>
        </p:grpSpPr>
        <p:pic>
          <p:nvPicPr>
            <p:cNvPr id="4" name="Рисунок 3" descr="Соломенная кукла, Франсиско Хосе де Гойа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034" y="1142984"/>
              <a:ext cx="2286016" cy="385765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428596" y="5143512"/>
              <a:ext cx="2428892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Соломенная кукла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85728"/>
            <a:ext cx="3686172" cy="804052"/>
          </a:xfrm>
        </p:spPr>
        <p:txBody>
          <a:bodyPr/>
          <a:lstStyle/>
          <a:p>
            <a:r>
              <a:rPr lang="ru-RU" b="1" dirty="0" smtClean="0"/>
              <a:t>Шедевры</a:t>
            </a:r>
            <a:endParaRPr lang="ru-RU" b="1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3286116" y="1500174"/>
            <a:ext cx="2924186" cy="4226984"/>
            <a:chOff x="3286116" y="1500174"/>
            <a:chExt cx="2924186" cy="4226984"/>
          </a:xfrm>
        </p:grpSpPr>
        <p:pic>
          <p:nvPicPr>
            <p:cNvPr id="10242" name="Picture 2" descr="D:\АНАИТ\Картинки\История\Франсиско Гойи\2 мая 1808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86116" y="1500174"/>
              <a:ext cx="2924186" cy="365523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3714744" y="5357826"/>
              <a:ext cx="2143140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2 мая, 1808 г.</a:t>
              </a:r>
              <a:endParaRPr lang="ru-RU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214678" y="1500174"/>
            <a:ext cx="3000396" cy="4298422"/>
            <a:chOff x="3214678" y="1428736"/>
            <a:chExt cx="3000396" cy="4298422"/>
          </a:xfrm>
        </p:grpSpPr>
        <p:pic>
          <p:nvPicPr>
            <p:cNvPr id="10243" name="Picture 3" descr="D:\АНАИТ\Картинки\История\Франсиско Гойи\Двойная арена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14678" y="1428736"/>
              <a:ext cx="3000396" cy="375049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7" name="TextBox 6"/>
            <p:cNvSpPr txBox="1"/>
            <p:nvPr/>
          </p:nvSpPr>
          <p:spPr>
            <a:xfrm>
              <a:off x="3571868" y="5357826"/>
              <a:ext cx="2500330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Двойная арена</a:t>
              </a:r>
              <a:endParaRPr lang="ru-RU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928926" y="1357298"/>
            <a:ext cx="3714776" cy="5289801"/>
            <a:chOff x="2857488" y="1285860"/>
            <a:chExt cx="3714776" cy="5289801"/>
          </a:xfrm>
        </p:grpSpPr>
        <p:pic>
          <p:nvPicPr>
            <p:cNvPr id="10244" name="Picture 4" descr="D:\АНАИТ\Картинки\История\Франсиско Гойи\Мориск Газул-лучший в корриде с копьем.jpg"/>
            <p:cNvPicPr>
              <a:picLocks noChangeAspect="1" noChangeArrowheads="1"/>
            </p:cNvPicPr>
            <p:nvPr/>
          </p:nvPicPr>
          <p:blipFill>
            <a:blip r:embed="rId4" cstate="print"/>
            <a:srcRect t="1539"/>
            <a:stretch>
              <a:fillRect/>
            </a:stretch>
          </p:blipFill>
          <p:spPr bwMode="auto">
            <a:xfrm>
              <a:off x="2857488" y="1285860"/>
              <a:ext cx="3714776" cy="457203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7" name="TextBox 16"/>
            <p:cNvSpPr txBox="1"/>
            <p:nvPr/>
          </p:nvSpPr>
          <p:spPr>
            <a:xfrm>
              <a:off x="3000364" y="5929330"/>
              <a:ext cx="3429024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Мориск </a:t>
              </a:r>
              <a:r>
                <a:rPr lang="ru-RU" dirty="0" err="1" smtClean="0"/>
                <a:t>Газул</a:t>
              </a:r>
              <a:r>
                <a:rPr lang="ru-RU" dirty="0" smtClean="0"/>
                <a:t> – лучший в корриде с копьем</a:t>
              </a:r>
              <a:endParaRPr lang="ru-RU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214678" y="1500174"/>
            <a:ext cx="3138712" cy="5146925"/>
            <a:chOff x="3143240" y="1428736"/>
            <a:chExt cx="3138712" cy="5146925"/>
          </a:xfrm>
        </p:grpSpPr>
        <p:pic>
          <p:nvPicPr>
            <p:cNvPr id="10247" name="Picture 7" descr="D:\АНАИТ\Картинки\История\Франсиско Гойи\Сеньора Бермудес.jpg"/>
            <p:cNvPicPr>
              <a:picLocks noChangeAspect="1" noChangeArrowheads="1"/>
            </p:cNvPicPr>
            <p:nvPr/>
          </p:nvPicPr>
          <p:blipFill>
            <a:blip r:embed="rId5" cstate="print">
              <a:lum bright="10000"/>
            </a:blip>
            <a:srcRect l="5102" r="5612" b="4082"/>
            <a:stretch>
              <a:fillRect/>
            </a:stretch>
          </p:blipFill>
          <p:spPr bwMode="auto">
            <a:xfrm>
              <a:off x="3143240" y="1428736"/>
              <a:ext cx="3138712" cy="421484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4" name="TextBox 23"/>
            <p:cNvSpPr txBox="1"/>
            <p:nvPr/>
          </p:nvSpPr>
          <p:spPr>
            <a:xfrm>
              <a:off x="3929058" y="5929330"/>
              <a:ext cx="1428760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Сеньора </a:t>
              </a:r>
              <a:r>
                <a:rPr lang="ru-RU" dirty="0" err="1" smtClean="0"/>
                <a:t>Бермудес</a:t>
              </a:r>
              <a:endParaRPr lang="ru-RU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2714612" y="1434076"/>
            <a:ext cx="3857652" cy="5423924"/>
            <a:chOff x="2786050" y="1285860"/>
            <a:chExt cx="3857652" cy="5423924"/>
          </a:xfrm>
        </p:grpSpPr>
        <p:pic>
          <p:nvPicPr>
            <p:cNvPr id="10248" name="Picture 8" descr="D:\АНАИТ\Картинки\История\Франсиско Гойи\святой Бернадин Сиенский, проповедующий перед Альфонсом 5 Арагонским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71802" y="1285860"/>
              <a:ext cx="3286148" cy="410768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7" name="TextBox 26"/>
            <p:cNvSpPr txBox="1"/>
            <p:nvPr/>
          </p:nvSpPr>
          <p:spPr>
            <a:xfrm>
              <a:off x="2786050" y="5786454"/>
              <a:ext cx="3857652" cy="9233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Святой </a:t>
              </a:r>
              <a:r>
                <a:rPr lang="ru-RU" dirty="0" err="1" smtClean="0"/>
                <a:t>Бернадин</a:t>
              </a:r>
              <a:r>
                <a:rPr lang="ru-RU" dirty="0" smtClean="0"/>
                <a:t> Сиенский, проповедующий перед Альфонсом </a:t>
              </a:r>
              <a:r>
                <a:rPr lang="en-US" dirty="0" smtClean="0"/>
                <a:t>V </a:t>
              </a:r>
              <a:r>
                <a:rPr lang="ru-RU" dirty="0" smtClean="0"/>
                <a:t>Арагонским</a:t>
              </a:r>
              <a:endParaRPr lang="ru-RU" dirty="0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643174" y="1214422"/>
            <a:ext cx="3929090" cy="5369992"/>
            <a:chOff x="2714612" y="1142984"/>
            <a:chExt cx="3929090" cy="5369992"/>
          </a:xfrm>
        </p:grpSpPr>
        <p:pic>
          <p:nvPicPr>
            <p:cNvPr id="10249" name="Picture 9" descr="D:\АНАИТ\Картинки\История\Франсиско Гойи\Ф. Гиймарде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14612" y="1142984"/>
              <a:ext cx="3929090" cy="491136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9" name="TextBox 28"/>
            <p:cNvSpPr txBox="1"/>
            <p:nvPr/>
          </p:nvSpPr>
          <p:spPr>
            <a:xfrm>
              <a:off x="3857620" y="6143644"/>
              <a:ext cx="1714512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Ф. </a:t>
              </a:r>
              <a:r>
                <a:rPr lang="ru-RU" dirty="0" err="1" smtClean="0"/>
                <a:t>Гиймарде</a:t>
              </a:r>
              <a:endParaRPr lang="ru-RU" dirty="0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857488" y="1357298"/>
            <a:ext cx="3714776" cy="5289801"/>
            <a:chOff x="2786050" y="1357298"/>
            <a:chExt cx="3714776" cy="5289801"/>
          </a:xfrm>
        </p:grpSpPr>
        <p:pic>
          <p:nvPicPr>
            <p:cNvPr id="10250" name="Picture 10" descr="D:\АНАИТ\Картинки\История\Франсиско Гойи\храбрость Мартинчо на арене Сарагоссы.jpg"/>
            <p:cNvPicPr>
              <a:picLocks noChangeAspect="1" noChangeArrowheads="1"/>
            </p:cNvPicPr>
            <p:nvPr/>
          </p:nvPicPr>
          <p:blipFill>
            <a:blip r:embed="rId8" cstate="print"/>
            <a:srcRect t="3077" b="1538"/>
            <a:stretch>
              <a:fillRect/>
            </a:stretch>
          </p:blipFill>
          <p:spPr bwMode="auto">
            <a:xfrm>
              <a:off x="2786050" y="1357298"/>
              <a:ext cx="3714776" cy="442915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3286116" y="6000768"/>
              <a:ext cx="2857520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Храбрость </a:t>
              </a:r>
              <a:r>
                <a:rPr lang="ru-RU" dirty="0" err="1" smtClean="0"/>
                <a:t>Мартинчо</a:t>
              </a:r>
              <a:r>
                <a:rPr lang="ru-RU" dirty="0" smtClean="0"/>
                <a:t> на арене </a:t>
              </a:r>
              <a:r>
                <a:rPr lang="ru-RU" dirty="0" err="1" smtClean="0"/>
                <a:t>Сарагоссы</a:t>
              </a:r>
              <a:endParaRPr lang="ru-RU" dirty="0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785918" y="1711075"/>
            <a:ext cx="5896003" cy="4936024"/>
            <a:chOff x="571472" y="1500174"/>
            <a:chExt cx="5896003" cy="4936024"/>
          </a:xfrm>
        </p:grpSpPr>
        <p:sp>
          <p:nvSpPr>
            <p:cNvPr id="35" name="TextBox 34"/>
            <p:cNvSpPr txBox="1"/>
            <p:nvPr/>
          </p:nvSpPr>
          <p:spPr>
            <a:xfrm>
              <a:off x="2357422" y="5789867"/>
              <a:ext cx="2357454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Семья короля Карла IV </a:t>
              </a:r>
              <a:endParaRPr lang="ru-RU" dirty="0"/>
            </a:p>
          </p:txBody>
        </p:sp>
        <p:pic>
          <p:nvPicPr>
            <p:cNvPr id="36" name="Рисунок 35" descr="семья короля Карла IV Франсиско Хосе де Гойа"/>
            <p:cNvPicPr/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71472" y="1500174"/>
              <a:ext cx="5896003" cy="432913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40" name="Группа 39"/>
          <p:cNvGrpSpPr/>
          <p:nvPr/>
        </p:nvGrpSpPr>
        <p:grpSpPr>
          <a:xfrm>
            <a:off x="2786050" y="1142984"/>
            <a:ext cx="3643338" cy="5575553"/>
            <a:chOff x="2786050" y="1071546"/>
            <a:chExt cx="3643338" cy="5575553"/>
          </a:xfrm>
        </p:grpSpPr>
        <p:pic>
          <p:nvPicPr>
            <p:cNvPr id="38" name="Рисунок 37" descr="Похороны сардинки, Франсиско Хосе де Гойа"/>
            <p:cNvPicPr/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786050" y="1071546"/>
              <a:ext cx="3643338" cy="464347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9" name="TextBox 38"/>
            <p:cNvSpPr txBox="1"/>
            <p:nvPr/>
          </p:nvSpPr>
          <p:spPr>
            <a:xfrm>
              <a:off x="3571868" y="6000768"/>
              <a:ext cx="2428892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Похороны сардинки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67494"/>
            <a:ext cx="3429024" cy="8754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521497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У </a:t>
            </a:r>
            <a:r>
              <a:rPr lang="ru-RU" dirty="0" smtClean="0"/>
              <a:t>1763 </a:t>
            </a:r>
            <a:r>
              <a:rPr lang="ru-RU" dirty="0" err="1" smtClean="0"/>
              <a:t>році</a:t>
            </a:r>
            <a:r>
              <a:rPr lang="ru-RU" dirty="0" smtClean="0"/>
              <a:t> Гойя </a:t>
            </a:r>
            <a:r>
              <a:rPr lang="ru-RU" dirty="0" err="1" smtClean="0"/>
              <a:t>перебрався</a:t>
            </a:r>
            <a:r>
              <a:rPr lang="ru-RU" dirty="0" smtClean="0"/>
              <a:t> в Мадрид, де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вступити</a:t>
            </a:r>
            <a:r>
              <a:rPr lang="ru-RU" dirty="0" smtClean="0"/>
              <a:t> в </a:t>
            </a:r>
            <a:r>
              <a:rPr lang="ru-RU" dirty="0" err="1" smtClean="0"/>
              <a:t>Королівську</a:t>
            </a:r>
            <a:r>
              <a:rPr lang="ru-RU" dirty="0" smtClean="0"/>
              <a:t> </a:t>
            </a:r>
            <a:r>
              <a:rPr lang="ru-RU" dirty="0" err="1" smtClean="0"/>
              <a:t>академію</a:t>
            </a:r>
            <a:r>
              <a:rPr lang="ru-RU" dirty="0" smtClean="0"/>
              <a:t> </a:t>
            </a:r>
            <a:r>
              <a:rPr lang="ru-RU" dirty="0" err="1" smtClean="0"/>
              <a:t>Сан-Фернандо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У </a:t>
            </a:r>
            <a:r>
              <a:rPr lang="ru-RU" dirty="0" smtClean="0"/>
              <a:t>1773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одружився</a:t>
            </a:r>
            <a:r>
              <a:rPr lang="ru-RU" dirty="0" smtClean="0"/>
              <a:t> на </a:t>
            </a:r>
            <a:r>
              <a:rPr lang="ru-RU" dirty="0" err="1" smtClean="0"/>
              <a:t>Хосефе</a:t>
            </a:r>
            <a:r>
              <a:rPr lang="ru-RU" dirty="0" smtClean="0"/>
              <a:t> </a:t>
            </a:r>
            <a:r>
              <a:rPr lang="ru-RU" dirty="0" err="1" smtClean="0"/>
              <a:t>Байеу</a:t>
            </a:r>
            <a:r>
              <a:rPr lang="ru-RU" dirty="0" smtClean="0"/>
              <a:t>. 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500694" y="1428736"/>
            <a:ext cx="3257573" cy="4655612"/>
            <a:chOff x="5500694" y="1428736"/>
            <a:chExt cx="3257573" cy="4655612"/>
          </a:xfrm>
        </p:grpSpPr>
        <p:pic>
          <p:nvPicPr>
            <p:cNvPr id="5" name="Рисунок 4" descr="Ф, Байеу.jpg"/>
            <p:cNvPicPr>
              <a:picLocks noChangeAspect="1"/>
            </p:cNvPicPr>
            <p:nvPr/>
          </p:nvPicPr>
          <p:blipFill>
            <a:blip r:embed="rId2" cstate="print">
              <a:lum contrast="10000"/>
            </a:blip>
            <a:stretch>
              <a:fillRect/>
            </a:stretch>
          </p:blipFill>
          <p:spPr>
            <a:xfrm>
              <a:off x="5500694" y="1428736"/>
              <a:ext cx="3257573" cy="407196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6500826" y="5715016"/>
              <a:ext cx="1357322" cy="36933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Ф. </a:t>
              </a:r>
              <a:r>
                <a:rPr lang="ru-RU" dirty="0" err="1" smtClean="0"/>
                <a:t>Байеу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85728"/>
            <a:ext cx="4186238" cy="1018366"/>
          </a:xfrm>
        </p:spPr>
        <p:txBody>
          <a:bodyPr/>
          <a:lstStyle/>
          <a:p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571612"/>
            <a:ext cx="4329114" cy="47149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У </a:t>
            </a:r>
            <a:r>
              <a:rPr lang="ru-RU" dirty="0" err="1" smtClean="0"/>
              <a:t>Гойї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Хосефи</a:t>
            </a:r>
            <a:r>
              <a:rPr lang="ru-RU" dirty="0" smtClean="0"/>
              <a:t> </a:t>
            </a:r>
            <a:r>
              <a:rPr lang="ru-RU" dirty="0" err="1" smtClean="0"/>
              <a:t>народилося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вони, 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Хав'єра</a:t>
            </a:r>
            <a:r>
              <a:rPr lang="ru-RU" dirty="0" smtClean="0"/>
              <a:t> (1784-1854), померли в </a:t>
            </a:r>
            <a:r>
              <a:rPr lang="ru-RU" dirty="0" err="1" smtClean="0"/>
              <a:t>дитячому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. Цей </a:t>
            </a:r>
            <a:r>
              <a:rPr lang="ru-RU" dirty="0" err="1" smtClean="0"/>
              <a:t>шлюб</a:t>
            </a:r>
            <a:r>
              <a:rPr lang="ru-RU" dirty="0" smtClean="0"/>
              <a:t> </a:t>
            </a:r>
            <a:r>
              <a:rPr lang="ru-RU" dirty="0" err="1" smtClean="0"/>
              <a:t>тривав</a:t>
            </a:r>
            <a:r>
              <a:rPr lang="ru-RU" dirty="0" smtClean="0"/>
              <a:t> до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Хосефи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настала в 1812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  <a:endParaRPr lang="ru-RU" dirty="0" smtClean="0"/>
          </a:p>
        </p:txBody>
      </p:sp>
      <p:grpSp>
        <p:nvGrpSpPr>
          <p:cNvPr id="6" name="Группа 5"/>
          <p:cNvGrpSpPr/>
          <p:nvPr/>
        </p:nvGrpSpPr>
        <p:grpSpPr>
          <a:xfrm>
            <a:off x="642910" y="1571612"/>
            <a:ext cx="3305512" cy="4553396"/>
            <a:chOff x="642910" y="1571612"/>
            <a:chExt cx="3305512" cy="4553396"/>
          </a:xfrm>
        </p:grpSpPr>
        <p:pic>
          <p:nvPicPr>
            <p:cNvPr id="2050" name="Picture 2" descr="D:\АНАИТ\Картинки\История\Франсиско Гойи\Продавец посуды.jpg"/>
            <p:cNvPicPr>
              <a:picLocks noChangeAspect="1" noChangeArrowheads="1"/>
            </p:cNvPicPr>
            <p:nvPr/>
          </p:nvPicPr>
          <p:blipFill>
            <a:blip r:embed="rId2" cstate="print">
              <a:lum bright="10000" contrast="10000"/>
            </a:blip>
            <a:srcRect/>
            <a:stretch>
              <a:fillRect/>
            </a:stretch>
          </p:blipFill>
          <p:spPr bwMode="auto">
            <a:xfrm>
              <a:off x="642910" y="1571612"/>
              <a:ext cx="3305512" cy="413189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1142976" y="5786454"/>
              <a:ext cx="2286016" cy="338554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uk-UA" sz="1600" dirty="0" smtClean="0"/>
                <a:t>Продавець посуду</a:t>
              </a:r>
              <a:endParaRPr lang="ru-RU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3757610" cy="1089804"/>
          </a:xfrm>
        </p:spPr>
        <p:txBody>
          <a:bodyPr/>
          <a:lstStyle/>
          <a:p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5214974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Взимку</a:t>
            </a:r>
            <a:r>
              <a:rPr lang="ru-RU" dirty="0" smtClean="0"/>
              <a:t> </a:t>
            </a:r>
            <a:r>
              <a:rPr lang="ru-RU" dirty="0" smtClean="0"/>
              <a:t>1792-93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безхмарного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процвітаючого</a:t>
            </a:r>
            <a:r>
              <a:rPr lang="ru-RU" dirty="0" smtClean="0"/>
              <a:t> художника </a:t>
            </a:r>
            <a:r>
              <a:rPr lang="ru-RU" dirty="0" err="1" smtClean="0"/>
              <a:t>прийшов</a:t>
            </a:r>
            <a:r>
              <a:rPr lang="ru-RU" dirty="0" smtClean="0"/>
              <a:t> </a:t>
            </a:r>
            <a:r>
              <a:rPr lang="ru-RU" dirty="0" err="1" smtClean="0"/>
              <a:t>кінець</a:t>
            </a:r>
            <a:r>
              <a:rPr lang="ru-RU" dirty="0" smtClean="0"/>
              <a:t>. 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5724128" y="1571612"/>
            <a:ext cx="3064424" cy="4098928"/>
            <a:chOff x="5724128" y="1571612"/>
            <a:chExt cx="3064424" cy="4098928"/>
          </a:xfrm>
        </p:grpSpPr>
        <p:pic>
          <p:nvPicPr>
            <p:cNvPr id="3076" name="Picture 4" descr="D:\АНАИТ\Картинки\История\Франсиско Гойи\дом умалишенных.JPG"/>
            <p:cNvPicPr>
              <a:picLocks noChangeAspect="1" noChangeArrowheads="1"/>
            </p:cNvPicPr>
            <p:nvPr/>
          </p:nvPicPr>
          <p:blipFill>
            <a:blip r:embed="rId2" cstate="print">
              <a:lum bright="10000" contrast="10000"/>
            </a:blip>
            <a:srcRect/>
            <a:stretch>
              <a:fillRect/>
            </a:stretch>
          </p:blipFill>
          <p:spPr bwMode="auto">
            <a:xfrm>
              <a:off x="6000760" y="1571612"/>
              <a:ext cx="2571768" cy="321471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0" name="TextBox 9"/>
            <p:cNvSpPr txBox="1"/>
            <p:nvPr/>
          </p:nvSpPr>
          <p:spPr>
            <a:xfrm>
              <a:off x="5724128" y="5301208"/>
              <a:ext cx="3064424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uk-UA" dirty="0" smtClean="0"/>
                <a:t>Будинок </a:t>
              </a:r>
              <a:r>
                <a:rPr lang="uk-UA" dirty="0" err="1" smtClean="0"/>
                <a:t>божевильних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14290"/>
            <a:ext cx="4043362" cy="946928"/>
          </a:xfrm>
        </p:spPr>
        <p:txBody>
          <a:bodyPr/>
          <a:lstStyle/>
          <a:p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358246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У </a:t>
            </a:r>
            <a:r>
              <a:rPr lang="ru-RU" dirty="0" smtClean="0"/>
              <a:t>1795 </a:t>
            </a:r>
            <a:r>
              <a:rPr lang="ru-RU" dirty="0" err="1" smtClean="0"/>
              <a:t>році</a:t>
            </a:r>
            <a:r>
              <a:rPr lang="ru-RU" dirty="0" smtClean="0"/>
              <a:t> 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Байеу</a:t>
            </a:r>
            <a:r>
              <a:rPr lang="ru-RU" dirty="0" smtClean="0"/>
              <a:t> Гойя став директором живописного </a:t>
            </a:r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Королівської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Сан -</a:t>
            </a:r>
            <a:r>
              <a:rPr lang="ru-RU" dirty="0" err="1" smtClean="0"/>
              <a:t>Фернандо</a:t>
            </a:r>
            <a:r>
              <a:rPr lang="ru-RU" dirty="0" smtClean="0"/>
              <a:t> 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85728"/>
            <a:ext cx="3971924" cy="946928"/>
          </a:xfrm>
        </p:spPr>
        <p:txBody>
          <a:bodyPr/>
          <a:lstStyle/>
          <a:p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571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У </a:t>
            </a:r>
            <a:r>
              <a:rPr lang="ru-RU" dirty="0" err="1" smtClean="0"/>
              <a:t>ці</a:t>
            </a:r>
            <a:r>
              <a:rPr lang="ru-RU" dirty="0" smtClean="0"/>
              <a:t> ж роки художник створив </a:t>
            </a:r>
            <a:r>
              <a:rPr lang="ru-RU" dirty="0" err="1" smtClean="0"/>
              <a:t>цілу</a:t>
            </a:r>
            <a:r>
              <a:rPr lang="ru-RU" dirty="0" smtClean="0"/>
              <a:t> низку </a:t>
            </a:r>
            <a:r>
              <a:rPr lang="ru-RU" dirty="0" err="1" smtClean="0"/>
              <a:t>портретів</a:t>
            </a:r>
            <a:r>
              <a:rPr lang="ru-RU" dirty="0" smtClean="0"/>
              <a:t>. </a:t>
            </a: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899592" y="3140968"/>
            <a:ext cx="2387094" cy="3369729"/>
            <a:chOff x="827584" y="3143247"/>
            <a:chExt cx="2387094" cy="3369729"/>
          </a:xfrm>
        </p:grpSpPr>
        <p:pic>
          <p:nvPicPr>
            <p:cNvPr id="4099" name="Picture 3" descr="D:\АНАИТ\Картинки\История\Франсиско Гойи\Маха одетая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28662" y="3143247"/>
              <a:ext cx="2286016" cy="285751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8" name="TextBox 7"/>
            <p:cNvSpPr txBox="1"/>
            <p:nvPr/>
          </p:nvSpPr>
          <p:spPr>
            <a:xfrm>
              <a:off x="827584" y="6143644"/>
              <a:ext cx="2101342" cy="36933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Маха </a:t>
              </a:r>
              <a:r>
                <a:rPr lang="ru-RU" dirty="0" err="1" smtClean="0"/>
                <a:t>одягнена</a:t>
              </a:r>
              <a:endParaRPr lang="ru-RU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571868" y="3071810"/>
            <a:ext cx="2357454" cy="3441166"/>
            <a:chOff x="3571868" y="3071810"/>
            <a:chExt cx="2357454" cy="3441166"/>
          </a:xfrm>
        </p:grpSpPr>
        <p:pic>
          <p:nvPicPr>
            <p:cNvPr id="4098" name="Picture 2" descr="D:\АНАИТ\Картинки\История\Франсиско Гойи\Маха обнаженна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71868" y="3071810"/>
              <a:ext cx="2286016" cy="285752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9" name="TextBox 8"/>
            <p:cNvSpPr txBox="1"/>
            <p:nvPr/>
          </p:nvSpPr>
          <p:spPr>
            <a:xfrm>
              <a:off x="3571868" y="6143644"/>
              <a:ext cx="2357454" cy="36933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smtClean="0"/>
                <a:t>Маха  </a:t>
              </a:r>
              <a:r>
                <a:rPr lang="ru-RU" dirty="0" err="1" smtClean="0"/>
                <a:t>роздягнена</a:t>
              </a:r>
              <a:endParaRPr lang="ru-RU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357950" y="3000372"/>
            <a:ext cx="2286016" cy="3646727"/>
            <a:chOff x="6357950" y="3000372"/>
            <a:chExt cx="2286016" cy="3646727"/>
          </a:xfrm>
        </p:grpSpPr>
        <p:pic>
          <p:nvPicPr>
            <p:cNvPr id="4100" name="Picture 4" descr="D:\АНАИТ\Картинки\История\Франсиско Гойи\Альба в белом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57950" y="3000372"/>
              <a:ext cx="2286016" cy="285752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0" name="TextBox 9"/>
            <p:cNvSpPr txBox="1"/>
            <p:nvPr/>
          </p:nvSpPr>
          <p:spPr>
            <a:xfrm>
              <a:off x="6572264" y="6000768"/>
              <a:ext cx="1928826" cy="646331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Герцогиня Альба в </a:t>
              </a:r>
              <a:r>
                <a:rPr lang="ru-RU" dirty="0" err="1" smtClean="0"/>
                <a:t>білому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67494"/>
            <a:ext cx="4000528" cy="1018366"/>
          </a:xfrm>
        </p:spPr>
        <p:txBody>
          <a:bodyPr/>
          <a:lstStyle/>
          <a:p>
            <a:r>
              <a:rPr lang="ru-RU" b="1" dirty="0" smtClean="0"/>
              <a:t>Б</a:t>
            </a:r>
            <a:r>
              <a:rPr lang="uk-UA" b="1" dirty="0" smtClean="0"/>
              <a:t>і</a:t>
            </a:r>
            <a:r>
              <a:rPr lang="ru-RU" b="1" dirty="0" err="1" smtClean="0"/>
              <a:t>ографія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643050"/>
            <a:ext cx="4329114" cy="47863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smtClean="0"/>
              <a:t>роки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Гойя </a:t>
            </a:r>
            <a:r>
              <a:rPr lang="ru-RU" dirty="0" err="1" smtClean="0"/>
              <a:t>провів</a:t>
            </a:r>
            <a:r>
              <a:rPr lang="ru-RU" dirty="0" smtClean="0"/>
              <a:t> у </a:t>
            </a:r>
            <a:r>
              <a:rPr lang="ru-RU" dirty="0" err="1" smtClean="0"/>
              <a:t>Франції</a:t>
            </a:r>
            <a:r>
              <a:rPr lang="ru-RU" dirty="0" smtClean="0"/>
              <a:t> в Бордо, де </a:t>
            </a:r>
            <a:r>
              <a:rPr lang="ru-RU" dirty="0" err="1" smtClean="0"/>
              <a:t>і</a:t>
            </a:r>
            <a:r>
              <a:rPr lang="ru-RU" dirty="0" smtClean="0"/>
              <a:t> помер 16 </a:t>
            </a:r>
            <a:r>
              <a:rPr lang="ru-RU" dirty="0" err="1" smtClean="0"/>
              <a:t>квітня</a:t>
            </a:r>
            <a:r>
              <a:rPr lang="ru-RU" dirty="0" smtClean="0"/>
              <a:t> 1828, у </a:t>
            </a:r>
            <a:r>
              <a:rPr lang="ru-RU" dirty="0" err="1" smtClean="0"/>
              <a:t>віці</a:t>
            </a:r>
            <a:r>
              <a:rPr lang="ru-RU" dirty="0" smtClean="0"/>
              <a:t> 82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857224" y="1500174"/>
            <a:ext cx="2987669" cy="4298422"/>
            <a:chOff x="857224" y="1500174"/>
            <a:chExt cx="2987669" cy="4298422"/>
          </a:xfrm>
        </p:grpSpPr>
        <p:pic>
          <p:nvPicPr>
            <p:cNvPr id="5122" name="Picture 2" descr="D:\АНАИТ\Картинки\История\Франсиско Гойи\Ла Тирана.jpg"/>
            <p:cNvPicPr>
              <a:picLocks noChangeAspect="1" noChangeArrowheads="1"/>
            </p:cNvPicPr>
            <p:nvPr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857224" y="1500174"/>
              <a:ext cx="2987669" cy="373458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1571604" y="5429264"/>
              <a:ext cx="1428760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dirty="0" err="1" smtClean="0"/>
                <a:t>Лі</a:t>
              </a:r>
              <a:r>
                <a:rPr lang="ru-RU" dirty="0" smtClean="0"/>
                <a:t>  </a:t>
              </a:r>
              <a:r>
                <a:rPr lang="ru-RU" dirty="0" err="1" smtClean="0"/>
                <a:t>Тірана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692</TotalTime>
  <Words>1336</Words>
  <Application>Microsoft Office PowerPoint</Application>
  <PresentationFormat>Экран (4:3)</PresentationFormat>
  <Paragraphs>111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Яркая</vt:lpstr>
      <vt:lpstr>Франсиско де Гойя</vt:lpstr>
      <vt:lpstr>Біографія</vt:lpstr>
      <vt:lpstr>Біографія</vt:lpstr>
      <vt:lpstr>Біографія</vt:lpstr>
      <vt:lpstr>Біографія</vt:lpstr>
      <vt:lpstr>Біографія</vt:lpstr>
      <vt:lpstr>Біографія</vt:lpstr>
      <vt:lpstr>Біографія</vt:lpstr>
      <vt:lpstr>Біографія</vt:lpstr>
      <vt:lpstr>Біографія</vt:lpstr>
      <vt:lpstr>Біографія</vt:lpstr>
      <vt:lpstr>Слайд 12</vt:lpstr>
      <vt:lpstr>Біографія</vt:lpstr>
      <vt:lpstr>Биография</vt:lpstr>
      <vt:lpstr>Биография</vt:lpstr>
      <vt:lpstr>Биография</vt:lpstr>
      <vt:lpstr>Биография</vt:lpstr>
      <vt:lpstr>Портреты Гойя</vt:lpstr>
      <vt:lpstr>Портреты Гойя</vt:lpstr>
      <vt:lpstr>Странные миры Гойи</vt:lpstr>
      <vt:lpstr>Странные миры Гойя</vt:lpstr>
      <vt:lpstr>Странные миры Гойя</vt:lpstr>
      <vt:lpstr>Религиозные сюжеты в творчестве Гойя </vt:lpstr>
      <vt:lpstr>Религиозные сюжеты в творчестве Гойя</vt:lpstr>
      <vt:lpstr>Шедевры</vt:lpstr>
      <vt:lpstr>Шедевры</vt:lpstr>
      <vt:lpstr>Шедевры</vt:lpstr>
      <vt:lpstr>Шедевры</vt:lpstr>
      <vt:lpstr>Шедевры</vt:lpstr>
      <vt:lpstr>Шедевры</vt:lpstr>
      <vt:lpstr>Шедевры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Франциско Гойи</dc:title>
  <cp:lastModifiedBy>Админ</cp:lastModifiedBy>
  <cp:revision>55</cp:revision>
  <dcterms:modified xsi:type="dcterms:W3CDTF">2013-11-05T16:42:34Z</dcterms:modified>
</cp:coreProperties>
</file>