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70" r:id="rId9"/>
    <p:sldId id="264" r:id="rId10"/>
    <p:sldId id="267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C3335-F8CE-4097-91D9-BB10C7876435}" type="datetimeFigureOut">
              <a:rPr lang="ru-RU" smtClean="0"/>
              <a:t>08.04.2013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2CC55-6853-4D79-8EDD-8C33F41BADE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2CC55-6853-4D79-8EDD-8C33F41BADE9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DA3730-D9FA-4394-A7E7-DC1971189FA4}" type="datetimeFigureOut">
              <a:rPr lang="ru-RU" smtClean="0"/>
              <a:pPr/>
              <a:t>08.04.2013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FC6624C-3B0A-470B-ACBC-B867DDCD2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0"/>
            <a:ext cx="5256584" cy="4073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7784" y="2996952"/>
            <a:ext cx="6172200" cy="1894362"/>
          </a:xfrm>
        </p:spPr>
        <p:txBody>
          <a:bodyPr/>
          <a:lstStyle/>
          <a:p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фразеології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984" y="4941168"/>
            <a:ext cx="4464496" cy="1433754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Підготували учениці 10-А класу </a:t>
            </a:r>
            <a:br>
              <a:rPr lang="uk-UA" dirty="0" smtClean="0"/>
            </a:br>
            <a:r>
              <a:rPr lang="uk-UA" dirty="0" err="1" smtClean="0"/>
              <a:t>Білозерської</a:t>
            </a:r>
            <a:r>
              <a:rPr lang="uk-UA" dirty="0" smtClean="0"/>
              <a:t> ЗОШ І-ІІІ ступенів №2 </a:t>
            </a:r>
            <a:br>
              <a:rPr lang="uk-UA" dirty="0" smtClean="0"/>
            </a:br>
            <a:r>
              <a:rPr lang="uk-UA" dirty="0" err="1" smtClean="0"/>
              <a:t>ім.Б</a:t>
            </a:r>
            <a:r>
              <a:rPr lang="uk-UA" dirty="0" smtClean="0"/>
              <a:t>. Хмельницького</a:t>
            </a:r>
            <a:br>
              <a:rPr lang="uk-UA" dirty="0" smtClean="0"/>
            </a:br>
            <a:r>
              <a:rPr lang="uk-UA" dirty="0" smtClean="0"/>
              <a:t>Бєлих Марина та</a:t>
            </a:r>
            <a:br>
              <a:rPr lang="uk-UA" dirty="0" smtClean="0"/>
            </a:br>
            <a:r>
              <a:rPr lang="uk-UA" dirty="0" smtClean="0"/>
              <a:t>Коваль Олена</a:t>
            </a:r>
            <a:br>
              <a:rPr lang="uk-UA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загруженное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520321"/>
            <a:ext cx="7920880" cy="5933015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/>
          <a:lstStyle/>
          <a:p>
            <a:endParaRPr lang="uk-UA" dirty="0" smtClean="0"/>
          </a:p>
          <a:p>
            <a:pPr>
              <a:buNone/>
            </a:pPr>
            <a:r>
              <a:rPr lang="uk-UA" dirty="0" smtClean="0"/>
              <a:t>   </a:t>
            </a:r>
          </a:p>
          <a:p>
            <a:pPr>
              <a:buNone/>
            </a:pPr>
            <a:r>
              <a:rPr lang="uk-UA" b="1" dirty="0" smtClean="0"/>
              <a:t> </a:t>
            </a:r>
            <a:r>
              <a:rPr lang="uk-UA" b="1" dirty="0" smtClean="0"/>
              <a:t>  </a:t>
            </a:r>
            <a:r>
              <a:rPr lang="uk-UA" b="1" dirty="0" smtClean="0"/>
              <a:t>О мово моя! О місячне сяйво і спів солов</a:t>
            </a:r>
            <a:r>
              <a:rPr lang="en-US" b="1" dirty="0" smtClean="0"/>
              <a:t>`</a:t>
            </a:r>
            <a:r>
              <a:rPr lang="uk-UA" b="1" dirty="0" smtClean="0"/>
              <a:t>я,</a:t>
            </a:r>
            <a:br>
              <a:rPr lang="uk-UA" b="1" dirty="0" smtClean="0"/>
            </a:br>
            <a:r>
              <a:rPr lang="uk-UA" b="1" dirty="0" smtClean="0"/>
              <a:t>Півонії, мальви, жоржини!</a:t>
            </a:r>
            <a:br>
              <a:rPr lang="uk-UA" b="1" dirty="0" smtClean="0"/>
            </a:br>
            <a:r>
              <a:rPr lang="uk-UA" b="1" dirty="0" smtClean="0"/>
              <a:t>Моря бріліантів, це - мова моя.</a:t>
            </a:r>
            <a:br>
              <a:rPr lang="uk-UA" b="1" dirty="0" smtClean="0"/>
            </a:br>
            <a:r>
              <a:rPr lang="uk-UA" b="1" dirty="0" smtClean="0"/>
              <a:t>Це мова моєї Вкраїни!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                                                       </a:t>
            </a:r>
            <a:r>
              <a:rPr lang="uk-UA" b="1" dirty="0" smtClean="0"/>
              <a:t>(В.Сосюра) </a:t>
            </a:r>
            <a:endParaRPr lang="ru-R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Список </a:t>
            </a:r>
            <a:r>
              <a:rPr lang="ru-RU" b="1" dirty="0" err="1" smtClean="0"/>
              <a:t>використаної</a:t>
            </a:r>
            <a:r>
              <a:rPr lang="ru-RU" b="1" dirty="0" smtClean="0"/>
              <a:t> </a:t>
            </a:r>
            <a:r>
              <a:rPr lang="ru-RU" b="1" dirty="0" err="1" smtClean="0"/>
              <a:t>літератури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2900" dirty="0" smtClean="0"/>
              <a:t>1. </a:t>
            </a:r>
            <a:r>
              <a:rPr lang="ru-RU" sz="2900" dirty="0" err="1" smtClean="0"/>
              <a:t>Балли</a:t>
            </a:r>
            <a:r>
              <a:rPr lang="ru-RU" sz="2900" dirty="0" smtClean="0"/>
              <a:t> Ш. Общая лингвистика и вопросы французского языка. – М.: </a:t>
            </a:r>
            <a:r>
              <a:rPr lang="ru-RU" sz="2900" dirty="0" err="1" smtClean="0"/>
              <a:t>Иностр</a:t>
            </a:r>
            <a:r>
              <a:rPr lang="ru-RU" sz="2900" dirty="0" smtClean="0"/>
              <a:t>. лит., 1955.</a:t>
            </a:r>
          </a:p>
          <a:p>
            <a:r>
              <a:rPr lang="ru-RU" sz="2900" dirty="0" smtClean="0"/>
              <a:t>2. Булыгина Т.В., Шмелев А.Д. Языковая концептуализация мира (на материале русской грамматики). – М., 1997.</a:t>
            </a:r>
          </a:p>
          <a:p>
            <a:r>
              <a:rPr lang="ru-RU" sz="2900" dirty="0" smtClean="0"/>
              <a:t>3. </a:t>
            </a:r>
            <a:r>
              <a:rPr lang="ru-RU" sz="2900" dirty="0" err="1" smtClean="0"/>
              <a:t>Вайнтрауб</a:t>
            </a:r>
            <a:r>
              <a:rPr lang="ru-RU" sz="2900" dirty="0" smtClean="0"/>
              <a:t> Р.М. Опыт сопоставления соматической фразеологии в славянских языках // Труды Самаркандского</a:t>
            </a:r>
          </a:p>
          <a:p>
            <a:r>
              <a:rPr lang="ru-RU" sz="2900" dirty="0" smtClean="0"/>
              <a:t>ун-та. Вопросы фразеологии. – 1975. – </a:t>
            </a:r>
            <a:r>
              <a:rPr lang="ru-RU" sz="2900" dirty="0" err="1" smtClean="0"/>
              <a:t>Вып</a:t>
            </a:r>
            <a:r>
              <a:rPr lang="ru-RU" sz="2900" dirty="0" smtClean="0"/>
              <a:t>. 288. – №9.</a:t>
            </a:r>
          </a:p>
          <a:p>
            <a:r>
              <a:rPr lang="ru-RU" sz="2900" dirty="0" smtClean="0"/>
              <a:t>4. Гумбольдт фон В. Язык и философия культуры. – М., 1985.</a:t>
            </a:r>
          </a:p>
          <a:p>
            <a:r>
              <a:rPr lang="ru-RU" sz="2900" dirty="0" smtClean="0"/>
              <a:t>5. Лихтенберг Г.К. Афоризмы. – М., 1965.</a:t>
            </a:r>
          </a:p>
          <a:p>
            <a:r>
              <a:rPr lang="ru-RU" sz="2900" dirty="0" smtClean="0"/>
              <a:t>6. </a:t>
            </a:r>
            <a:r>
              <a:rPr lang="ru-RU" sz="2900" dirty="0" err="1" smtClean="0"/>
              <a:t>Овсянико-Куликовский</a:t>
            </a:r>
            <a:r>
              <a:rPr lang="ru-RU" sz="2900" dirty="0" smtClean="0"/>
              <a:t> Д.Н. Литературно-критические работы в двух томах. Т. 1. – М., 1989.</a:t>
            </a:r>
          </a:p>
          <a:p>
            <a:r>
              <a:rPr lang="ru-RU" sz="2900" dirty="0" smtClean="0"/>
              <a:t>7. </a:t>
            </a:r>
            <a:r>
              <a:rPr lang="ru-RU" sz="2900" dirty="0" err="1" smtClean="0"/>
              <a:t>Ужченко</a:t>
            </a:r>
            <a:r>
              <a:rPr lang="ru-RU" sz="2900" dirty="0" smtClean="0"/>
              <a:t> В.Д. </a:t>
            </a:r>
            <a:r>
              <a:rPr lang="ru-RU" sz="2900" dirty="0" err="1" smtClean="0"/>
              <a:t>Історико-лінгвістичний</a:t>
            </a:r>
            <a:r>
              <a:rPr lang="ru-RU" sz="2900" dirty="0" smtClean="0"/>
              <a:t> аспект </a:t>
            </a:r>
            <a:r>
              <a:rPr lang="ru-RU" sz="2900" dirty="0" err="1" smtClean="0"/>
              <a:t>формування</a:t>
            </a:r>
            <a:r>
              <a:rPr lang="ru-RU" sz="2900" dirty="0" smtClean="0"/>
              <a:t> </a:t>
            </a:r>
            <a:r>
              <a:rPr lang="ru-RU" sz="2900" dirty="0" err="1" smtClean="0"/>
              <a:t>української</a:t>
            </a:r>
            <a:r>
              <a:rPr lang="ru-RU" sz="2900" dirty="0" smtClean="0"/>
              <a:t> </a:t>
            </a:r>
            <a:r>
              <a:rPr lang="ru-RU" sz="2900" dirty="0" err="1" smtClean="0"/>
              <a:t>фразеології</a:t>
            </a:r>
            <a:r>
              <a:rPr lang="ru-RU" sz="2900" dirty="0" smtClean="0"/>
              <a:t>: Автореферат </a:t>
            </a:r>
            <a:r>
              <a:rPr lang="ru-RU" sz="2900" dirty="0" err="1" smtClean="0"/>
              <a:t>дис</a:t>
            </a:r>
            <a:r>
              <a:rPr lang="ru-RU" sz="2900" dirty="0" smtClean="0"/>
              <a:t>. </a:t>
            </a:r>
            <a:r>
              <a:rPr lang="ru-RU" sz="2900" dirty="0" err="1" smtClean="0"/>
              <a:t>докт</a:t>
            </a:r>
            <a:r>
              <a:rPr lang="ru-RU" sz="2900" dirty="0" smtClean="0"/>
              <a:t>. </a:t>
            </a:r>
            <a:r>
              <a:rPr lang="ru-RU" sz="2900" dirty="0" err="1" smtClean="0"/>
              <a:t>філ</a:t>
            </a:r>
            <a:r>
              <a:rPr lang="ru-RU" sz="2900" dirty="0" smtClean="0"/>
              <a:t>. наук: 10.02.02.- </a:t>
            </a:r>
            <a:r>
              <a:rPr lang="ru-RU" sz="2900" dirty="0" err="1" smtClean="0"/>
              <a:t>Дніпропетровськ</a:t>
            </a:r>
            <a:r>
              <a:rPr lang="ru-RU" sz="2900" dirty="0" smtClean="0"/>
              <a:t>, 1994.</a:t>
            </a:r>
          </a:p>
          <a:p>
            <a:r>
              <a:rPr lang="ru-RU" sz="2900" dirty="0" smtClean="0"/>
              <a:t>8. </a:t>
            </a:r>
            <a:r>
              <a:rPr lang="ru-RU" sz="2900" dirty="0" err="1" smtClean="0"/>
              <a:t>Дзендзелівський</a:t>
            </a:r>
            <a:r>
              <a:rPr lang="ru-RU" sz="2900" dirty="0" smtClean="0"/>
              <a:t> Й.О. </a:t>
            </a:r>
            <a:r>
              <a:rPr lang="ru-RU" sz="2900" dirty="0" err="1" smtClean="0"/>
              <a:t>Програма</a:t>
            </a:r>
            <a:r>
              <a:rPr lang="ru-RU" sz="2900" dirty="0" smtClean="0"/>
              <a:t> для </a:t>
            </a:r>
            <a:r>
              <a:rPr lang="ru-RU" sz="2900" dirty="0" err="1" smtClean="0"/>
              <a:t>збирання</a:t>
            </a:r>
            <a:r>
              <a:rPr lang="ru-RU" sz="2900" dirty="0" smtClean="0"/>
              <a:t> </a:t>
            </a:r>
            <a:r>
              <a:rPr lang="ru-RU" sz="2900" dirty="0" err="1" smtClean="0"/>
              <a:t>матеріалів</a:t>
            </a:r>
            <a:r>
              <a:rPr lang="ru-RU" sz="2900" dirty="0" smtClean="0"/>
              <a:t> до </a:t>
            </a:r>
            <a:r>
              <a:rPr lang="ru-RU" sz="2900" dirty="0" err="1" smtClean="0"/>
              <a:t>лексичного</a:t>
            </a:r>
            <a:r>
              <a:rPr lang="ru-RU" sz="2900" dirty="0" smtClean="0"/>
              <a:t> атласу </a:t>
            </a:r>
            <a:r>
              <a:rPr lang="ru-RU" sz="2900" dirty="0" err="1" smtClean="0"/>
              <a:t>української</a:t>
            </a:r>
            <a:r>
              <a:rPr lang="ru-RU" sz="2900" dirty="0" smtClean="0"/>
              <a:t> </a:t>
            </a:r>
            <a:r>
              <a:rPr lang="ru-RU" sz="2900" dirty="0" err="1" smtClean="0"/>
              <a:t>мови</a:t>
            </a:r>
            <a:r>
              <a:rPr lang="ru-RU" sz="2900" dirty="0" smtClean="0"/>
              <a:t>. – К.: </a:t>
            </a:r>
            <a:r>
              <a:rPr lang="ru-RU" sz="2900" dirty="0" err="1" smtClean="0"/>
              <a:t>Наукова</a:t>
            </a:r>
            <a:r>
              <a:rPr lang="ru-RU" sz="2900" dirty="0" smtClean="0"/>
              <a:t> думка, 1987. – 299 с.</a:t>
            </a:r>
          </a:p>
          <a:p>
            <a:r>
              <a:rPr lang="ru-RU" sz="2900" dirty="0" smtClean="0"/>
              <a:t>9. Франко І.Я. </a:t>
            </a:r>
            <a:r>
              <a:rPr lang="ru-RU" sz="2900" dirty="0" err="1" smtClean="0"/>
              <a:t>Галицько-руські</a:t>
            </a:r>
            <a:r>
              <a:rPr lang="ru-RU" sz="2900" dirty="0" smtClean="0"/>
              <a:t> </a:t>
            </a:r>
            <a:r>
              <a:rPr lang="ru-RU" sz="2900" dirty="0" err="1" smtClean="0"/>
              <a:t>народні</a:t>
            </a:r>
            <a:r>
              <a:rPr lang="ru-RU" sz="2900" dirty="0" smtClean="0"/>
              <a:t> </a:t>
            </a:r>
            <a:r>
              <a:rPr lang="ru-RU" sz="2900" dirty="0" err="1" smtClean="0"/>
              <a:t>приповідки</a:t>
            </a:r>
            <a:r>
              <a:rPr lang="ru-RU" sz="2900" dirty="0" smtClean="0"/>
              <a:t>: В 3-х т. – </a:t>
            </a:r>
            <a:r>
              <a:rPr lang="ru-RU" sz="2900" dirty="0" err="1" smtClean="0"/>
              <a:t>Львів</a:t>
            </a:r>
            <a:r>
              <a:rPr lang="ru-RU" sz="2900" dirty="0" smtClean="0"/>
              <a:t>, 1901 – 1910.</a:t>
            </a:r>
          </a:p>
          <a:p>
            <a:r>
              <a:rPr lang="ru-RU" sz="2900" dirty="0" smtClean="0"/>
              <a:t>10. </a:t>
            </a:r>
            <a:r>
              <a:rPr lang="ru-RU" sz="2900" dirty="0" err="1" smtClean="0"/>
              <a:t>Білоноженко</a:t>
            </a:r>
            <a:r>
              <a:rPr lang="ru-RU" sz="2900" dirty="0" smtClean="0"/>
              <a:t> В.М., Гнатюк І.С., Винник В.О. та </a:t>
            </a:r>
            <a:r>
              <a:rPr lang="ru-RU" sz="2900" dirty="0" err="1" smtClean="0"/>
              <a:t>ін</a:t>
            </a:r>
            <a:r>
              <a:rPr lang="ru-RU" sz="2900" dirty="0" smtClean="0"/>
              <a:t>. </a:t>
            </a:r>
            <a:r>
              <a:rPr lang="ru-RU" sz="2900" dirty="0" err="1" smtClean="0"/>
              <a:t>Фразеологічний</a:t>
            </a:r>
            <a:r>
              <a:rPr lang="ru-RU" sz="2900" dirty="0" smtClean="0"/>
              <a:t> словник </a:t>
            </a:r>
            <a:r>
              <a:rPr lang="ru-RU" sz="2900" dirty="0" err="1" smtClean="0"/>
              <a:t>української</a:t>
            </a:r>
            <a:r>
              <a:rPr lang="ru-RU" sz="2900" dirty="0" smtClean="0"/>
              <a:t> </a:t>
            </a:r>
            <a:r>
              <a:rPr lang="ru-RU" sz="2900" dirty="0" err="1" smtClean="0"/>
              <a:t>мови</a:t>
            </a:r>
            <a:r>
              <a:rPr lang="ru-RU" sz="2900" dirty="0" smtClean="0"/>
              <a:t>: В 2-х т. – К.: </a:t>
            </a:r>
            <a:r>
              <a:rPr lang="ru-RU" sz="2900" dirty="0" err="1" smtClean="0"/>
              <a:t>Наукова</a:t>
            </a:r>
            <a:r>
              <a:rPr lang="ru-RU" sz="2900" dirty="0" smtClean="0"/>
              <a:t> думка, 1993.</a:t>
            </a:r>
          </a:p>
          <a:p>
            <a:r>
              <a:rPr lang="ru-RU" sz="2900" dirty="0" smtClean="0"/>
              <a:t>11. </a:t>
            </a:r>
            <a:r>
              <a:rPr lang="ru-RU" sz="2900" dirty="0" err="1" smtClean="0"/>
              <a:t>Авксентьєв</a:t>
            </a:r>
            <a:r>
              <a:rPr lang="ru-RU" sz="2900" dirty="0" smtClean="0"/>
              <a:t> Л.Г. </a:t>
            </a:r>
            <a:r>
              <a:rPr lang="ru-RU" sz="2900" dirty="0" err="1" smtClean="0"/>
              <a:t>Сучасна</a:t>
            </a:r>
            <a:r>
              <a:rPr lang="ru-RU" sz="2900" dirty="0" smtClean="0"/>
              <a:t> </a:t>
            </a:r>
            <a:r>
              <a:rPr lang="ru-RU" sz="2900" dirty="0" err="1" smtClean="0"/>
              <a:t>українська</a:t>
            </a:r>
            <a:r>
              <a:rPr lang="ru-RU" sz="2900" dirty="0" smtClean="0"/>
              <a:t> </a:t>
            </a:r>
            <a:r>
              <a:rPr lang="ru-RU" sz="2900" dirty="0" err="1" smtClean="0"/>
              <a:t>мова</a:t>
            </a:r>
            <a:r>
              <a:rPr lang="ru-RU" sz="2900" dirty="0" smtClean="0"/>
              <a:t>. </a:t>
            </a:r>
            <a:r>
              <a:rPr lang="ru-RU" sz="2900" dirty="0" err="1" smtClean="0"/>
              <a:t>Фразеологія</a:t>
            </a:r>
            <a:r>
              <a:rPr lang="ru-RU" sz="2900" dirty="0" smtClean="0"/>
              <a:t>. - К.: </a:t>
            </a:r>
            <a:r>
              <a:rPr lang="ru-RU" sz="2900" dirty="0" err="1" smtClean="0"/>
              <a:t>Вища</a:t>
            </a:r>
            <a:r>
              <a:rPr lang="ru-RU" sz="2900" dirty="0" smtClean="0"/>
              <a:t> школа, 1983.- 137 с.</a:t>
            </a:r>
          </a:p>
          <a:p>
            <a:r>
              <a:rPr lang="ru-RU" sz="2900" dirty="0" smtClean="0"/>
              <a:t>12. Молотков В.И. Основы фразеологии русского языка. – Ленинград: Наука, 1977.- 183 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аша\Desktop\img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284984"/>
            <a:ext cx="1704975" cy="26860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Поняття</a:t>
            </a:r>
            <a:r>
              <a:rPr lang="ru-RU" dirty="0" smtClean="0"/>
              <a:t> про </a:t>
            </a:r>
            <a:r>
              <a:rPr lang="ru-RU" dirty="0" err="1" smtClean="0"/>
              <a:t>фразеологізм</a:t>
            </a:r>
            <a:endParaRPr lang="ru-RU" dirty="0" smtClean="0"/>
          </a:p>
          <a:p>
            <a:r>
              <a:rPr lang="ru-RU" dirty="0" smtClean="0"/>
              <a:t>2.Фразеологія як </a:t>
            </a:r>
            <a:r>
              <a:rPr lang="ru-RU" dirty="0" err="1" smtClean="0"/>
              <a:t>розділ</a:t>
            </a:r>
            <a:r>
              <a:rPr lang="ru-RU" dirty="0" smtClean="0"/>
              <a:t> науки про </a:t>
            </a:r>
            <a:r>
              <a:rPr lang="ru-RU" dirty="0" err="1" smtClean="0"/>
              <a:t>мову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3.Багатозначність, </a:t>
            </a:r>
            <a:r>
              <a:rPr lang="ru-RU" dirty="0" err="1" smtClean="0"/>
              <a:t>синонімія</a:t>
            </a:r>
            <a:r>
              <a:rPr lang="ru-RU" dirty="0" smtClean="0"/>
              <a:t> та </a:t>
            </a:r>
            <a:r>
              <a:rPr lang="ru-RU" dirty="0" err="1" smtClean="0"/>
              <a:t>антонімія</a:t>
            </a:r>
            <a:r>
              <a:rPr lang="ru-RU" dirty="0" smtClean="0"/>
              <a:t> </a:t>
            </a:r>
            <a:r>
              <a:rPr lang="ru-RU" dirty="0" err="1" smtClean="0"/>
              <a:t>фразеологічних</a:t>
            </a:r>
            <a:r>
              <a:rPr lang="ru-RU" dirty="0" smtClean="0"/>
              <a:t> </a:t>
            </a:r>
            <a:r>
              <a:rPr lang="ru-RU" dirty="0" err="1" smtClean="0"/>
              <a:t>зворотів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фразеології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 Список </a:t>
            </a:r>
            <a:r>
              <a:rPr lang="ru-RU" dirty="0" err="1" smtClean="0"/>
              <a:t>використаної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Фразеологія</a:t>
            </a:r>
            <a:r>
              <a:rPr lang="ru-RU" b="1" dirty="0" smtClean="0"/>
              <a:t> як </a:t>
            </a:r>
            <a:r>
              <a:rPr lang="ru-RU" b="1" dirty="0" err="1" smtClean="0"/>
              <a:t>розділ</a:t>
            </a:r>
            <a:r>
              <a:rPr lang="ru-RU" b="1" dirty="0" smtClean="0"/>
              <a:t> науки про </a:t>
            </a:r>
            <a:r>
              <a:rPr lang="ru-RU" b="1" dirty="0" err="1" smtClean="0"/>
              <a:t>мову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err="1" smtClean="0"/>
              <a:t>Фразеологією</a:t>
            </a:r>
            <a:r>
              <a:rPr lang="ru-RU" b="1" dirty="0" smtClean="0"/>
              <a:t> </a:t>
            </a:r>
            <a:r>
              <a:rPr lang="ru-RU" dirty="0" smtClean="0"/>
              <a:t>( гр. </a:t>
            </a:r>
            <a:r>
              <a:rPr lang="en-US" dirty="0" smtClean="0"/>
              <a:t>phrases- </a:t>
            </a:r>
            <a:r>
              <a:rPr lang="ru-RU" dirty="0" err="1" smtClean="0"/>
              <a:t>зворот</a:t>
            </a:r>
            <a:r>
              <a:rPr lang="ru-RU" dirty="0" smtClean="0"/>
              <a:t>, </a:t>
            </a:r>
            <a:r>
              <a:rPr lang="ru-RU" dirty="0" err="1" smtClean="0"/>
              <a:t>вислів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dirty="0" smtClean="0"/>
              <a:t>logos - </a:t>
            </a:r>
            <a:r>
              <a:rPr lang="ru-RU" dirty="0" err="1" smtClean="0"/>
              <a:t>поняття</a:t>
            </a:r>
            <a:r>
              <a:rPr lang="ru-RU" dirty="0" smtClean="0"/>
              <a:t> , </a:t>
            </a:r>
            <a:r>
              <a:rPr lang="ru-RU" dirty="0" err="1" smtClean="0"/>
              <a:t>вчення</a:t>
            </a:r>
            <a:r>
              <a:rPr lang="ru-RU" dirty="0" smtClean="0"/>
              <a:t>)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ru-RU" dirty="0" err="1" smtClean="0"/>
              <a:t>мовознавства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вивчає</a:t>
            </a:r>
            <a:r>
              <a:rPr lang="ru-RU" dirty="0" smtClean="0"/>
              <a:t> </a:t>
            </a:r>
            <a:r>
              <a:rPr lang="ru-RU" dirty="0" err="1" smtClean="0"/>
              <a:t>усталені</a:t>
            </a:r>
            <a:r>
              <a:rPr lang="ru-RU" dirty="0" smtClean="0"/>
              <a:t> </a:t>
            </a:r>
            <a:r>
              <a:rPr lang="ru-RU" dirty="0" err="1" smtClean="0"/>
              <a:t>мовні</a:t>
            </a:r>
            <a:r>
              <a:rPr lang="ru-RU" dirty="0" smtClean="0"/>
              <a:t> </a:t>
            </a:r>
            <a:r>
              <a:rPr lang="ru-RU" dirty="0" err="1" smtClean="0"/>
              <a:t>звороти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Об'єктом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фразеології</a:t>
            </a:r>
            <a:r>
              <a:rPr lang="ru-RU" dirty="0" smtClean="0"/>
              <a:t> як </a:t>
            </a:r>
            <a:r>
              <a:rPr lang="ru-RU" dirty="0" err="1" smtClean="0"/>
              <a:t>розділу</a:t>
            </a:r>
            <a:r>
              <a:rPr lang="ru-RU" dirty="0" smtClean="0"/>
              <a:t> </a:t>
            </a:r>
            <a:r>
              <a:rPr lang="ru-RU" dirty="0" err="1" smtClean="0"/>
              <a:t>мовознавства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стійкі</a:t>
            </a:r>
            <a:r>
              <a:rPr lang="ru-RU" dirty="0" smtClean="0"/>
              <a:t> </a:t>
            </a:r>
            <a:r>
              <a:rPr lang="ru-RU" dirty="0" err="1" smtClean="0"/>
              <a:t>вислови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семантика, структура, </a:t>
            </a:r>
            <a:r>
              <a:rPr lang="ru-RU" dirty="0" err="1" smtClean="0"/>
              <a:t>походження</a:t>
            </a:r>
            <a:r>
              <a:rPr lang="ru-RU" dirty="0" smtClean="0"/>
              <a:t>, роль у </a:t>
            </a:r>
            <a:r>
              <a:rPr lang="ru-RU" dirty="0" err="1" smtClean="0"/>
              <a:t>мові</a:t>
            </a:r>
            <a:r>
              <a:rPr lang="ru-RU" dirty="0" smtClean="0"/>
              <a:t>, </a:t>
            </a:r>
            <a:r>
              <a:rPr lang="ru-RU" dirty="0" err="1" smtClean="0"/>
              <a:t>взаємозв'язок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мовними</a:t>
            </a:r>
            <a:r>
              <a:rPr lang="ru-RU" dirty="0" smtClean="0"/>
              <a:t> </a:t>
            </a:r>
            <a:r>
              <a:rPr lang="ru-RU" dirty="0" err="1" smtClean="0"/>
              <a:t>одиницями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словом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реченням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Як </a:t>
            </a:r>
            <a:r>
              <a:rPr lang="ru-RU" dirty="0" err="1" smtClean="0"/>
              <a:t>і</a:t>
            </a:r>
            <a:r>
              <a:rPr lang="ru-RU" dirty="0" smtClean="0"/>
              <a:t> слова, </a:t>
            </a:r>
            <a:r>
              <a:rPr lang="ru-RU" dirty="0" err="1" smtClean="0"/>
              <a:t>фразеологізми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1) не </a:t>
            </a:r>
            <a:r>
              <a:rPr lang="ru-RU" dirty="0" err="1" smtClean="0"/>
              <a:t>користуються</a:t>
            </a:r>
            <a:r>
              <a:rPr lang="ru-RU" dirty="0" smtClean="0"/>
              <a:t> </a:t>
            </a:r>
            <a:r>
              <a:rPr lang="ru-RU" dirty="0" err="1" smtClean="0"/>
              <a:t>щоразу</a:t>
            </a:r>
            <a:r>
              <a:rPr lang="ru-RU" dirty="0" smtClean="0"/>
              <a:t> ,а </a:t>
            </a:r>
            <a:r>
              <a:rPr lang="ru-RU" dirty="0" err="1" smtClean="0"/>
              <a:t>відтворюються</a:t>
            </a:r>
            <a:r>
              <a:rPr lang="ru-RU" dirty="0" smtClean="0"/>
              <a:t> як </a:t>
            </a:r>
            <a:r>
              <a:rPr lang="ru-RU" dirty="0" err="1" smtClean="0"/>
              <a:t>готові</a:t>
            </a:r>
            <a:r>
              <a:rPr lang="ru-RU" dirty="0" smtClean="0"/>
              <a:t>, </a:t>
            </a:r>
            <a:r>
              <a:rPr lang="ru-RU" dirty="0" err="1" smtClean="0"/>
              <a:t>наявні</a:t>
            </a:r>
            <a:r>
              <a:rPr lang="ru-RU" dirty="0" smtClean="0"/>
              <a:t> в </a:t>
            </a:r>
            <a:r>
              <a:rPr lang="ru-RU" dirty="0" err="1" smtClean="0"/>
              <a:t>мові</a:t>
            </a:r>
            <a:r>
              <a:rPr lang="ru-RU" dirty="0" smtClean="0"/>
              <a:t> </a:t>
            </a:r>
            <a:r>
              <a:rPr lang="ru-RU" dirty="0" err="1" smtClean="0"/>
              <a:t>одиниці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певним</a:t>
            </a:r>
            <a:r>
              <a:rPr lang="ru-RU" dirty="0" smtClean="0"/>
              <a:t> </a:t>
            </a:r>
            <a:r>
              <a:rPr lang="ru-RU" dirty="0" err="1" smtClean="0"/>
              <a:t>значенням</a:t>
            </a:r>
            <a:r>
              <a:rPr lang="ru-RU" dirty="0" smtClean="0"/>
              <a:t>;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відзначаються</a:t>
            </a:r>
            <a:r>
              <a:rPr lang="ru-RU" dirty="0" smtClean="0"/>
              <a:t> </a:t>
            </a:r>
            <a:r>
              <a:rPr lang="ru-RU" dirty="0" err="1" smtClean="0"/>
              <a:t>стійкістю</a:t>
            </a:r>
            <a:r>
              <a:rPr lang="ru-RU" dirty="0" smtClean="0"/>
              <a:t> складу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сталістю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3) часто </a:t>
            </a:r>
            <a:r>
              <a:rPr lang="ru-RU" dirty="0" err="1" smtClean="0"/>
              <a:t>позначають</a:t>
            </a:r>
            <a:r>
              <a:rPr lang="ru-RU" dirty="0" smtClean="0"/>
              <a:t>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вступають</a:t>
            </a:r>
            <a:r>
              <a:rPr lang="ru-RU" dirty="0" smtClean="0"/>
              <a:t> у </a:t>
            </a:r>
            <a:r>
              <a:rPr lang="ru-RU" dirty="0" err="1" smtClean="0"/>
              <a:t>синонімічні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словами;</a:t>
            </a:r>
          </a:p>
          <a:p>
            <a:r>
              <a:rPr lang="ru-RU" dirty="0" smtClean="0"/>
              <a:t>4) </a:t>
            </a:r>
            <a:r>
              <a:rPr lang="ru-RU" dirty="0" err="1" smtClean="0"/>
              <a:t>виконують</a:t>
            </a:r>
            <a:r>
              <a:rPr lang="ru-RU" dirty="0" smtClean="0"/>
              <a:t> ту ж </a:t>
            </a:r>
            <a:r>
              <a:rPr lang="ru-RU" dirty="0" err="1" smtClean="0"/>
              <a:t>функцію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слова.</a:t>
            </a:r>
          </a:p>
          <a:p>
            <a:r>
              <a:rPr lang="ru-RU" dirty="0" err="1" smtClean="0"/>
              <a:t>Наприклад</a:t>
            </a:r>
            <a:r>
              <a:rPr lang="ru-RU" dirty="0" smtClean="0"/>
              <a:t>: </a:t>
            </a:r>
            <a:r>
              <a:rPr lang="ru-RU" dirty="0" err="1" smtClean="0"/>
              <a:t>накивати</a:t>
            </a:r>
            <a:r>
              <a:rPr lang="ru-RU" dirty="0" smtClean="0"/>
              <a:t> </a:t>
            </a:r>
            <a:r>
              <a:rPr lang="ru-RU" dirty="0" err="1" smtClean="0"/>
              <a:t>п'ятами</a:t>
            </a:r>
            <a:r>
              <a:rPr lang="ru-RU" dirty="0" smtClean="0"/>
              <a:t> - </a:t>
            </a:r>
            <a:r>
              <a:rPr lang="ru-RU" dirty="0" err="1" smtClean="0"/>
              <a:t>втекти</a:t>
            </a:r>
            <a:r>
              <a:rPr lang="ru-RU" dirty="0" smtClean="0"/>
              <a:t>; пасти </a:t>
            </a:r>
            <a:r>
              <a:rPr lang="ru-RU" dirty="0" err="1" smtClean="0"/>
              <a:t>задніх</a:t>
            </a:r>
            <a:r>
              <a:rPr lang="ru-RU" dirty="0" smtClean="0"/>
              <a:t> - </a:t>
            </a:r>
            <a:r>
              <a:rPr lang="ru-RU" dirty="0" err="1" smtClean="0"/>
              <a:t>відставати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слів</a:t>
            </a:r>
            <a:r>
              <a:rPr lang="ru-RU" dirty="0" smtClean="0"/>
              <a:t>, </a:t>
            </a:r>
            <a:r>
              <a:rPr lang="ru-RU" dirty="0" err="1" smtClean="0"/>
              <a:t>фразеологізми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1) </a:t>
            </a:r>
            <a:r>
              <a:rPr lang="ru-RU" dirty="0" err="1" smtClean="0"/>
              <a:t>складаються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самостійних</a:t>
            </a:r>
            <a:r>
              <a:rPr lang="ru-RU" dirty="0" smtClean="0"/>
              <a:t> </a:t>
            </a:r>
            <a:r>
              <a:rPr lang="ru-RU" dirty="0" err="1" smtClean="0"/>
              <a:t>одиниць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 – </a:t>
            </a:r>
            <a:r>
              <a:rPr lang="ru-RU" dirty="0" err="1" smtClean="0"/>
              <a:t>слів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функціонують</a:t>
            </a:r>
            <a:r>
              <a:rPr lang="ru-RU" dirty="0" smtClean="0"/>
              <a:t> </a:t>
            </a:r>
            <a:r>
              <a:rPr lang="ru-RU" dirty="0" err="1" smtClean="0"/>
              <a:t>окремо</a:t>
            </a:r>
            <a:r>
              <a:rPr lang="ru-RU" dirty="0" smtClean="0"/>
              <a:t> та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більшою</a:t>
            </a:r>
            <a:r>
              <a:rPr lang="ru-RU" dirty="0" smtClean="0"/>
              <a:t> </a:t>
            </a:r>
            <a:r>
              <a:rPr lang="ru-RU" dirty="0" err="1" smtClean="0"/>
              <a:t>точністю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, яке </a:t>
            </a:r>
            <a:r>
              <a:rPr lang="ru-RU" dirty="0" err="1" smtClean="0"/>
              <a:t>частіше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у словах, </a:t>
            </a:r>
            <a:r>
              <a:rPr lang="ru-RU" dirty="0" err="1" smtClean="0"/>
              <a:t>супроводжується</a:t>
            </a:r>
            <a:r>
              <a:rPr lang="ru-RU" dirty="0" smtClean="0"/>
              <a:t> образною характеристикою.</a:t>
            </a:r>
          </a:p>
          <a:p>
            <a:r>
              <a:rPr lang="ru-RU" dirty="0" err="1" smtClean="0"/>
              <a:t>Наприклад</a:t>
            </a:r>
            <a:r>
              <a:rPr lang="ru-RU" dirty="0" smtClean="0"/>
              <a:t>: пройти </a:t>
            </a:r>
            <a:r>
              <a:rPr lang="ru-RU" dirty="0" err="1" smtClean="0"/>
              <a:t>вогонь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воду; чужими руками жар </a:t>
            </a:r>
            <a:r>
              <a:rPr lang="ru-RU" dirty="0" err="1" smtClean="0"/>
              <a:t>загрібати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Фразеологізми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сталу</a:t>
            </a:r>
            <a:r>
              <a:rPr lang="ru-RU" dirty="0" smtClean="0"/>
              <a:t> </a:t>
            </a:r>
            <a:r>
              <a:rPr lang="ru-RU" dirty="0" err="1" smtClean="0"/>
              <a:t>конструкцію</a:t>
            </a:r>
            <a:r>
              <a:rPr lang="ru-RU" dirty="0" smtClean="0"/>
              <a:t>, </a:t>
            </a:r>
            <a:r>
              <a:rPr lang="ru-RU" dirty="0" err="1" smtClean="0"/>
              <a:t>одні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ж </a:t>
            </a:r>
            <a:r>
              <a:rPr lang="ru-RU" dirty="0" err="1" smtClean="0"/>
              <a:t>компоненти</a:t>
            </a:r>
            <a:r>
              <a:rPr lang="ru-RU" dirty="0" smtClean="0"/>
              <a:t>, </a:t>
            </a:r>
            <a:r>
              <a:rPr lang="ru-RU" dirty="0" err="1" smtClean="0"/>
              <a:t>заміна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доповнення</a:t>
            </a:r>
            <a:r>
              <a:rPr lang="ru-RU" dirty="0" smtClean="0"/>
              <a:t> </a:t>
            </a:r>
            <a:r>
              <a:rPr lang="ru-RU" dirty="0" err="1" smtClean="0"/>
              <a:t>руйнує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Стилістичне</a:t>
            </a:r>
            <a:r>
              <a:rPr lang="ru-RU" b="1" dirty="0" smtClean="0"/>
              <a:t> </a:t>
            </a:r>
            <a:r>
              <a:rPr lang="ru-RU" b="1" dirty="0" err="1" smtClean="0"/>
              <a:t>використання</a:t>
            </a:r>
            <a:r>
              <a:rPr lang="ru-RU" b="1" dirty="0" smtClean="0"/>
              <a:t> </a:t>
            </a:r>
            <a:r>
              <a:rPr lang="ru-RU" b="1" dirty="0" err="1" smtClean="0"/>
              <a:t>фразеологічних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одиниць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фразеологічних</a:t>
            </a:r>
            <a:r>
              <a:rPr lang="ru-RU" dirty="0" smtClean="0"/>
              <a:t> </a:t>
            </a:r>
            <a:r>
              <a:rPr lang="ru-RU" dirty="0" err="1" smtClean="0"/>
              <a:t>зворотів</a:t>
            </a:r>
            <a:r>
              <a:rPr lang="ru-RU" dirty="0" smtClean="0"/>
              <a:t>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міжстильові</a:t>
            </a:r>
            <a:r>
              <a:rPr lang="ru-RU" dirty="0" smtClean="0"/>
              <a:t> та </a:t>
            </a:r>
            <a:r>
              <a:rPr lang="ru-RU" dirty="0" err="1" smtClean="0"/>
              <a:t>обмежені</a:t>
            </a:r>
            <a:r>
              <a:rPr lang="ru-RU" dirty="0" smtClean="0"/>
              <a:t> </a:t>
            </a:r>
            <a:r>
              <a:rPr lang="ru-RU" dirty="0" err="1" smtClean="0"/>
              <a:t>вживання</a:t>
            </a:r>
            <a:r>
              <a:rPr lang="ru-RU" dirty="0" smtClean="0"/>
              <a:t> у </a:t>
            </a:r>
            <a:r>
              <a:rPr lang="ru-RU" dirty="0" err="1" smtClean="0"/>
              <a:t>певному</a:t>
            </a:r>
            <a:r>
              <a:rPr lang="ru-RU" dirty="0" smtClean="0"/>
              <a:t> </a:t>
            </a:r>
            <a:r>
              <a:rPr lang="ru-RU" dirty="0" err="1" smtClean="0"/>
              <a:t>стилі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Міжстильовими</a:t>
            </a:r>
            <a:r>
              <a:rPr lang="ru-RU" dirty="0" smtClean="0"/>
              <a:t> </a:t>
            </a:r>
            <a:r>
              <a:rPr lang="ru-RU" dirty="0" err="1" smtClean="0"/>
              <a:t>називаються</a:t>
            </a:r>
            <a:r>
              <a:rPr lang="ru-RU" dirty="0" smtClean="0"/>
              <a:t> </a:t>
            </a:r>
            <a:r>
              <a:rPr lang="ru-RU" dirty="0" err="1" smtClean="0"/>
              <a:t>фразеологічні</a:t>
            </a:r>
            <a:r>
              <a:rPr lang="ru-RU" dirty="0" smtClean="0"/>
              <a:t> </a:t>
            </a:r>
            <a:r>
              <a:rPr lang="ru-RU" dirty="0" err="1" smtClean="0"/>
              <a:t>звороти</a:t>
            </a:r>
            <a:r>
              <a:rPr lang="ru-RU" dirty="0" smtClean="0"/>
              <a:t> 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в </a:t>
            </a:r>
            <a:r>
              <a:rPr lang="ru-RU" dirty="0" err="1" smtClean="0"/>
              <a:t>усіх</a:t>
            </a:r>
            <a:r>
              <a:rPr lang="ru-RU" dirty="0" smtClean="0"/>
              <a:t> стилях </a:t>
            </a:r>
            <a:r>
              <a:rPr lang="ru-RU" dirty="0" err="1" smtClean="0"/>
              <a:t>мовлення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: </a:t>
            </a:r>
            <a:r>
              <a:rPr lang="ru-RU" dirty="0" err="1" smtClean="0"/>
              <a:t>привертати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, </a:t>
            </a:r>
            <a:r>
              <a:rPr lang="ru-RU" dirty="0" err="1" smtClean="0"/>
              <a:t>із</a:t>
            </a:r>
            <a:r>
              <a:rPr lang="ru-RU" dirty="0" smtClean="0"/>
              <a:t> року в </a:t>
            </a:r>
            <a:r>
              <a:rPr lang="ru-RU" dirty="0" err="1" smtClean="0"/>
              <a:t>рік</a:t>
            </a:r>
            <a:r>
              <a:rPr lang="ru-RU" dirty="0" smtClean="0"/>
              <a:t>, </a:t>
            </a:r>
            <a:r>
              <a:rPr lang="ru-RU" dirty="0" err="1" smtClean="0"/>
              <a:t>робити</a:t>
            </a:r>
            <a:r>
              <a:rPr lang="ru-RU" dirty="0" smtClean="0"/>
              <a:t> </a:t>
            </a:r>
            <a:r>
              <a:rPr lang="ru-RU" dirty="0" err="1" smtClean="0"/>
              <a:t>послугу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Офіційно-ділова</a:t>
            </a:r>
            <a:r>
              <a:rPr lang="ru-RU" dirty="0" smtClean="0"/>
              <a:t> </a:t>
            </a:r>
            <a:r>
              <a:rPr lang="ru-RU" dirty="0" err="1" smtClean="0"/>
              <a:t>фразеологія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усталені</a:t>
            </a:r>
            <a:r>
              <a:rPr lang="ru-RU" dirty="0" smtClean="0"/>
              <a:t> </a:t>
            </a:r>
            <a:r>
              <a:rPr lang="ru-RU" dirty="0" err="1" smtClean="0"/>
              <a:t>звороти</a:t>
            </a:r>
            <a:r>
              <a:rPr lang="ru-RU" dirty="0" smtClean="0"/>
              <a:t> ,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в документах, </a:t>
            </a:r>
            <a:r>
              <a:rPr lang="ru-RU" dirty="0" err="1" smtClean="0"/>
              <a:t>ділових</a:t>
            </a:r>
            <a:r>
              <a:rPr lang="ru-RU" dirty="0" smtClean="0"/>
              <a:t> </a:t>
            </a:r>
            <a:r>
              <a:rPr lang="ru-RU" dirty="0" err="1" smtClean="0"/>
              <a:t>паперах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: </a:t>
            </a:r>
            <a:r>
              <a:rPr lang="ru-RU" dirty="0" err="1" smtClean="0"/>
              <a:t>оголосити</a:t>
            </a:r>
            <a:r>
              <a:rPr lang="ru-RU" dirty="0" smtClean="0"/>
              <a:t> </a:t>
            </a:r>
            <a:r>
              <a:rPr lang="ru-RU" dirty="0" err="1" smtClean="0"/>
              <a:t>догану</a:t>
            </a:r>
            <a:r>
              <a:rPr lang="ru-RU" dirty="0" smtClean="0"/>
              <a:t>, </a:t>
            </a:r>
            <a:r>
              <a:rPr lang="ru-RU" dirty="0" err="1" smtClean="0"/>
              <a:t>взяти</a:t>
            </a:r>
            <a:r>
              <a:rPr lang="ru-RU" dirty="0" smtClean="0"/>
              <a:t> до </a:t>
            </a:r>
            <a:r>
              <a:rPr lang="ru-RU" dirty="0" err="1" smtClean="0"/>
              <a:t>уваги</a:t>
            </a:r>
            <a:r>
              <a:rPr lang="ru-RU" dirty="0" smtClean="0"/>
              <a:t>, </a:t>
            </a:r>
            <a:r>
              <a:rPr lang="ru-RU" dirty="0" err="1" smtClean="0"/>
              <a:t>заслухавши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обговоривши.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Багатозначність</a:t>
            </a:r>
            <a:r>
              <a:rPr lang="ru-RU" b="1" dirty="0" smtClean="0"/>
              <a:t>, </a:t>
            </a:r>
            <a:r>
              <a:rPr lang="ru-RU" b="1" dirty="0" err="1" smtClean="0"/>
              <a:t>синонімія</a:t>
            </a:r>
            <a:r>
              <a:rPr lang="ru-RU" b="1" dirty="0" smtClean="0"/>
              <a:t> та </a:t>
            </a:r>
            <a:r>
              <a:rPr lang="ru-RU" b="1" dirty="0" err="1" smtClean="0"/>
              <a:t>антонімія</a:t>
            </a:r>
            <a:r>
              <a:rPr lang="ru-RU" b="1" dirty="0" smtClean="0"/>
              <a:t> </a:t>
            </a:r>
            <a:r>
              <a:rPr lang="ru-RU" b="1" dirty="0" err="1" smtClean="0"/>
              <a:t>фразеологічних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зворотів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467600" cy="4873752"/>
          </a:xfrm>
        </p:spPr>
        <p:txBody>
          <a:bodyPr>
            <a:normAutofit/>
          </a:bodyPr>
          <a:lstStyle/>
          <a:p>
            <a:endParaRPr lang="ru-RU" b="1" dirty="0"/>
          </a:p>
        </p:txBody>
      </p:sp>
      <p:pic>
        <p:nvPicPr>
          <p:cNvPr id="2050" name="Picture 2" descr="C:\Users\Даша\Desktop\загруженно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12776"/>
            <a:ext cx="6264696" cy="46924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531207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Багатозна</a:t>
                      </a:r>
                      <a:r>
                        <a:rPr lang="uk-UA" dirty="0" err="1" smtClean="0"/>
                        <a:t>чність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Синонімія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Антонімія</a:t>
                      </a:r>
                      <a:endParaRPr lang="ru-RU" dirty="0"/>
                    </a:p>
                  </a:txBody>
                  <a:tcPr/>
                </a:tc>
              </a:tr>
              <a:tr h="33109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Багатозна</a:t>
                      </a:r>
                      <a:r>
                        <a:rPr lang="uk-UA" dirty="0" err="1" smtClean="0"/>
                        <a:t>чність</a:t>
                      </a:r>
                      <a:r>
                        <a:rPr lang="uk-UA" dirty="0" smtClean="0"/>
                        <a:t> -</a:t>
                      </a: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0" i="0" u="non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наявність</a:t>
                      </a:r>
                      <a:r>
                        <a:rPr kumimoji="0" lang="ru-RU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 одного </a:t>
                      </a:r>
                      <a:r>
                        <a:rPr kumimoji="0" lang="ru-RU" b="0" i="0" u="non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того ж слова</a:t>
                      </a:r>
                      <a:r>
                        <a:rPr kumimoji="0" lang="ru-RU" b="0" i="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u="non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різних</a:t>
                      </a:r>
                      <a:r>
                        <a:rPr kumimoji="0" lang="ru-RU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b="0" i="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u="non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значень</a:t>
                      </a:r>
                      <a:r>
                        <a:rPr kumimoji="0" lang="ru-RU" b="0" i="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u="non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відповідно</a:t>
                      </a:r>
                      <a:r>
                        <a:rPr kumimoji="0" lang="ru-RU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kumimoji="0" lang="ru-RU" b="0" i="0" u="non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різних</a:t>
                      </a:r>
                      <a:r>
                        <a:rPr kumimoji="0" lang="ru-RU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b="0" i="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u="non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контекстів</a:t>
                      </a:r>
                      <a:r>
                        <a:rPr kumimoji="0" lang="ru-RU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коли слово </a:t>
                      </a:r>
                      <a:r>
                        <a:rPr kumimoji="0" lang="ru-RU" b="0" i="0" u="non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може</a:t>
                      </a:r>
                      <a:r>
                        <a:rPr kumimoji="0" lang="ru-RU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u="non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переосмислюватись</a:t>
                      </a:r>
                      <a:r>
                        <a:rPr kumimoji="0" lang="ru-RU" b="0" i="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b="0" i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Синонімія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повний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або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частковий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збіг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значень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двох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кількох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подібність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морфем,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фразеологічних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одиниць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значенням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при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відмінності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звукової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Антонімія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важливий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стилістичний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засіб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Вона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є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основою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стилістичних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прийомів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антитези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суть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якої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полягає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зіставленні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протилежних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явищ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посилення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враження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3015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/>
                        <a:t>Наприклад</a:t>
                      </a:r>
                      <a:r>
                        <a:rPr lang="ru-RU" sz="2000" dirty="0" smtClean="0"/>
                        <a:t>: </a:t>
                      </a:r>
                      <a:r>
                        <a:rPr lang="ru-RU" sz="2000" dirty="0" err="1" smtClean="0"/>
                        <a:t>валити</a:t>
                      </a:r>
                      <a:r>
                        <a:rPr lang="ru-RU" sz="2000" dirty="0" smtClean="0"/>
                        <a:t> (</a:t>
                      </a:r>
                      <a:r>
                        <a:rPr lang="ru-RU" sz="2000" dirty="0" err="1" smtClean="0"/>
                        <a:t>звалювати</a:t>
                      </a:r>
                      <a:r>
                        <a:rPr lang="ru-RU" sz="2000" dirty="0" smtClean="0"/>
                        <a:t> , </a:t>
                      </a:r>
                      <a:r>
                        <a:rPr lang="ru-RU" sz="2000" dirty="0" err="1" smtClean="0"/>
                        <a:t>скидати</a:t>
                      </a:r>
                      <a:r>
                        <a:rPr lang="ru-RU" sz="2000" dirty="0" smtClean="0"/>
                        <a:t> , </a:t>
                      </a:r>
                      <a:r>
                        <a:rPr lang="ru-RU" sz="2000" dirty="0" err="1" smtClean="0"/>
                        <a:t>змішувати</a:t>
                      </a:r>
                      <a:r>
                        <a:rPr lang="ru-RU" sz="2000" dirty="0" smtClean="0"/>
                        <a:t> , </a:t>
                      </a:r>
                      <a:r>
                        <a:rPr lang="ru-RU" sz="2000" dirty="0" err="1" smtClean="0"/>
                        <a:t>горнути</a:t>
                      </a:r>
                      <a:r>
                        <a:rPr lang="ru-RU" sz="2000" dirty="0" smtClean="0"/>
                        <a:t>), все до купи (намолоти, наплести, </a:t>
                      </a:r>
                      <a:r>
                        <a:rPr lang="ru-RU" sz="2000" dirty="0" err="1" smtClean="0"/>
                        <a:t>набалакати</a:t>
                      </a:r>
                      <a:r>
                        <a:rPr lang="ru-RU" sz="2000" dirty="0" smtClean="0"/>
                        <a:t>).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/>
                        <a:t>Наприклад</a:t>
                      </a:r>
                      <a:r>
                        <a:rPr lang="ru-RU" sz="2000" dirty="0" smtClean="0"/>
                        <a:t>: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err="1" smtClean="0"/>
                        <a:t>ледарювати</a:t>
                      </a:r>
                      <a:r>
                        <a:rPr lang="ru-RU" sz="2000" dirty="0" smtClean="0"/>
                        <a:t> -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err="1" smtClean="0"/>
                        <a:t>байдики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бити</a:t>
                      </a:r>
                      <a:r>
                        <a:rPr lang="ru-RU" sz="2000" b="0" dirty="0" smtClean="0"/>
                        <a:t>, </a:t>
                      </a:r>
                      <a:r>
                        <a:rPr lang="ru-RU" sz="2000" b="0" dirty="0" err="1" smtClean="0"/>
                        <a:t>давати</a:t>
                      </a:r>
                      <a:r>
                        <a:rPr lang="ru-RU" sz="2000" b="0" dirty="0" smtClean="0"/>
                        <a:t> </a:t>
                      </a:r>
                      <a:r>
                        <a:rPr lang="ru-RU" sz="2000" b="0" dirty="0" err="1" smtClean="0"/>
                        <a:t>горобцям</a:t>
                      </a:r>
                      <a:r>
                        <a:rPr lang="ru-RU" sz="2000" b="0" dirty="0" smtClean="0"/>
                        <a:t> </a:t>
                      </a:r>
                      <a:r>
                        <a:rPr lang="ru-RU" sz="2000" b="0" dirty="0" err="1" smtClean="0"/>
                        <a:t>дулі</a:t>
                      </a:r>
                      <a:r>
                        <a:rPr lang="ru-RU" sz="2000" b="0" dirty="0" smtClean="0"/>
                        <a:t>,</a:t>
                      </a:r>
                      <a:r>
                        <a:rPr lang="ru-RU" sz="2000" b="0" baseline="0" dirty="0" smtClean="0"/>
                        <a:t> </a:t>
                      </a:r>
                      <a:r>
                        <a:rPr lang="ru-RU" sz="2000" dirty="0" err="1" smtClean="0"/>
                        <a:t>ганяти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вітер</a:t>
                      </a:r>
                      <a:r>
                        <a:rPr lang="ru-RU" sz="2000" dirty="0" smtClean="0"/>
                        <a:t> по </a:t>
                      </a:r>
                      <a:r>
                        <a:rPr lang="ru-RU" sz="2000" dirty="0" err="1" smtClean="0"/>
                        <a:t>вулицях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dirty="0" err="1" smtClean="0"/>
                        <a:t>лежні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справляти</a:t>
                      </a:r>
                      <a:r>
                        <a:rPr lang="ru-RU" sz="2000" dirty="0" smtClean="0"/>
                        <a:t>, </a:t>
                      </a:r>
                      <a:r>
                        <a:rPr lang="ru-RU" sz="2000" dirty="0" err="1" smtClean="0"/>
                        <a:t>тинятися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з</a:t>
                      </a:r>
                      <a:r>
                        <a:rPr lang="ru-RU" sz="2000" dirty="0" smtClean="0"/>
                        <a:t> кутка в куток, </a:t>
                      </a:r>
                      <a:r>
                        <a:rPr lang="ru-RU" sz="2000" dirty="0" err="1" smtClean="0"/>
                        <a:t>і</a:t>
                      </a:r>
                      <a:r>
                        <a:rPr lang="ru-RU" sz="2000" dirty="0" smtClean="0"/>
                        <a:t> за </a:t>
                      </a:r>
                      <a:r>
                        <a:rPr lang="ru-RU" sz="2000" dirty="0" err="1" smtClean="0"/>
                        <a:t>холодну</a:t>
                      </a:r>
                      <a:r>
                        <a:rPr lang="ru-RU" sz="2000" dirty="0" smtClean="0"/>
                        <a:t> воду не </a:t>
                      </a:r>
                      <a:r>
                        <a:rPr lang="ru-RU" sz="2000" dirty="0" err="1" smtClean="0"/>
                        <a:t>братися</a:t>
                      </a:r>
                      <a:r>
                        <a:rPr lang="ru-RU" sz="2000" dirty="0" smtClean="0"/>
                        <a:t>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Наприклад</a:t>
                      </a:r>
                      <a:r>
                        <a:rPr lang="ru-RU" dirty="0" smtClean="0"/>
                        <a:t>: </a:t>
                      </a:r>
                      <a:r>
                        <a:rPr lang="ru-RU" dirty="0" err="1" smtClean="0"/>
                        <a:t>вбити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собі</a:t>
                      </a:r>
                      <a:r>
                        <a:rPr lang="ru-RU" dirty="0" smtClean="0"/>
                        <a:t> в голову — </a:t>
                      </a:r>
                      <a:r>
                        <a:rPr lang="ru-RU" dirty="0" err="1" smtClean="0"/>
                        <a:t>викинути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голови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макітра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розуму</a:t>
                      </a:r>
                      <a:r>
                        <a:rPr lang="ru-RU" dirty="0" smtClean="0"/>
                        <a:t> — </a:t>
                      </a:r>
                      <a:r>
                        <a:rPr lang="ru-RU" dirty="0" err="1" smtClean="0"/>
                        <a:t>пустий</a:t>
                      </a:r>
                      <a:r>
                        <a:rPr lang="ru-RU" dirty="0" smtClean="0"/>
                        <a:t> лоб, </a:t>
                      </a:r>
                      <a:r>
                        <a:rPr lang="ru-RU" dirty="0" err="1" smtClean="0"/>
                        <a:t>хоч</a:t>
                      </a:r>
                      <a:r>
                        <a:rPr lang="ru-RU" dirty="0" smtClean="0"/>
                        <a:t> греблю гати — як </a:t>
                      </a:r>
                      <a:r>
                        <a:rPr lang="ru-RU" dirty="0" err="1" smtClean="0"/>
                        <a:t>кіт</a:t>
                      </a:r>
                      <a:r>
                        <a:rPr lang="ru-RU" dirty="0" smtClean="0"/>
                        <a:t> наплакав, </a:t>
                      </a:r>
                      <a:r>
                        <a:rPr lang="ru-RU" dirty="0" err="1" smtClean="0"/>
                        <a:t>серце</a:t>
                      </a:r>
                      <a:r>
                        <a:rPr lang="ru-RU" dirty="0" smtClean="0"/>
                        <a:t> заговорило — </a:t>
                      </a:r>
                      <a:r>
                        <a:rPr lang="ru-RU" dirty="0" err="1" smtClean="0"/>
                        <a:t>серце</a:t>
                      </a:r>
                      <a:r>
                        <a:rPr lang="ru-RU" dirty="0" smtClean="0"/>
                        <a:t> спить, </a:t>
                      </a:r>
                      <a:r>
                        <a:rPr lang="ru-RU" dirty="0" err="1" smtClean="0"/>
                        <a:t>набитий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гаманець</a:t>
                      </a:r>
                      <a:r>
                        <a:rPr lang="ru-RU" dirty="0" smtClean="0"/>
                        <a:t> — </a:t>
                      </a:r>
                      <a:r>
                        <a:rPr lang="ru-RU" dirty="0" err="1" smtClean="0"/>
                        <a:t>вітер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кишенях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свистить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Джерела</a:t>
            </a:r>
            <a:r>
              <a:rPr lang="ru-RU" b="1" dirty="0" smtClean="0"/>
              <a:t> </a:t>
            </a:r>
            <a:r>
              <a:rPr lang="ru-RU" b="1" dirty="0" err="1" smtClean="0"/>
              <a:t>української</a:t>
            </a:r>
            <a:r>
              <a:rPr lang="ru-RU" b="1" dirty="0" smtClean="0"/>
              <a:t> </a:t>
            </a:r>
            <a:r>
              <a:rPr lang="ru-RU" b="1" dirty="0" err="1" smtClean="0"/>
              <a:t>фразеології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Переважна</a:t>
            </a:r>
            <a:r>
              <a:rPr lang="ru-RU" dirty="0" smtClean="0"/>
              <a:t>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фразеологізмів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слів</a:t>
            </a:r>
            <a:r>
              <a:rPr lang="ru-RU" dirty="0" smtClean="0"/>
              <a:t>, за </a:t>
            </a:r>
            <a:r>
              <a:rPr lang="ru-RU" dirty="0" err="1" smtClean="0"/>
              <a:t>походженням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корінними</a:t>
            </a:r>
            <a:r>
              <a:rPr lang="ru-RU" dirty="0" smtClean="0"/>
              <a:t> </a:t>
            </a:r>
            <a:r>
              <a:rPr lang="ru-RU" dirty="0" err="1" smtClean="0"/>
              <a:t>українськими</a:t>
            </a:r>
            <a:r>
              <a:rPr lang="ru-RU" dirty="0" smtClean="0"/>
              <a:t>. </a:t>
            </a:r>
            <a:r>
              <a:rPr lang="ru-RU" dirty="0" err="1" smtClean="0"/>
              <a:t>Серед</a:t>
            </a:r>
            <a:r>
              <a:rPr lang="ru-RU" dirty="0" smtClean="0"/>
              <a:t> них </a:t>
            </a:r>
            <a:r>
              <a:rPr lang="ru-RU" dirty="0" err="1" smtClean="0"/>
              <a:t>виділяються</a:t>
            </a:r>
            <a:r>
              <a:rPr lang="ru-RU" dirty="0" smtClean="0"/>
              <a:t> </a:t>
            </a:r>
            <a:r>
              <a:rPr lang="ru-RU" dirty="0" err="1" smtClean="0"/>
              <a:t>спільнослов'янські</a:t>
            </a:r>
            <a:r>
              <a:rPr lang="ru-RU" dirty="0" smtClean="0"/>
              <a:t>, </a:t>
            </a:r>
            <a:r>
              <a:rPr lang="ru-RU" dirty="0" err="1" smtClean="0"/>
              <a:t>спільносхіднослов'янські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 err="1" smtClean="0"/>
              <a:t>українські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Основним</a:t>
            </a:r>
            <a:r>
              <a:rPr lang="ru-RU" dirty="0" smtClean="0"/>
              <a:t>, </a:t>
            </a:r>
            <a:r>
              <a:rPr lang="ru-RU" dirty="0" err="1" smtClean="0"/>
              <a:t>невичерпним</a:t>
            </a:r>
            <a:r>
              <a:rPr lang="ru-RU" dirty="0" smtClean="0"/>
              <a:t> </a:t>
            </a:r>
            <a:r>
              <a:rPr lang="ru-RU" dirty="0" err="1" smtClean="0"/>
              <a:t>джерелом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фразеодлогії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народна </a:t>
            </a:r>
            <a:r>
              <a:rPr lang="ru-RU" dirty="0" err="1" smtClean="0"/>
              <a:t>мова</a:t>
            </a:r>
            <a:r>
              <a:rPr lang="ru-RU" dirty="0" smtClean="0"/>
              <a:t>,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властиві</a:t>
            </a:r>
            <a:r>
              <a:rPr lang="ru-RU" dirty="0" smtClean="0"/>
              <a:t> </a:t>
            </a:r>
            <a:r>
              <a:rPr lang="ru-RU" dirty="0" err="1" smtClean="0"/>
              <a:t>влучність</a:t>
            </a:r>
            <a:r>
              <a:rPr lang="ru-RU" dirty="0" smtClean="0"/>
              <a:t>, </a:t>
            </a:r>
            <a:r>
              <a:rPr lang="ru-RU" dirty="0" err="1" smtClean="0"/>
              <a:t>образність</a:t>
            </a:r>
            <a:r>
              <a:rPr lang="ru-RU" dirty="0" smtClean="0"/>
              <a:t>.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влучні</a:t>
            </a:r>
            <a:r>
              <a:rPr lang="ru-RU" dirty="0" smtClean="0"/>
              <a:t>, </a:t>
            </a:r>
            <a:r>
              <a:rPr lang="ru-RU" dirty="0" err="1" smtClean="0"/>
              <a:t>метафорічні</a:t>
            </a:r>
            <a:r>
              <a:rPr lang="ru-RU" dirty="0" smtClean="0"/>
              <a:t> </a:t>
            </a:r>
            <a:r>
              <a:rPr lang="ru-RU" dirty="0" err="1" smtClean="0"/>
              <a:t>вислови</a:t>
            </a:r>
            <a:r>
              <a:rPr lang="ru-RU" dirty="0" smtClean="0"/>
              <a:t> </a:t>
            </a:r>
            <a:r>
              <a:rPr lang="ru-RU" dirty="0" err="1" smtClean="0"/>
              <a:t>стають</a:t>
            </a:r>
            <a:r>
              <a:rPr lang="ru-RU" dirty="0" smtClean="0"/>
              <a:t> </a:t>
            </a:r>
            <a:r>
              <a:rPr lang="ru-RU" dirty="0" err="1" smtClean="0"/>
              <a:t>усталеними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поповнюють</a:t>
            </a:r>
            <a:r>
              <a:rPr lang="ru-RU" dirty="0" smtClean="0"/>
              <a:t> </a:t>
            </a:r>
            <a:r>
              <a:rPr lang="ru-RU" dirty="0" err="1" smtClean="0"/>
              <a:t>фразеологічні</a:t>
            </a:r>
            <a:r>
              <a:rPr lang="ru-RU" dirty="0" smtClean="0"/>
              <a:t> запаси </a:t>
            </a:r>
            <a:r>
              <a:rPr lang="ru-RU" dirty="0" err="1" smtClean="0"/>
              <a:t>мови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457</TotalTime>
  <Words>769</Words>
  <Application>Microsoft Office PowerPoint</Application>
  <PresentationFormat>Экран (4:3)</PresentationFormat>
  <Paragraphs>58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Джерела української фразеології</vt:lpstr>
      <vt:lpstr>План </vt:lpstr>
      <vt:lpstr>Фразеологія як розділ науки про мову</vt:lpstr>
      <vt:lpstr>Як і слова, фразеологізми: </vt:lpstr>
      <vt:lpstr>На відміну від слів, фразеологізми </vt:lpstr>
      <vt:lpstr>Стилістичне використання фразеологічних одиниць</vt:lpstr>
      <vt:lpstr>Багатозначність, синонімія та антонімія фразеологічних зворотів </vt:lpstr>
      <vt:lpstr>Слайд 8</vt:lpstr>
      <vt:lpstr>Джерела української фразеології</vt:lpstr>
      <vt:lpstr>Слайд 10</vt:lpstr>
      <vt:lpstr>Список використаної літератури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Даша</dc:creator>
  <cp:lastModifiedBy>Даша</cp:lastModifiedBy>
  <cp:revision>30</cp:revision>
  <dcterms:created xsi:type="dcterms:W3CDTF">2013-03-31T02:40:19Z</dcterms:created>
  <dcterms:modified xsi:type="dcterms:W3CDTF">2013-04-09T03:42:34Z</dcterms:modified>
</cp:coreProperties>
</file>