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8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72" r:id="rId15"/>
    <p:sldId id="273" r:id="rId16"/>
    <p:sldId id="274" r:id="rId17"/>
    <p:sldId id="276" r:id="rId18"/>
    <p:sldId id="277" r:id="rId19"/>
    <p:sldId id="279" r:id="rId20"/>
    <p:sldId id="280" r:id="rId21"/>
    <p:sldId id="281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07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577FD-AF44-40A5-97F7-1381E3DB020D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B024E-0F8D-497C-8B2C-2C741323AE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6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Загострення взаємостосунків між суспільством</a:t>
            </a:r>
            <a:r>
              <a:rPr lang="uk-UA" baseline="0" dirty="0" smtClean="0"/>
              <a:t> і природою активізувало розвиток прикладних екологічних знань. Генеральна конференція ЮНЕСКО прийняла рішення про організацію спеціальної міжнародної програми, її мета-проведення в різних регіонах світу комплексних багаторічних досліджень впливу людства на природні процеси в біосфері і вивчення зворотного впливу змін цих процесів на саму людину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Від біологічної науки екологія еволюціонувала в бік прикладної природничої дисципліни, що розвивається</a:t>
            </a:r>
            <a:r>
              <a:rPr lang="uk-UA" baseline="0" dirty="0" smtClean="0"/>
              <a:t> на перетині з іншими природничими, гуманітарними і технічними  науками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B024E-0F8D-497C-8B2C-2C741323AE1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" y="0"/>
            <a:ext cx="91680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9" y="2130425"/>
            <a:ext cx="9139631" cy="1470025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latin typeface="Courier New" pitchFamily="49" charset="0"/>
                <a:cs typeface="Courier New" pitchFamily="49" charset="0"/>
              </a:rPr>
              <a:t>Екологія як наука про довкілля</a:t>
            </a:r>
            <a:endParaRPr lang="uk-UA" sz="8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29134"/>
            <a:ext cx="9357019" cy="682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Доповідь Міжнародної комісії з охорони навколишнього середовища і розвитку </a:t>
            </a:r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“Наше</a:t>
            </a: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спільне </a:t>
            </a:r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майбутнє”</a:t>
            </a: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(засади сталого (виваженого) розвитку, безпечного для навколишнього середовища)</a:t>
            </a:r>
          </a:p>
          <a:p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1989 р. – конференція з навколишнього середовища і стратегії людства (Токіо)</a:t>
            </a:r>
            <a:endParaRPr lang="uk-U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5300" b="1" dirty="0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</a:rPr>
              <a:t>Українська</a:t>
            </a:r>
            <a:r>
              <a:rPr lang="uk-UA" sz="5300" b="1" dirty="0" smtClean="0">
                <a:solidFill>
                  <a:srgbClr val="C00000"/>
                </a:solidFill>
              </a:rPr>
              <a:t> </a:t>
            </a:r>
            <a:r>
              <a:rPr lang="uk-UA" sz="5300" b="1" dirty="0" smtClean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</a:rPr>
              <a:t>екологічна </a:t>
            </a:r>
            <a:r>
              <a:rPr lang="uk-UA" sz="5300" b="1" dirty="0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</a:rPr>
              <a:t>наука</a:t>
            </a:r>
            <a:r>
              <a:rPr lang="uk-UA" dirty="0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</a:rPr>
              <a:t/>
            </a:r>
            <a:br>
              <a:rPr lang="uk-UA" dirty="0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</a:rPr>
            </a:br>
            <a:r>
              <a:rPr lang="uk-UA" b="1" dirty="0" smtClean="0"/>
              <a:t> В.</a:t>
            </a:r>
            <a:r>
              <a:rPr lang="uk-UA" b="1" dirty="0" err="1" smtClean="0"/>
              <a:t>Станчинський</a:t>
            </a:r>
            <a:endParaRPr lang="uk-UA" b="1" dirty="0"/>
          </a:p>
        </p:txBody>
      </p:sp>
      <p:pic>
        <p:nvPicPr>
          <p:cNvPr id="6146" name="Picture 2" descr="C:\Documents and Settings\User\Рабочий стол\stanchinskiy_vv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2877971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64737" y="1243170"/>
            <a:ext cx="57961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Станчинський</a:t>
            </a:r>
            <a:r>
              <a:rPr lang="ru-RU" sz="2400" dirty="0"/>
              <a:t> </a:t>
            </a:r>
            <a:r>
              <a:rPr lang="ru-RU" sz="2400" dirty="0" err="1"/>
              <a:t>Володимир</a:t>
            </a:r>
            <a:r>
              <a:rPr lang="ru-RU" sz="2400" dirty="0"/>
              <a:t> </a:t>
            </a:r>
            <a:r>
              <a:rPr lang="ru-RU" sz="2400" dirty="0" err="1"/>
              <a:t>Володимирович</a:t>
            </a:r>
            <a:r>
              <a:rPr lang="ru-RU" sz="2400" dirty="0"/>
              <a:t> (1882-1942), </a:t>
            </a:r>
            <a:r>
              <a:rPr lang="ru-RU" sz="2400" dirty="0" err="1"/>
              <a:t>видатний</a:t>
            </a:r>
            <a:r>
              <a:rPr lang="ru-RU" sz="2400" dirty="0"/>
              <a:t>   </a:t>
            </a:r>
            <a:r>
              <a:rPr lang="ru-RU" sz="2400" dirty="0" err="1"/>
              <a:t>орнітолог</a:t>
            </a:r>
            <a:r>
              <a:rPr lang="ru-RU" sz="2400" dirty="0"/>
              <a:t>, </a:t>
            </a:r>
            <a:r>
              <a:rPr lang="ru-RU" sz="2400" dirty="0" err="1"/>
              <a:t>засновник</a:t>
            </a:r>
            <a:r>
              <a:rPr lang="ru-RU" sz="2400" dirty="0"/>
              <a:t> </a:t>
            </a:r>
            <a:r>
              <a:rPr lang="ru-RU" sz="2400" dirty="0" err="1"/>
              <a:t>вітчизняної</a:t>
            </a:r>
            <a:r>
              <a:rPr lang="ru-RU" sz="2400" dirty="0"/>
              <a:t> </a:t>
            </a:r>
            <a:r>
              <a:rPr lang="ru-RU" sz="2400" dirty="0" err="1"/>
              <a:t>екології</a:t>
            </a:r>
            <a:r>
              <a:rPr lang="ru-RU" sz="2400" dirty="0"/>
              <a:t>, </a:t>
            </a:r>
            <a:r>
              <a:rPr lang="ru-RU" sz="2400" dirty="0" err="1"/>
              <a:t>активний</a:t>
            </a:r>
            <a:r>
              <a:rPr lang="ru-RU" sz="2400" dirty="0"/>
              <a:t> </a:t>
            </a:r>
            <a:r>
              <a:rPr lang="ru-RU" sz="2400" dirty="0" err="1"/>
              <a:t>діяч</a:t>
            </a:r>
            <a:r>
              <a:rPr lang="ru-RU" sz="2400" dirty="0"/>
              <a:t> </a:t>
            </a:r>
            <a:r>
              <a:rPr lang="ru-RU" sz="2400" dirty="0" err="1"/>
              <a:t>охорони</a:t>
            </a:r>
            <a:r>
              <a:rPr lang="ru-RU" sz="2400" dirty="0"/>
              <a:t> </a:t>
            </a:r>
            <a:r>
              <a:rPr lang="ru-RU" sz="2400" dirty="0" err="1"/>
              <a:t>природи</a:t>
            </a:r>
            <a:r>
              <a:rPr lang="ru-RU" sz="2400" dirty="0"/>
              <a:t> і </a:t>
            </a:r>
            <a:r>
              <a:rPr lang="ru-RU" sz="2400" dirty="0" err="1"/>
              <a:t>заповідної</a:t>
            </a:r>
            <a:r>
              <a:rPr lang="ru-RU" sz="2400" dirty="0"/>
              <a:t> </a:t>
            </a:r>
            <a:r>
              <a:rPr lang="ru-RU" sz="2400" dirty="0" err="1"/>
              <a:t>справи</a:t>
            </a:r>
            <a:r>
              <a:rPr lang="ru-RU" sz="2400" dirty="0"/>
              <a:t>.</a:t>
            </a:r>
          </a:p>
          <a:p>
            <a:r>
              <a:rPr lang="ru-RU" sz="2400" dirty="0" err="1"/>
              <a:t>В.В.Станчинський</a:t>
            </a:r>
            <a:r>
              <a:rPr lang="ru-RU" sz="2400" dirty="0"/>
              <a:t> </a:t>
            </a:r>
            <a:r>
              <a:rPr lang="ru-RU" sz="2400" dirty="0" err="1"/>
              <a:t>зробив</a:t>
            </a:r>
            <a:r>
              <a:rPr lang="ru-RU" sz="2400" dirty="0"/>
              <a:t> </a:t>
            </a:r>
            <a:r>
              <a:rPr lang="ru-RU" sz="2400" dirty="0" err="1"/>
              <a:t>значний</a:t>
            </a:r>
            <a:r>
              <a:rPr lang="ru-RU" sz="2400" dirty="0"/>
              <a:t> </a:t>
            </a:r>
            <a:r>
              <a:rPr lang="ru-RU" sz="2400" dirty="0" err="1"/>
              <a:t>внесок</a:t>
            </a:r>
            <a:r>
              <a:rPr lang="ru-RU" sz="2400" dirty="0"/>
              <a:t> у </a:t>
            </a:r>
            <a:r>
              <a:rPr lang="ru-RU" sz="2400" dirty="0" err="1"/>
              <a:t>світову</a:t>
            </a:r>
            <a:r>
              <a:rPr lang="ru-RU" sz="2400" dirty="0"/>
              <a:t> науку: </a:t>
            </a:r>
            <a:r>
              <a:rPr lang="ru-RU" sz="2400" dirty="0" err="1"/>
              <a:t>підійшов</a:t>
            </a:r>
            <a:r>
              <a:rPr lang="ru-RU" sz="2400" dirty="0"/>
              <a:t> до синтезу генетики, </a:t>
            </a:r>
            <a:r>
              <a:rPr lang="ru-RU" sz="2400" dirty="0" err="1"/>
              <a:t>еволюції</a:t>
            </a:r>
            <a:r>
              <a:rPr lang="ru-RU" sz="2400" dirty="0"/>
              <a:t> та </a:t>
            </a:r>
            <a:r>
              <a:rPr lang="ru-RU" sz="2400" dirty="0" err="1"/>
              <a:t>екології</a:t>
            </a:r>
            <a:r>
              <a:rPr lang="ru-RU" sz="2400" dirty="0"/>
              <a:t>, першим </a:t>
            </a:r>
            <a:r>
              <a:rPr lang="ru-RU" sz="2400" dirty="0" err="1"/>
              <a:t>висунув</a:t>
            </a:r>
            <a:r>
              <a:rPr lang="ru-RU" sz="2400" dirty="0"/>
              <a:t> </a:t>
            </a:r>
            <a:r>
              <a:rPr lang="ru-RU" sz="2400" dirty="0" err="1"/>
              <a:t>ідею</a:t>
            </a:r>
            <a:r>
              <a:rPr lang="ru-RU" sz="2400" dirty="0"/>
              <a:t> 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біосферних</a:t>
            </a:r>
            <a:r>
              <a:rPr lang="ru-RU" sz="2400" dirty="0"/>
              <a:t> </a:t>
            </a:r>
            <a:r>
              <a:rPr lang="ru-RU" sz="2400" dirty="0" err="1"/>
              <a:t>заповідників</a:t>
            </a:r>
            <a:r>
              <a:rPr lang="ru-RU" sz="2400" dirty="0"/>
              <a:t> і </a:t>
            </a:r>
            <a:r>
              <a:rPr lang="ru-RU" sz="2400" dirty="0" err="1"/>
              <a:t>проведення</a:t>
            </a:r>
            <a:r>
              <a:rPr lang="ru-RU" sz="2400" dirty="0"/>
              <a:t> в них </a:t>
            </a:r>
            <a:r>
              <a:rPr lang="ru-RU" sz="2400" dirty="0" err="1"/>
              <a:t>моніторингу</a:t>
            </a:r>
            <a:r>
              <a:rPr lang="ru-RU" sz="2400" dirty="0"/>
              <a:t>, </a:t>
            </a:r>
            <a:r>
              <a:rPr lang="ru-RU" sz="2400" dirty="0" err="1"/>
              <a:t>розробляв</a:t>
            </a:r>
            <a:r>
              <a:rPr lang="ru-RU" sz="2400" dirty="0"/>
              <a:t> </a:t>
            </a:r>
            <a:r>
              <a:rPr lang="ru-RU" sz="2400" dirty="0" err="1"/>
              <a:t>теорію</a:t>
            </a:r>
            <a:r>
              <a:rPr lang="ru-RU" sz="2400" dirty="0"/>
              <a:t> </a:t>
            </a:r>
            <a:r>
              <a:rPr lang="ru-RU" sz="2400" dirty="0" err="1"/>
              <a:t>екологічної</a:t>
            </a:r>
            <a:r>
              <a:rPr lang="ru-RU" sz="2400" dirty="0"/>
              <a:t> </a:t>
            </a:r>
            <a:r>
              <a:rPr lang="ru-RU" sz="2400" dirty="0" err="1"/>
              <a:t>диференціації</a:t>
            </a:r>
            <a:r>
              <a:rPr lang="ru-RU" sz="2400" dirty="0"/>
              <a:t>, на 10 </a:t>
            </a:r>
            <a:r>
              <a:rPr lang="ru-RU" sz="2400" dirty="0" err="1"/>
              <a:t>років</a:t>
            </a:r>
            <a:r>
              <a:rPr lang="ru-RU" sz="2400" dirty="0"/>
              <a:t> </a:t>
            </a:r>
            <a:r>
              <a:rPr lang="ru-RU" sz="2400" dirty="0" err="1"/>
              <a:t>випередив</a:t>
            </a:r>
            <a:r>
              <a:rPr lang="ru-RU" sz="2400" dirty="0"/>
              <a:t> </a:t>
            </a:r>
            <a:r>
              <a:rPr lang="ru-RU" sz="2400" dirty="0" err="1"/>
              <a:t>американських</a:t>
            </a:r>
            <a:r>
              <a:rPr lang="ru-RU" sz="2400" dirty="0"/>
              <a:t> </a:t>
            </a:r>
            <a:r>
              <a:rPr lang="ru-RU" sz="2400" dirty="0" err="1"/>
              <a:t>вчених</a:t>
            </a:r>
            <a:r>
              <a:rPr lang="ru-RU" sz="2400" dirty="0"/>
              <a:t> у </a:t>
            </a:r>
            <a:r>
              <a:rPr lang="ru-RU" sz="2400" dirty="0" err="1"/>
              <a:t>вимірюванні</a:t>
            </a:r>
            <a:r>
              <a:rPr lang="ru-RU" sz="2400" dirty="0"/>
              <a:t> </a:t>
            </a:r>
            <a:r>
              <a:rPr lang="ru-RU" sz="2400" dirty="0" err="1"/>
              <a:t>динаміки</a:t>
            </a:r>
            <a:r>
              <a:rPr lang="ru-RU" sz="2400" dirty="0"/>
              <a:t> </a:t>
            </a:r>
            <a:r>
              <a:rPr lang="ru-RU" sz="2400" dirty="0" err="1"/>
              <a:t>маси</a:t>
            </a:r>
            <a:r>
              <a:rPr lang="ru-RU" sz="2400" dirty="0"/>
              <a:t> </a:t>
            </a:r>
            <a:r>
              <a:rPr lang="ru-RU" sz="2400" dirty="0" err="1"/>
              <a:t>видової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 в </a:t>
            </a:r>
            <a:r>
              <a:rPr lang="ru-RU" sz="2400" dirty="0" err="1"/>
              <a:t>біоценозі</a:t>
            </a:r>
            <a:r>
              <a:rPr lang="ru-RU" sz="2400" dirty="0"/>
              <a:t>, </a:t>
            </a:r>
            <a:r>
              <a:rPr lang="ru-RU" sz="2400" dirty="0" err="1"/>
              <a:t>винайшов</a:t>
            </a:r>
            <a:r>
              <a:rPr lang="ru-RU" sz="2400" dirty="0"/>
              <a:t> </a:t>
            </a:r>
            <a:r>
              <a:rPr lang="ru-RU" sz="2400" dirty="0" err="1"/>
              <a:t>спеціальний</a:t>
            </a:r>
            <a:r>
              <a:rPr lang="ru-RU" sz="2400" dirty="0"/>
              <a:t> </a:t>
            </a:r>
            <a:r>
              <a:rPr lang="ru-RU" sz="2400" dirty="0" err="1"/>
              <a:t>прилад</a:t>
            </a:r>
            <a:r>
              <a:rPr lang="ru-RU" sz="2400" dirty="0"/>
              <a:t> – </a:t>
            </a:r>
            <a:r>
              <a:rPr lang="ru-RU" sz="2400" dirty="0" err="1"/>
              <a:t>біоценометр</a:t>
            </a:r>
            <a:r>
              <a:rPr lang="ru-RU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4" y="0"/>
            <a:ext cx="9479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 І.</a:t>
            </a:r>
            <a:r>
              <a:rPr lang="uk-UA" b="1" dirty="0" err="1" smtClean="0"/>
              <a:t>Подоплічко</a:t>
            </a:r>
            <a:endParaRPr lang="uk-UA" b="1" dirty="0"/>
          </a:p>
        </p:txBody>
      </p:sp>
      <p:pic>
        <p:nvPicPr>
          <p:cNvPr id="5122" name="Picture 2" descr="C:\Documents and Settings\User\Рабочий стол\200px-PidoplichkoIG.g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5608" y="1700808"/>
            <a:ext cx="3528392" cy="469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668" y="1772816"/>
            <a:ext cx="56521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Народився</a:t>
            </a:r>
            <a:r>
              <a:rPr lang="ru-RU" sz="2400" b="1" dirty="0"/>
              <a:t> 2 </a:t>
            </a:r>
            <a:r>
              <a:rPr lang="ru-RU" sz="2400" b="1" dirty="0" err="1"/>
              <a:t>серпня</a:t>
            </a:r>
            <a:r>
              <a:rPr lang="ru-RU" sz="2400" b="1" dirty="0"/>
              <a:t> 1905 року у </a:t>
            </a:r>
            <a:r>
              <a:rPr lang="ru-RU" sz="2400" b="1" dirty="0" err="1"/>
              <a:t>селі</a:t>
            </a:r>
            <a:r>
              <a:rPr lang="ru-RU" sz="2400" b="1" dirty="0"/>
              <a:t> </a:t>
            </a:r>
            <a:r>
              <a:rPr lang="ru-RU" sz="2400" b="1" dirty="0" err="1"/>
              <a:t>Козацькому</a:t>
            </a:r>
            <a:r>
              <a:rPr lang="ru-RU" sz="2400" b="1" dirty="0"/>
              <a:t> </a:t>
            </a:r>
            <a:r>
              <a:rPr lang="ru-RU" sz="2400" b="1" dirty="0" err="1"/>
              <a:t>Київської</a:t>
            </a:r>
            <a:r>
              <a:rPr lang="ru-RU" sz="2400" b="1" dirty="0"/>
              <a:t> </a:t>
            </a:r>
            <a:r>
              <a:rPr lang="ru-RU" sz="2400" b="1" dirty="0" err="1"/>
              <a:t>губернії</a:t>
            </a:r>
            <a:r>
              <a:rPr lang="ru-RU" sz="2400" b="1" dirty="0"/>
              <a:t> (</a:t>
            </a:r>
            <a:r>
              <a:rPr lang="ru-RU" sz="2400" b="1" dirty="0" err="1"/>
              <a:t>нині</a:t>
            </a:r>
            <a:r>
              <a:rPr lang="ru-RU" sz="2400" b="1" dirty="0"/>
              <a:t> </a:t>
            </a:r>
            <a:r>
              <a:rPr lang="ru-RU" sz="2400" b="1" dirty="0" err="1"/>
              <a:t>Звенигородського</a:t>
            </a:r>
            <a:r>
              <a:rPr lang="ru-RU" sz="2400" b="1" dirty="0"/>
              <a:t> району </a:t>
            </a:r>
            <a:r>
              <a:rPr lang="ru-RU" sz="2400" b="1" dirty="0" err="1"/>
              <a:t>Черкаської</a:t>
            </a:r>
            <a:r>
              <a:rPr lang="ru-RU" sz="2400" b="1" dirty="0"/>
              <a:t> </a:t>
            </a:r>
            <a:r>
              <a:rPr lang="ru-RU" sz="2400" b="1" dirty="0" err="1"/>
              <a:t>області</a:t>
            </a:r>
            <a:r>
              <a:rPr lang="ru-RU" sz="2400" b="1" dirty="0"/>
              <a:t>) у </a:t>
            </a:r>
            <a:r>
              <a:rPr lang="ru-RU" sz="2400" b="1" dirty="0" err="1"/>
              <a:t>родині</a:t>
            </a:r>
            <a:r>
              <a:rPr lang="ru-RU" sz="2400" b="1" dirty="0"/>
              <a:t> столяра.</a:t>
            </a:r>
          </a:p>
          <a:p>
            <a:r>
              <a:rPr lang="ru-RU" sz="2400" b="1" dirty="0" err="1"/>
              <a:t>Після</a:t>
            </a:r>
            <a:r>
              <a:rPr lang="ru-RU" sz="2400" b="1" dirty="0"/>
              <a:t> </a:t>
            </a:r>
            <a:r>
              <a:rPr lang="ru-RU" sz="2400" b="1" dirty="0" err="1"/>
              <a:t>отримання</a:t>
            </a:r>
            <a:r>
              <a:rPr lang="ru-RU" sz="2400" b="1" dirty="0"/>
              <a:t> посади </a:t>
            </a:r>
            <a:r>
              <a:rPr lang="ru-RU" sz="2400" b="1" dirty="0" err="1"/>
              <a:t>інструктора</a:t>
            </a:r>
            <a:r>
              <a:rPr lang="ru-RU" sz="2400" b="1" dirty="0"/>
              <a:t> у </a:t>
            </a:r>
            <a:r>
              <a:rPr lang="ru-RU" sz="2400" b="1" dirty="0" err="1"/>
              <a:t>Губернському</a:t>
            </a:r>
            <a:r>
              <a:rPr lang="ru-RU" sz="2400" b="1" dirty="0"/>
              <a:t> земельному </a:t>
            </a:r>
            <a:r>
              <a:rPr lang="ru-RU" sz="2400" b="1" dirty="0" err="1"/>
              <a:t>управлінні</a:t>
            </a:r>
            <a:r>
              <a:rPr lang="ru-RU" sz="2400" b="1" dirty="0"/>
              <a:t> </a:t>
            </a:r>
            <a:r>
              <a:rPr lang="ru-RU" sz="2400" b="1" dirty="0" err="1"/>
              <a:t>міста</a:t>
            </a:r>
            <a:r>
              <a:rPr lang="ru-RU" sz="2400" b="1" dirty="0"/>
              <a:t> </a:t>
            </a:r>
            <a:r>
              <a:rPr lang="ru-RU" sz="2400" b="1" dirty="0" err="1"/>
              <a:t>Києва</a:t>
            </a:r>
            <a:r>
              <a:rPr lang="ru-RU" sz="2400" b="1" dirty="0"/>
              <a:t> почав </a:t>
            </a:r>
            <a:r>
              <a:rPr lang="ru-RU" sz="2400" b="1" dirty="0" err="1"/>
              <a:t>займатись</a:t>
            </a:r>
            <a:r>
              <a:rPr lang="ru-RU" sz="2400" b="1" dirty="0"/>
              <a:t> </a:t>
            </a:r>
            <a:r>
              <a:rPr lang="ru-RU" sz="2400" b="1" dirty="0" err="1"/>
              <a:t>науковим</a:t>
            </a:r>
            <a:r>
              <a:rPr lang="ru-RU" sz="2400" b="1" dirty="0"/>
              <a:t> </a:t>
            </a:r>
            <a:r>
              <a:rPr lang="ru-RU" sz="2400" b="1" dirty="0" err="1"/>
              <a:t>дослідженням</a:t>
            </a:r>
            <a:r>
              <a:rPr lang="ru-RU" sz="2400" b="1" dirty="0"/>
              <a:t> </a:t>
            </a:r>
            <a:r>
              <a:rPr lang="ru-RU" sz="2400" b="1" dirty="0" err="1"/>
              <a:t>шкідників</a:t>
            </a:r>
            <a:r>
              <a:rPr lang="ru-RU" sz="2400" b="1" dirty="0"/>
              <a:t> народного </a:t>
            </a:r>
            <a:r>
              <a:rPr lang="ru-RU" sz="2400" b="1" dirty="0" err="1"/>
              <a:t>господарства</a:t>
            </a:r>
            <a:r>
              <a:rPr lang="ru-RU" sz="2400" b="1" dirty="0"/>
              <a:t>. 1927 року, </a:t>
            </a:r>
            <a:r>
              <a:rPr lang="ru-RU" sz="2400" b="1" dirty="0" err="1"/>
              <a:t>розробляє</a:t>
            </a:r>
            <a:r>
              <a:rPr lang="ru-RU" sz="2400" b="1" dirty="0"/>
              <a:t> метод </a:t>
            </a:r>
            <a:r>
              <a:rPr lang="ru-RU" sz="2400" b="1" dirty="0" err="1"/>
              <a:t>вивчення</a:t>
            </a:r>
            <a:r>
              <a:rPr lang="ru-RU" sz="2400" b="1" dirty="0"/>
              <a:t> </a:t>
            </a:r>
            <a:r>
              <a:rPr lang="ru-RU" sz="2400" b="1" dirty="0" err="1"/>
              <a:t>дрібних</a:t>
            </a:r>
            <a:r>
              <a:rPr lang="ru-RU" sz="2400" b="1" dirty="0"/>
              <a:t> </a:t>
            </a:r>
            <a:r>
              <a:rPr lang="ru-RU" sz="2400" b="1" dirty="0" err="1"/>
              <a:t>ссавців</a:t>
            </a:r>
            <a:r>
              <a:rPr lang="ru-RU" sz="2400" b="1" dirty="0"/>
              <a:t> за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залишками</a:t>
            </a:r>
            <a:r>
              <a:rPr lang="ru-RU" sz="2400" b="1" dirty="0"/>
              <a:t> у погадках сов та </a:t>
            </a:r>
            <a:r>
              <a:rPr lang="ru-RU" sz="2400" b="1" dirty="0" err="1"/>
              <a:t>інших</a:t>
            </a:r>
            <a:r>
              <a:rPr lang="ru-RU" sz="2400" b="1" dirty="0"/>
              <a:t> </a:t>
            </a:r>
            <a:r>
              <a:rPr lang="ru-RU" sz="2400" b="1" dirty="0" err="1"/>
              <a:t>хижих</a:t>
            </a:r>
            <a:r>
              <a:rPr lang="ru-RU" sz="2400" b="1" dirty="0"/>
              <a:t> </a:t>
            </a:r>
            <a:r>
              <a:rPr lang="ru-RU" sz="2400" b="1" dirty="0" err="1"/>
              <a:t>птахів</a:t>
            </a:r>
            <a:r>
              <a:rPr lang="ru-RU" sz="24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9005" cy="691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uk-UA" b="1" dirty="0" smtClean="0"/>
              <a:t>С.Стойко</a:t>
            </a:r>
            <a:endParaRPr lang="ru-RU" b="1" dirty="0"/>
          </a:p>
        </p:txBody>
      </p:sp>
      <p:pic>
        <p:nvPicPr>
          <p:cNvPr id="7170" name="Picture 2" descr="C:\Documents and Settings\User\Рабочий стол\stojko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124" y="1340768"/>
            <a:ext cx="3121200" cy="36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980728"/>
            <a:ext cx="57241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Степан Стойко </a:t>
            </a:r>
            <a:r>
              <a:rPr lang="ru-RU" sz="2000" b="1" dirty="0" err="1"/>
              <a:t>народився</a:t>
            </a:r>
            <a:r>
              <a:rPr lang="ru-RU" sz="2000" b="1" dirty="0"/>
              <a:t> 14 </a:t>
            </a:r>
            <a:r>
              <a:rPr lang="ru-RU" sz="2000" b="1" dirty="0" err="1"/>
              <a:t>березня</a:t>
            </a:r>
            <a:r>
              <a:rPr lang="ru-RU" sz="2000" b="1" dirty="0"/>
              <a:t> 1920 р. у </a:t>
            </a:r>
            <a:r>
              <a:rPr lang="ru-RU" sz="2000" b="1" dirty="0" err="1"/>
              <a:t>родині</a:t>
            </a:r>
            <a:r>
              <a:rPr lang="ru-RU" sz="2000" b="1" dirty="0"/>
              <a:t> </a:t>
            </a:r>
            <a:r>
              <a:rPr lang="ru-RU" sz="2000" b="1" dirty="0" err="1"/>
              <a:t>священика</a:t>
            </a:r>
            <a:r>
              <a:rPr lang="ru-RU" sz="2000" b="1" dirty="0"/>
              <a:t> в с. </a:t>
            </a:r>
            <a:r>
              <a:rPr lang="ru-RU" sz="2000" b="1" dirty="0" err="1"/>
              <a:t>Кричево</a:t>
            </a:r>
            <a:r>
              <a:rPr lang="ru-RU" sz="2000" b="1" dirty="0"/>
              <a:t> (</a:t>
            </a:r>
            <a:r>
              <a:rPr lang="ru-RU" sz="2000" b="1" dirty="0" err="1"/>
              <a:t>нині</a:t>
            </a:r>
            <a:r>
              <a:rPr lang="ru-RU" sz="2000" b="1" dirty="0"/>
              <a:t> </a:t>
            </a:r>
            <a:r>
              <a:rPr lang="ru-RU" sz="2000" b="1" dirty="0" err="1"/>
              <a:t>Тячівського</a:t>
            </a:r>
            <a:r>
              <a:rPr lang="ru-RU" sz="2000" b="1" dirty="0"/>
              <a:t> району </a:t>
            </a:r>
            <a:r>
              <a:rPr lang="ru-RU" sz="2000" b="1" dirty="0" err="1"/>
              <a:t>Закарпатської</a:t>
            </a:r>
            <a:r>
              <a:rPr lang="ru-RU" sz="2000" b="1" dirty="0"/>
              <a:t> </a:t>
            </a:r>
            <a:r>
              <a:rPr lang="ru-RU" sz="2000" b="1" dirty="0" err="1"/>
              <a:t>області</a:t>
            </a:r>
            <a:r>
              <a:rPr lang="ru-RU" sz="2000" b="1" dirty="0"/>
              <a:t>).</a:t>
            </a:r>
          </a:p>
          <a:p>
            <a:r>
              <a:rPr lang="ru-RU" sz="2000" b="1" dirty="0" err="1"/>
              <a:t>Наукова</a:t>
            </a:r>
            <a:r>
              <a:rPr lang="ru-RU" sz="2000" b="1" dirty="0"/>
              <a:t> </a:t>
            </a:r>
            <a:r>
              <a:rPr lang="ru-RU" sz="2000" b="1" dirty="0" err="1"/>
              <a:t>діяльність</a:t>
            </a:r>
            <a:r>
              <a:rPr lang="ru-RU" sz="2000" b="1" dirty="0"/>
              <a:t> </a:t>
            </a:r>
            <a:r>
              <a:rPr lang="ru-RU" sz="2000" b="1" dirty="0" err="1"/>
              <a:t>професора</a:t>
            </a:r>
            <a:r>
              <a:rPr lang="ru-RU" sz="2000" b="1" dirty="0"/>
              <a:t> </a:t>
            </a:r>
            <a:r>
              <a:rPr lang="ru-RU" sz="2000" b="1" dirty="0" err="1"/>
              <a:t>пов'язана</a:t>
            </a:r>
            <a:r>
              <a:rPr lang="ru-RU" sz="2000" b="1" dirty="0"/>
              <a:t> з </a:t>
            </a:r>
            <a:r>
              <a:rPr lang="ru-RU" sz="2000" b="1" dirty="0" err="1"/>
              <a:t>лісовою</a:t>
            </a:r>
            <a:r>
              <a:rPr lang="ru-RU" sz="2000" b="1" dirty="0"/>
              <a:t> </a:t>
            </a:r>
            <a:r>
              <a:rPr lang="ru-RU" sz="2000" b="1" dirty="0" err="1"/>
              <a:t>геоботанікою</a:t>
            </a:r>
            <a:r>
              <a:rPr lang="ru-RU" sz="2000" b="1" dirty="0"/>
              <a:t>, </a:t>
            </a:r>
            <a:r>
              <a:rPr lang="ru-RU" sz="2000" b="1" dirty="0" err="1"/>
              <a:t>екологією</a:t>
            </a:r>
            <a:r>
              <a:rPr lang="ru-RU" sz="2000" b="1" dirty="0"/>
              <a:t> та </a:t>
            </a:r>
            <a:r>
              <a:rPr lang="ru-RU" sz="2000" b="1" dirty="0" err="1"/>
              <a:t>заповідна</a:t>
            </a:r>
            <a:r>
              <a:rPr lang="ru-RU" sz="2000" b="1" dirty="0"/>
              <a:t> справа Карпат, </a:t>
            </a:r>
            <a:r>
              <a:rPr lang="ru-RU" sz="2000" b="1" dirty="0" err="1"/>
              <a:t>Розточчя</a:t>
            </a:r>
            <a:r>
              <a:rPr lang="ru-RU" sz="2000" b="1" dirty="0"/>
              <a:t> та </a:t>
            </a:r>
            <a:r>
              <a:rPr lang="ru-RU" sz="2000" b="1" dirty="0" err="1"/>
              <a:t>Західного</a:t>
            </a:r>
            <a:r>
              <a:rPr lang="ru-RU" sz="2000" b="1" dirty="0"/>
              <a:t> </a:t>
            </a:r>
            <a:r>
              <a:rPr lang="ru-RU" sz="2000" b="1" dirty="0" err="1"/>
              <a:t>Поділля</a:t>
            </a:r>
            <a:r>
              <a:rPr lang="ru-RU" sz="2000" b="1" dirty="0"/>
              <a:t>, де </a:t>
            </a:r>
            <a:r>
              <a:rPr lang="ru-RU" sz="2000" b="1" dirty="0" err="1"/>
              <a:t>досліджував</a:t>
            </a:r>
            <a:r>
              <a:rPr lang="ru-RU" sz="2000" b="1" dirty="0"/>
              <a:t> </a:t>
            </a:r>
            <a:r>
              <a:rPr lang="ru-RU" sz="2000" b="1" dirty="0" err="1"/>
              <a:t>реліктові</a:t>
            </a:r>
            <a:r>
              <a:rPr lang="ru-RU" sz="2000" b="1" dirty="0"/>
              <a:t> </a:t>
            </a:r>
            <a:r>
              <a:rPr lang="ru-RU" sz="2000" b="1" dirty="0" err="1"/>
              <a:t>локалітети</a:t>
            </a:r>
            <a:r>
              <a:rPr lang="ru-RU" sz="2000" b="1" dirty="0"/>
              <a:t> </a:t>
            </a:r>
            <a:r>
              <a:rPr lang="ru-RU" sz="2000" b="1" dirty="0" err="1"/>
              <a:t>смереки</a:t>
            </a:r>
            <a:r>
              <a:rPr lang="ru-RU" sz="2000" b="1" dirty="0"/>
              <a:t>, дуба </a:t>
            </a:r>
            <a:r>
              <a:rPr lang="ru-RU" sz="2000" b="1" dirty="0" err="1"/>
              <a:t>скельного</a:t>
            </a:r>
            <a:r>
              <a:rPr lang="ru-RU" sz="2000" b="1" dirty="0"/>
              <a:t>, </a:t>
            </a:r>
            <a:r>
              <a:rPr lang="ru-RU" sz="2000" b="1" dirty="0" err="1"/>
              <a:t>липи</a:t>
            </a:r>
            <a:r>
              <a:rPr lang="ru-RU" sz="2000" b="1" dirty="0"/>
              <a:t> </a:t>
            </a:r>
            <a:r>
              <a:rPr lang="ru-RU" sz="2000" b="1" dirty="0" err="1"/>
              <a:t>широколистої</a:t>
            </a:r>
            <a:r>
              <a:rPr lang="ru-RU" sz="2000" b="1" dirty="0"/>
              <a:t>, тиса </a:t>
            </a:r>
            <a:r>
              <a:rPr lang="ru-RU" sz="2000" b="1" dirty="0" err="1"/>
              <a:t>ягідного</a:t>
            </a:r>
            <a:r>
              <a:rPr lang="ru-RU" sz="2000" b="1" dirty="0"/>
              <a:t>, </a:t>
            </a:r>
            <a:r>
              <a:rPr lang="ru-RU" sz="2000" b="1" dirty="0" err="1"/>
              <a:t>ялівцю</a:t>
            </a:r>
            <a:r>
              <a:rPr lang="ru-RU" sz="2000" b="1" dirty="0"/>
              <a:t> </a:t>
            </a:r>
            <a:r>
              <a:rPr lang="ru-RU" sz="2000" b="1" dirty="0" err="1"/>
              <a:t>козачого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збереглися</a:t>
            </a:r>
            <a:r>
              <a:rPr lang="ru-RU" sz="2000" b="1" dirty="0"/>
              <a:t> з </a:t>
            </a:r>
            <a:r>
              <a:rPr lang="ru-RU" sz="2000" b="1" dirty="0" err="1"/>
              <a:t>раннього</a:t>
            </a:r>
            <a:r>
              <a:rPr lang="ru-RU" sz="2000" b="1" dirty="0"/>
              <a:t> і </a:t>
            </a:r>
            <a:r>
              <a:rPr lang="ru-RU" sz="2000" b="1" dirty="0" err="1"/>
              <a:t>середнього</a:t>
            </a:r>
            <a:r>
              <a:rPr lang="ru-RU" sz="2000" b="1" dirty="0"/>
              <a:t> голоцену і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значення</a:t>
            </a:r>
            <a:r>
              <a:rPr lang="ru-RU" sz="2000" b="1" dirty="0"/>
              <a:t> для </a:t>
            </a:r>
            <a:r>
              <a:rPr lang="ru-RU" sz="2000" b="1" dirty="0" err="1"/>
              <a:t>з'ясування</a:t>
            </a:r>
            <a:r>
              <a:rPr lang="ru-RU" sz="2000" b="1" dirty="0"/>
              <a:t> </a:t>
            </a:r>
            <a:r>
              <a:rPr lang="ru-RU" sz="2000" b="1" dirty="0" err="1"/>
              <a:t>польодовикової</a:t>
            </a:r>
            <a:r>
              <a:rPr lang="ru-RU" sz="2000" b="1" dirty="0"/>
              <a:t> </a:t>
            </a:r>
            <a:r>
              <a:rPr lang="ru-RU" sz="2000" b="1" dirty="0" err="1"/>
              <a:t>історії</a:t>
            </a:r>
            <a:r>
              <a:rPr lang="ru-RU" sz="2000" b="1" dirty="0"/>
              <a:t> </a:t>
            </a:r>
            <a:r>
              <a:rPr lang="ru-RU" sz="2000" b="1" dirty="0" err="1"/>
              <a:t>розвитку</a:t>
            </a:r>
            <a:r>
              <a:rPr lang="ru-RU" sz="2000" b="1" dirty="0"/>
              <a:t> </a:t>
            </a:r>
            <a:r>
              <a:rPr lang="ru-RU" sz="2000" b="1" dirty="0" err="1"/>
              <a:t>лісів</a:t>
            </a:r>
            <a:r>
              <a:rPr lang="ru-RU" sz="2000" b="1" dirty="0"/>
              <a:t>. За </a:t>
            </a:r>
            <a:r>
              <a:rPr lang="ru-RU" sz="2000" b="1" dirty="0" err="1"/>
              <a:t>допомогою</a:t>
            </a:r>
            <a:r>
              <a:rPr lang="ru-RU" sz="2000" b="1" dirty="0"/>
              <a:t> </a:t>
            </a:r>
            <a:r>
              <a:rPr lang="ru-RU" sz="2000" b="1" dirty="0" err="1"/>
              <a:t>фітоценохорологічних</a:t>
            </a:r>
            <a:r>
              <a:rPr lang="ru-RU" sz="2000" b="1" dirty="0"/>
              <a:t> та </a:t>
            </a:r>
            <a:r>
              <a:rPr lang="ru-RU" sz="2000" b="1" dirty="0" err="1"/>
              <a:t>геоботанічних</a:t>
            </a:r>
            <a:r>
              <a:rPr lang="ru-RU" sz="2000" b="1" dirty="0"/>
              <a:t> </a:t>
            </a:r>
            <a:r>
              <a:rPr lang="ru-RU" sz="2000" b="1" dirty="0" err="1"/>
              <a:t>методів</a:t>
            </a:r>
            <a:r>
              <a:rPr lang="ru-RU" sz="2000" b="1" dirty="0"/>
              <a:t> </a:t>
            </a:r>
            <a:r>
              <a:rPr lang="ru-RU" sz="2000" b="1" dirty="0" err="1"/>
              <a:t>дослідив</a:t>
            </a:r>
            <a:r>
              <a:rPr lang="ru-RU" sz="2000" b="1" dirty="0"/>
              <a:t> </a:t>
            </a:r>
            <a:r>
              <a:rPr lang="ru-RU" sz="2000" b="1" dirty="0" err="1"/>
              <a:t>висотну</a:t>
            </a:r>
            <a:r>
              <a:rPr lang="ru-RU" sz="2000" b="1" dirty="0"/>
              <a:t> </a:t>
            </a:r>
            <a:r>
              <a:rPr lang="ru-RU" sz="2000" b="1" dirty="0" err="1"/>
              <a:t>диференціацію</a:t>
            </a:r>
            <a:r>
              <a:rPr lang="ru-RU" sz="2000" b="1" dirty="0"/>
              <a:t> </a:t>
            </a:r>
            <a:r>
              <a:rPr lang="ru-RU" sz="2000" b="1" dirty="0" err="1"/>
              <a:t>рослинного</a:t>
            </a:r>
            <a:r>
              <a:rPr lang="ru-RU" sz="2000" b="1" dirty="0"/>
              <a:t> </a:t>
            </a:r>
            <a:r>
              <a:rPr lang="ru-RU" sz="2000" b="1" dirty="0" err="1"/>
              <a:t>покриву</a:t>
            </a:r>
            <a:r>
              <a:rPr lang="ru-RU" sz="2000" b="1" dirty="0"/>
              <a:t> в </a:t>
            </a:r>
            <a:r>
              <a:rPr lang="ru-RU" sz="2000" b="1" dirty="0" err="1"/>
              <a:t>Українських</a:t>
            </a:r>
            <a:r>
              <a:rPr lang="ru-RU" sz="2000" b="1" dirty="0"/>
              <a:t> Карпатах, де </a:t>
            </a:r>
            <a:r>
              <a:rPr lang="ru-RU" sz="2000" b="1" dirty="0" err="1"/>
              <a:t>виділив</a:t>
            </a:r>
            <a:r>
              <a:rPr lang="ru-RU" sz="2000" b="1" dirty="0"/>
              <a:t> 10 </a:t>
            </a:r>
            <a:r>
              <a:rPr lang="ru-RU" sz="2000" b="1" dirty="0" err="1"/>
              <a:t>висотних</a:t>
            </a:r>
            <a:r>
              <a:rPr lang="ru-RU" sz="2000" b="1" dirty="0"/>
              <a:t> </a:t>
            </a:r>
            <a:r>
              <a:rPr lang="ru-RU" sz="2000" b="1" dirty="0" err="1"/>
              <a:t>рослинних</a:t>
            </a:r>
            <a:r>
              <a:rPr lang="ru-RU" sz="2000" b="1" dirty="0"/>
              <a:t> </a:t>
            </a:r>
            <a:r>
              <a:rPr lang="ru-RU" sz="2000" b="1" dirty="0" err="1"/>
              <a:t>поясів</a:t>
            </a:r>
            <a:r>
              <a:rPr lang="ru-RU" sz="2000" b="1" dirty="0"/>
              <a:t> та </a:t>
            </a:r>
            <a:r>
              <a:rPr lang="ru-RU" sz="2000" b="1" dirty="0" err="1"/>
              <a:t>визначив</a:t>
            </a:r>
            <a:r>
              <a:rPr lang="ru-RU" sz="2000" b="1" dirty="0"/>
              <a:t> два </a:t>
            </a:r>
            <a:r>
              <a:rPr lang="ru-RU" sz="2000" b="1" dirty="0" err="1"/>
              <a:t>варіанти</a:t>
            </a:r>
            <a:r>
              <a:rPr lang="ru-RU" sz="2000" b="1" dirty="0"/>
              <a:t> </a:t>
            </a:r>
            <a:r>
              <a:rPr lang="ru-RU" sz="2000" b="1" dirty="0" err="1"/>
              <a:t>поясності</a:t>
            </a:r>
            <a:r>
              <a:rPr lang="ru-RU" sz="2000" b="1" dirty="0"/>
              <a:t> — на </a:t>
            </a:r>
            <a:r>
              <a:rPr lang="ru-RU" sz="2000" b="1" dirty="0" err="1"/>
              <a:t>південно-західному</a:t>
            </a:r>
            <a:r>
              <a:rPr lang="ru-RU" sz="2000" b="1" dirty="0"/>
              <a:t> та </a:t>
            </a:r>
            <a:r>
              <a:rPr lang="ru-RU" sz="2000" b="1" dirty="0" err="1"/>
              <a:t>північно-східному</a:t>
            </a:r>
            <a:r>
              <a:rPr lang="ru-RU" sz="2000" b="1" dirty="0"/>
              <a:t> </a:t>
            </a:r>
            <a:r>
              <a:rPr lang="ru-RU" sz="2000" b="1" dirty="0" err="1"/>
              <a:t>макросхилах</a:t>
            </a:r>
            <a:r>
              <a:rPr lang="ru-RU" sz="2000" b="1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44000" cy="709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373" y="0"/>
            <a:ext cx="8229600" cy="1143000"/>
          </a:xfrm>
        </p:spPr>
        <p:txBody>
          <a:bodyPr/>
          <a:lstStyle/>
          <a:p>
            <a:r>
              <a:rPr lang="uk-UA" b="1" dirty="0" smtClean="0"/>
              <a:t>К.Ситник</a:t>
            </a:r>
            <a:endParaRPr lang="ru-RU" b="1" dirty="0"/>
          </a:p>
        </p:txBody>
      </p:sp>
      <p:pic>
        <p:nvPicPr>
          <p:cNvPr id="8194" name="Picture 2" descr="C:\Documents and Settings\User\Рабочий стол\Sytnyk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8278" y="2780928"/>
            <a:ext cx="291219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052736"/>
            <a:ext cx="57241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Видатний</a:t>
            </a:r>
            <a:r>
              <a:rPr lang="ru-RU" b="1" dirty="0"/>
              <a:t> учений-</a:t>
            </a:r>
            <a:r>
              <a:rPr lang="ru-RU" b="1" dirty="0" err="1"/>
              <a:t>фіто</a:t>
            </a:r>
            <a:r>
              <a:rPr lang="ru-RU" b="1" dirty="0"/>
              <a:t> </a:t>
            </a:r>
            <a:r>
              <a:rPr lang="ru-RU" b="1" dirty="0" err="1"/>
              <a:t>біолог</a:t>
            </a:r>
            <a:r>
              <a:rPr lang="ru-RU" b="1" dirty="0"/>
              <a:t>, </a:t>
            </a:r>
            <a:r>
              <a:rPr lang="ru-RU" b="1" dirty="0" err="1"/>
              <a:t>організатор</a:t>
            </a:r>
            <a:r>
              <a:rPr lang="ru-RU" b="1" dirty="0"/>
              <a:t> науки, </a:t>
            </a:r>
            <a:r>
              <a:rPr lang="ru-RU" b="1" dirty="0" err="1"/>
              <a:t>громадський</a:t>
            </a:r>
            <a:r>
              <a:rPr lang="ru-RU" b="1" dirty="0"/>
              <a:t> </a:t>
            </a:r>
            <a:r>
              <a:rPr lang="ru-RU" b="1" dirty="0" err="1"/>
              <a:t>діяч</a:t>
            </a:r>
            <a:r>
              <a:rPr lang="ru-RU" b="1" dirty="0"/>
              <a:t>. </a:t>
            </a:r>
            <a:r>
              <a:rPr lang="ru-RU" b="1" dirty="0" err="1"/>
              <a:t>Свої</a:t>
            </a:r>
            <a:r>
              <a:rPr lang="ru-RU" b="1" dirty="0"/>
              <a:t> кроки в </a:t>
            </a:r>
            <a:r>
              <a:rPr lang="ru-RU" b="1" dirty="0" err="1"/>
              <a:t>ботаніці</a:t>
            </a:r>
            <a:r>
              <a:rPr lang="ru-RU" b="1" dirty="0"/>
              <a:t> — </a:t>
            </a:r>
            <a:r>
              <a:rPr lang="ru-RU" b="1" dirty="0" err="1"/>
              <a:t>старій</a:t>
            </a:r>
            <a:r>
              <a:rPr lang="ru-RU" b="1" dirty="0"/>
              <a:t> і </a:t>
            </a:r>
            <a:r>
              <a:rPr lang="ru-RU" b="1" dirty="0" err="1"/>
              <a:t>надзвичайно</a:t>
            </a:r>
            <a:r>
              <a:rPr lang="ru-RU" b="1" dirty="0"/>
              <a:t> </a:t>
            </a:r>
            <a:r>
              <a:rPr lang="ru-RU" b="1" dirty="0" err="1"/>
              <a:t>красивій</a:t>
            </a:r>
            <a:r>
              <a:rPr lang="ru-RU" b="1" dirty="0"/>
              <a:t> </a:t>
            </a:r>
            <a:r>
              <a:rPr lang="ru-RU" b="1" dirty="0" err="1"/>
              <a:t>науці</a:t>
            </a:r>
            <a:r>
              <a:rPr lang="ru-RU" b="1" dirty="0"/>
              <a:t> — </a:t>
            </a:r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зробив</a:t>
            </a:r>
            <a:r>
              <a:rPr lang="ru-RU" b="1" dirty="0"/>
              <a:t>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r>
              <a:rPr lang="ru-RU" b="1" dirty="0" err="1"/>
              <a:t>тодішнього</a:t>
            </a:r>
            <a:r>
              <a:rPr lang="ru-RU" b="1" dirty="0"/>
              <a:t> </a:t>
            </a:r>
            <a:r>
              <a:rPr lang="ru-RU" b="1" dirty="0" err="1"/>
              <a:t>завідувача</a:t>
            </a:r>
            <a:r>
              <a:rPr lang="ru-RU" b="1" dirty="0"/>
              <a:t> </a:t>
            </a:r>
            <a:r>
              <a:rPr lang="ru-RU" b="1" dirty="0" err="1"/>
              <a:t>кафедри</a:t>
            </a:r>
            <a:r>
              <a:rPr lang="ru-RU" b="1" dirty="0"/>
              <a:t> </a:t>
            </a:r>
            <a:r>
              <a:rPr lang="ru-RU" b="1" dirty="0" err="1"/>
              <a:t>ботаніки</a:t>
            </a:r>
            <a:r>
              <a:rPr lang="ru-RU" b="1" dirty="0"/>
              <a:t> </a:t>
            </a:r>
            <a:r>
              <a:rPr lang="ru-RU" b="1" dirty="0" err="1"/>
              <a:t>Луганського</a:t>
            </a:r>
            <a:r>
              <a:rPr lang="ru-RU" b="1" dirty="0"/>
              <a:t> </a:t>
            </a:r>
            <a:r>
              <a:rPr lang="ru-RU" b="1" dirty="0" err="1"/>
              <a:t>педагогічного</a:t>
            </a:r>
            <a:r>
              <a:rPr lang="ru-RU" b="1" dirty="0"/>
              <a:t> </a:t>
            </a:r>
            <a:r>
              <a:rPr lang="ru-RU" b="1" dirty="0" err="1"/>
              <a:t>інституту</a:t>
            </a:r>
            <a:r>
              <a:rPr lang="ru-RU" b="1" dirty="0"/>
              <a:t> Ф. К. </a:t>
            </a:r>
            <a:r>
              <a:rPr lang="ru-RU" b="1" dirty="0" err="1"/>
              <a:t>Терещенка</a:t>
            </a:r>
            <a:r>
              <a:rPr lang="ru-RU" b="1" dirty="0"/>
              <a:t> і </a:t>
            </a:r>
            <a:r>
              <a:rPr lang="ru-RU" b="1" dirty="0" err="1"/>
              <a:t>професора</a:t>
            </a:r>
            <a:r>
              <a:rPr lang="ru-RU" b="1" dirty="0"/>
              <a:t> С. І. </a:t>
            </a:r>
            <a:r>
              <a:rPr lang="ru-RU" b="1" dirty="0" err="1"/>
              <a:t>Лебедєва</a:t>
            </a:r>
            <a:r>
              <a:rPr lang="ru-RU" b="1" dirty="0"/>
              <a:t>, </a:t>
            </a:r>
            <a:r>
              <a:rPr lang="ru-RU" b="1" dirty="0" err="1"/>
              <a:t>аспірантом</a:t>
            </a:r>
            <a:r>
              <a:rPr lang="ru-RU" b="1" dirty="0"/>
              <a:t> </a:t>
            </a:r>
            <a:r>
              <a:rPr lang="ru-RU" b="1" dirty="0" err="1"/>
              <a:t>якого</a:t>
            </a:r>
            <a:r>
              <a:rPr lang="ru-RU" b="1" dirty="0"/>
              <a:t> </a:t>
            </a:r>
            <a:r>
              <a:rPr lang="ru-RU" b="1" dirty="0" err="1"/>
              <a:t>він</a:t>
            </a:r>
            <a:r>
              <a:rPr lang="ru-RU" b="1" dirty="0"/>
              <a:t> став у </a:t>
            </a:r>
            <a:r>
              <a:rPr lang="ru-RU" b="1" dirty="0" err="1"/>
              <a:t>Києві</a:t>
            </a:r>
            <a:r>
              <a:rPr lang="ru-RU" b="1" dirty="0"/>
              <a:t>.</a:t>
            </a:r>
          </a:p>
          <a:p>
            <a:r>
              <a:rPr lang="ru-RU" b="1" dirty="0" err="1"/>
              <a:t>Запропонувавши</a:t>
            </a:r>
            <a:r>
              <a:rPr lang="ru-RU" b="1" dirty="0"/>
              <a:t> </a:t>
            </a:r>
            <a:r>
              <a:rPr lang="ru-RU" b="1" dirty="0" err="1"/>
              <a:t>системний</a:t>
            </a:r>
            <a:r>
              <a:rPr lang="ru-RU" b="1" dirty="0"/>
              <a:t> </a:t>
            </a:r>
            <a:r>
              <a:rPr lang="ru-RU" b="1" dirty="0" err="1"/>
              <a:t>рівень</a:t>
            </a:r>
            <a:r>
              <a:rPr lang="ru-RU" b="1" dirty="0"/>
              <a:t> </a:t>
            </a:r>
            <a:r>
              <a:rPr lang="ru-RU" b="1" dirty="0" err="1"/>
              <a:t>пізнання</a:t>
            </a:r>
            <a:r>
              <a:rPr lang="ru-RU" b="1" dirty="0"/>
              <a:t> </a:t>
            </a:r>
            <a:r>
              <a:rPr lang="ru-RU" b="1" dirty="0" err="1"/>
              <a:t>внутрішньої</a:t>
            </a:r>
            <a:r>
              <a:rPr lang="ru-RU" b="1" dirty="0"/>
              <a:t> </a:t>
            </a:r>
            <a:r>
              <a:rPr lang="ru-RU" b="1" dirty="0" err="1"/>
              <a:t>організації</a:t>
            </a:r>
            <a:r>
              <a:rPr lang="ru-RU" b="1" dirty="0"/>
              <a:t> </a:t>
            </a:r>
            <a:r>
              <a:rPr lang="ru-RU" b="1" dirty="0" err="1"/>
              <a:t>ростових</a:t>
            </a:r>
            <a:r>
              <a:rPr lang="ru-RU" b="1" dirty="0"/>
              <a:t> </a:t>
            </a:r>
            <a:r>
              <a:rPr lang="ru-RU" b="1" dirty="0" err="1"/>
              <a:t>процесів</a:t>
            </a:r>
            <a:r>
              <a:rPr lang="ru-RU" b="1" dirty="0"/>
              <a:t> </a:t>
            </a:r>
            <a:r>
              <a:rPr lang="ru-RU" b="1" dirty="0" err="1"/>
              <a:t>рослин</a:t>
            </a:r>
            <a:r>
              <a:rPr lang="ru-RU" b="1" dirty="0"/>
              <a:t>, </a:t>
            </a:r>
            <a:r>
              <a:rPr lang="ru-RU" b="1" dirty="0" err="1"/>
              <a:t>Костянтин</a:t>
            </a:r>
            <a:r>
              <a:rPr lang="ru-RU" b="1" dirty="0"/>
              <a:t> </a:t>
            </a:r>
            <a:r>
              <a:rPr lang="ru-RU" b="1" dirty="0" err="1"/>
              <a:t>Меркурійович</a:t>
            </a:r>
            <a:r>
              <a:rPr lang="ru-RU" b="1" dirty="0"/>
              <a:t> разом з </a:t>
            </a:r>
            <a:r>
              <a:rPr lang="ru-RU" b="1" dirty="0" err="1"/>
              <a:t>колегами</a:t>
            </a:r>
            <a:r>
              <a:rPr lang="ru-RU" b="1" dirty="0"/>
              <a:t> </a:t>
            </a:r>
            <a:r>
              <a:rPr lang="ru-RU" b="1" dirty="0" err="1"/>
              <a:t>розпочав</a:t>
            </a:r>
            <a:r>
              <a:rPr lang="ru-RU" b="1" dirty="0"/>
              <a:t> </a:t>
            </a:r>
            <a:r>
              <a:rPr lang="ru-RU" b="1" dirty="0" err="1"/>
              <a:t>дослідження</a:t>
            </a:r>
            <a:r>
              <a:rPr lang="ru-RU" b="1" dirty="0"/>
              <a:t> </a:t>
            </a:r>
            <a:r>
              <a:rPr lang="ru-RU" b="1" dirty="0" err="1"/>
              <a:t>фітогормональної</a:t>
            </a:r>
            <a:r>
              <a:rPr lang="ru-RU" b="1" dirty="0"/>
              <a:t> </a:t>
            </a:r>
            <a:r>
              <a:rPr lang="ru-RU" b="1" dirty="0" err="1"/>
              <a:t>регуляції</a:t>
            </a:r>
            <a:r>
              <a:rPr lang="ru-RU" b="1" dirty="0"/>
              <a:t> </a:t>
            </a:r>
            <a:r>
              <a:rPr lang="ru-RU" b="1" dirty="0" err="1"/>
              <a:t>процесів</a:t>
            </a:r>
            <a:r>
              <a:rPr lang="ru-RU" b="1" dirty="0"/>
              <a:t> </a:t>
            </a:r>
            <a:r>
              <a:rPr lang="ru-RU" b="1" dirty="0" err="1"/>
              <a:t>життєдіяльності</a:t>
            </a:r>
            <a:r>
              <a:rPr lang="ru-RU" b="1" dirty="0"/>
              <a:t> </a:t>
            </a:r>
            <a:r>
              <a:rPr lang="ru-RU" b="1" dirty="0" err="1"/>
              <a:t>кореня</a:t>
            </a:r>
            <a:r>
              <a:rPr lang="ru-RU" b="1" dirty="0"/>
              <a:t>, листка та </a:t>
            </a:r>
            <a:r>
              <a:rPr lang="ru-RU" b="1" dirty="0" err="1"/>
              <a:t>стебла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застосуванням</a:t>
            </a:r>
            <a:r>
              <a:rPr lang="ru-RU" b="1" dirty="0"/>
              <a:t> </a:t>
            </a:r>
            <a:r>
              <a:rPr lang="ru-RU" b="1" dirty="0" err="1"/>
              <a:t>найсучасніших</a:t>
            </a:r>
            <a:r>
              <a:rPr lang="ru-RU" b="1" dirty="0"/>
              <a:t> </a:t>
            </a:r>
            <a:r>
              <a:rPr lang="ru-RU" b="1" dirty="0" err="1"/>
              <a:t>методів</a:t>
            </a:r>
            <a:r>
              <a:rPr lang="ru-RU" b="1" dirty="0"/>
              <a:t> </a:t>
            </a:r>
            <a:r>
              <a:rPr lang="ru-RU" b="1" dirty="0" err="1"/>
              <a:t>електронної</a:t>
            </a:r>
            <a:r>
              <a:rPr lang="ru-RU" b="1" dirty="0"/>
              <a:t> </a:t>
            </a:r>
            <a:r>
              <a:rPr lang="ru-RU" b="1" dirty="0" err="1"/>
              <a:t>мікроскопії</a:t>
            </a:r>
            <a:r>
              <a:rPr lang="ru-RU" b="1" dirty="0"/>
              <a:t> та </a:t>
            </a:r>
            <a:r>
              <a:rPr lang="ru-RU" b="1" dirty="0" err="1"/>
              <a:t>цитохімії</a:t>
            </a:r>
            <a:r>
              <a:rPr lang="ru-RU" b="1" dirty="0"/>
              <a:t>.</a:t>
            </a:r>
          </a:p>
          <a:p>
            <a:r>
              <a:rPr lang="ru-RU" b="1" dirty="0" err="1"/>
              <a:t>Наукова</a:t>
            </a:r>
            <a:r>
              <a:rPr lang="ru-RU" b="1" dirty="0"/>
              <a:t> </a:t>
            </a:r>
            <a:r>
              <a:rPr lang="ru-RU" b="1" dirty="0" err="1"/>
              <a:t>діяльність</a:t>
            </a:r>
            <a:r>
              <a:rPr lang="ru-RU" b="1" dirty="0"/>
              <a:t> К. М. Ситника </a:t>
            </a:r>
            <a:r>
              <a:rPr lang="ru-RU" b="1" dirty="0" err="1"/>
              <a:t>вже</a:t>
            </a:r>
            <a:r>
              <a:rPr lang="ru-RU" b="1" dirty="0"/>
              <a:t> </a:t>
            </a:r>
            <a:r>
              <a:rPr lang="ru-RU" b="1" dirty="0" err="1"/>
              <a:t>багато</a:t>
            </a:r>
            <a:r>
              <a:rPr lang="ru-RU" b="1" dirty="0"/>
              <a:t> </a:t>
            </a:r>
            <a:r>
              <a:rPr lang="ru-RU" b="1" dirty="0" err="1"/>
              <a:t>років</a:t>
            </a:r>
            <a:r>
              <a:rPr lang="ru-RU" b="1" dirty="0"/>
              <a:t> </a:t>
            </a:r>
            <a:r>
              <a:rPr lang="ru-RU" b="1" dirty="0" err="1"/>
              <a:t>пов’язана</a:t>
            </a:r>
            <a:r>
              <a:rPr lang="ru-RU" b="1" dirty="0"/>
              <a:t> з </a:t>
            </a:r>
            <a:r>
              <a:rPr lang="ru-RU" b="1" dirty="0" err="1"/>
              <a:t>питаннями</a:t>
            </a:r>
            <a:r>
              <a:rPr lang="ru-RU" b="1" dirty="0"/>
              <a:t> </a:t>
            </a:r>
            <a:r>
              <a:rPr lang="ru-RU" b="1" dirty="0" err="1"/>
              <a:t>космічної</a:t>
            </a:r>
            <a:r>
              <a:rPr lang="ru-RU" b="1" dirty="0"/>
              <a:t> </a:t>
            </a:r>
            <a:r>
              <a:rPr lang="ru-RU" b="1" dirty="0" err="1"/>
              <a:t>біології</a:t>
            </a:r>
            <a:r>
              <a:rPr lang="ru-RU" b="1" dirty="0"/>
              <a:t>. </a:t>
            </a:r>
            <a:r>
              <a:rPr lang="ru-RU" b="1" dirty="0" err="1"/>
              <a:t>Завдяки</a:t>
            </a:r>
            <a:r>
              <a:rPr lang="ru-RU" b="1" dirty="0"/>
              <a:t> </a:t>
            </a:r>
            <a:r>
              <a:rPr lang="ru-RU" b="1" dirty="0" err="1"/>
              <a:t>йому</a:t>
            </a:r>
            <a:r>
              <a:rPr lang="ru-RU" b="1" dirty="0"/>
              <a:t>, в </a:t>
            </a:r>
            <a:r>
              <a:rPr lang="ru-RU" b="1" dirty="0" err="1"/>
              <a:t>Академії</a:t>
            </a:r>
            <a:r>
              <a:rPr lang="ru-RU" b="1" dirty="0"/>
              <a:t> наук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r>
              <a:rPr lang="ru-RU" b="1" dirty="0" err="1"/>
              <a:t>було</a:t>
            </a:r>
            <a:r>
              <a:rPr lang="ru-RU" b="1" dirty="0"/>
              <a:t> </a:t>
            </a:r>
            <a:r>
              <a:rPr lang="ru-RU" b="1" dirty="0" err="1"/>
              <a:t>організовано</a:t>
            </a:r>
            <a:r>
              <a:rPr lang="ru-RU" b="1" dirty="0"/>
              <a:t> </a:t>
            </a:r>
            <a:r>
              <a:rPr lang="ru-RU" b="1" dirty="0" err="1"/>
              <a:t>комплексні</a:t>
            </a:r>
            <a:r>
              <a:rPr lang="ru-RU" b="1" dirty="0"/>
              <a:t> </a:t>
            </a:r>
            <a:r>
              <a:rPr lang="ru-RU" b="1" dirty="0" err="1"/>
              <a:t>дослідження</a:t>
            </a:r>
            <a:r>
              <a:rPr lang="ru-RU" b="1" dirty="0"/>
              <a:t> </a:t>
            </a:r>
            <a:r>
              <a:rPr lang="ru-RU" b="1" dirty="0" err="1"/>
              <a:t>впливу</a:t>
            </a:r>
            <a:r>
              <a:rPr lang="ru-RU" b="1" dirty="0"/>
              <a:t> </a:t>
            </a:r>
            <a:r>
              <a:rPr lang="ru-RU" b="1" dirty="0" err="1"/>
              <a:t>факторів</a:t>
            </a:r>
            <a:r>
              <a:rPr lang="ru-RU" b="1" dirty="0"/>
              <a:t> </a:t>
            </a:r>
            <a:r>
              <a:rPr lang="ru-RU" b="1" dirty="0" err="1"/>
              <a:t>космічного</a:t>
            </a:r>
            <a:r>
              <a:rPr lang="ru-RU" b="1" dirty="0"/>
              <a:t> </a:t>
            </a:r>
            <a:r>
              <a:rPr lang="ru-RU" b="1" dirty="0" err="1"/>
              <a:t>польоту</a:t>
            </a:r>
            <a:r>
              <a:rPr lang="ru-RU" b="1" dirty="0"/>
              <a:t> на </a:t>
            </a:r>
            <a:r>
              <a:rPr lang="ru-RU" b="1" dirty="0" err="1"/>
              <a:t>ріст</a:t>
            </a:r>
            <a:r>
              <a:rPr lang="ru-RU" b="1" dirty="0"/>
              <a:t>, </a:t>
            </a:r>
            <a:r>
              <a:rPr lang="ru-RU" b="1" dirty="0" err="1"/>
              <a:t>розвиток</a:t>
            </a:r>
            <a:r>
              <a:rPr lang="ru-RU" b="1" dirty="0"/>
              <a:t> та </a:t>
            </a:r>
            <a:r>
              <a:rPr lang="ru-RU" b="1" dirty="0" err="1"/>
              <a:t>життєдіяльність</a:t>
            </a:r>
            <a:r>
              <a:rPr lang="ru-RU" b="1" dirty="0"/>
              <a:t> </a:t>
            </a:r>
            <a:r>
              <a:rPr lang="ru-RU" b="1" dirty="0" err="1"/>
              <a:t>прокаріотичних</a:t>
            </a:r>
            <a:r>
              <a:rPr lang="ru-RU" b="1" dirty="0"/>
              <a:t> та </a:t>
            </a:r>
            <a:r>
              <a:rPr lang="ru-RU" b="1" dirty="0" err="1"/>
              <a:t>еукаріотичних</a:t>
            </a:r>
            <a:r>
              <a:rPr lang="ru-RU" b="1" dirty="0"/>
              <a:t> </a:t>
            </a:r>
            <a:r>
              <a:rPr lang="ru-RU" b="1" dirty="0" err="1"/>
              <a:t>організмів</a:t>
            </a:r>
            <a:r>
              <a:rPr lang="ru-RU" b="1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3" y="-1"/>
            <a:ext cx="9164783" cy="688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М.Голубець</a:t>
            </a:r>
            <a:endParaRPr lang="ru-RU" b="1" dirty="0"/>
          </a:p>
        </p:txBody>
      </p:sp>
      <p:pic>
        <p:nvPicPr>
          <p:cNvPr id="9218" name="Picture 2" descr="C:\Documents and Settings\User\Рабочий стол\golubets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5116"/>
            <a:ext cx="2538420" cy="338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131840" y="1700808"/>
            <a:ext cx="5688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Вчений</a:t>
            </a:r>
            <a:r>
              <a:rPr lang="ru-RU" sz="2000" b="1" dirty="0"/>
              <a:t> у </a:t>
            </a:r>
            <a:r>
              <a:rPr lang="ru-RU" sz="2000" b="1" dirty="0" err="1"/>
              <a:t>галузі</a:t>
            </a:r>
            <a:r>
              <a:rPr lang="ru-RU" sz="2000" b="1" dirty="0"/>
              <a:t> </a:t>
            </a:r>
            <a:r>
              <a:rPr lang="ru-RU" sz="2000" b="1" dirty="0" err="1"/>
              <a:t>ботаніки</a:t>
            </a:r>
            <a:r>
              <a:rPr lang="ru-RU" sz="2000" b="1" dirty="0"/>
              <a:t>, </a:t>
            </a:r>
            <a:r>
              <a:rPr lang="ru-RU" sz="2000" b="1" dirty="0" err="1"/>
              <a:t>громадський</a:t>
            </a:r>
            <a:r>
              <a:rPr lang="ru-RU" sz="2000" b="1" dirty="0"/>
              <a:t> і </a:t>
            </a:r>
            <a:r>
              <a:rPr lang="ru-RU" sz="2000" b="1" dirty="0" err="1"/>
              <a:t>політичний</a:t>
            </a:r>
            <a:r>
              <a:rPr lang="ru-RU" sz="2000" b="1" dirty="0"/>
              <a:t> </a:t>
            </a:r>
            <a:r>
              <a:rPr lang="ru-RU" sz="2000" b="1" dirty="0" err="1"/>
              <a:t>діяч</a:t>
            </a:r>
            <a:r>
              <a:rPr lang="ru-RU" sz="2000" b="1" dirty="0"/>
              <a:t>, доктор </a:t>
            </a:r>
            <a:r>
              <a:rPr lang="ru-RU" sz="2000" b="1" dirty="0" err="1"/>
              <a:t>біологічних</a:t>
            </a:r>
            <a:r>
              <a:rPr lang="ru-RU" sz="2000" b="1" dirty="0"/>
              <a:t> наук (1970), </a:t>
            </a:r>
            <a:r>
              <a:rPr lang="ru-RU" sz="2000" b="1" dirty="0" err="1"/>
              <a:t>професор</a:t>
            </a:r>
            <a:r>
              <a:rPr lang="ru-RU" sz="2000" b="1" dirty="0"/>
              <a:t> (1978), </a:t>
            </a:r>
            <a:r>
              <a:rPr lang="ru-RU" sz="2000" b="1" dirty="0" err="1"/>
              <a:t>академік</a:t>
            </a:r>
            <a:r>
              <a:rPr lang="ru-RU" sz="2000" b="1" dirty="0"/>
              <a:t> </a:t>
            </a:r>
            <a:r>
              <a:rPr lang="ru-RU" sz="2000" b="1" dirty="0" err="1"/>
              <a:t>Національної</a:t>
            </a:r>
            <a:r>
              <a:rPr lang="ru-RU" sz="2000" b="1" dirty="0"/>
              <a:t> </a:t>
            </a:r>
            <a:r>
              <a:rPr lang="ru-RU" sz="2000" b="1" dirty="0" err="1"/>
              <a:t>академії</a:t>
            </a:r>
            <a:r>
              <a:rPr lang="ru-RU" sz="2000" b="1" dirty="0"/>
              <a:t> наук </a:t>
            </a:r>
            <a:r>
              <a:rPr lang="ru-RU" sz="2000" b="1" dirty="0" err="1"/>
              <a:t>України</a:t>
            </a:r>
            <a:r>
              <a:rPr lang="ru-RU" sz="2000" b="1" dirty="0"/>
              <a:t> (1990), </a:t>
            </a:r>
            <a:r>
              <a:rPr lang="ru-RU" sz="2000" b="1" dirty="0" err="1"/>
              <a:t>заслужений</a:t>
            </a:r>
            <a:r>
              <a:rPr lang="ru-RU" sz="2000" b="1" dirty="0"/>
              <a:t> </a:t>
            </a:r>
            <a:r>
              <a:rPr lang="ru-RU" sz="2000" b="1" dirty="0" err="1"/>
              <a:t>діяч</a:t>
            </a:r>
            <a:r>
              <a:rPr lang="ru-RU" sz="2000" b="1" dirty="0"/>
              <a:t> науки і </a:t>
            </a:r>
            <a:r>
              <a:rPr lang="ru-RU" sz="2000" b="1" dirty="0" err="1"/>
              <a:t>техніки</a:t>
            </a:r>
            <a:r>
              <a:rPr lang="ru-RU" sz="2000" b="1" dirty="0"/>
              <a:t> </a:t>
            </a:r>
            <a:r>
              <a:rPr lang="ru-RU" sz="2000" b="1" dirty="0" err="1"/>
              <a:t>України</a:t>
            </a:r>
            <a:r>
              <a:rPr lang="ru-RU" sz="2000" b="1" dirty="0"/>
              <a:t> (1992), лауреат </a:t>
            </a:r>
            <a:r>
              <a:rPr lang="ru-RU" sz="2000" b="1" dirty="0" err="1"/>
              <a:t>Державної</a:t>
            </a:r>
            <a:r>
              <a:rPr lang="ru-RU" sz="2000" b="1" dirty="0"/>
              <a:t> </a:t>
            </a:r>
            <a:r>
              <a:rPr lang="ru-RU" sz="2000" b="1" dirty="0" err="1"/>
              <a:t>премії</a:t>
            </a:r>
            <a:r>
              <a:rPr lang="ru-RU" sz="2000" b="1" dirty="0"/>
              <a:t> </a:t>
            </a:r>
            <a:r>
              <a:rPr lang="ru-RU" sz="2000" b="1" dirty="0" err="1"/>
              <a:t>України</a:t>
            </a:r>
            <a:r>
              <a:rPr lang="ru-RU" sz="2000" b="1" dirty="0"/>
              <a:t> в </a:t>
            </a:r>
            <a:r>
              <a:rPr lang="ru-RU" sz="2000" b="1" dirty="0" err="1"/>
              <a:t>галузі</a:t>
            </a:r>
            <a:r>
              <a:rPr lang="ru-RU" sz="2000" b="1" dirty="0"/>
              <a:t> науки і </a:t>
            </a:r>
            <a:r>
              <a:rPr lang="ru-RU" sz="2000" b="1" dirty="0" err="1"/>
              <a:t>техніки</a:t>
            </a:r>
            <a:r>
              <a:rPr lang="ru-RU" sz="2000" b="1" dirty="0"/>
              <a:t> (2005). </a:t>
            </a:r>
            <a:r>
              <a:rPr lang="ru-RU" sz="2000" b="1" dirty="0" err="1"/>
              <a:t>Віце</a:t>
            </a:r>
            <a:r>
              <a:rPr lang="ru-RU" sz="2000" b="1" dirty="0"/>
              <a:t>-президент </a:t>
            </a:r>
            <a:r>
              <a:rPr lang="ru-RU" sz="2000" b="1" dirty="0" err="1"/>
              <a:t>Лісівничої</a:t>
            </a:r>
            <a:r>
              <a:rPr lang="ru-RU" sz="2000" b="1" dirty="0"/>
              <a:t> </a:t>
            </a:r>
            <a:r>
              <a:rPr lang="ru-RU" sz="2000" b="1" dirty="0" err="1"/>
              <a:t>академії</a:t>
            </a:r>
            <a:r>
              <a:rPr lang="ru-RU" sz="2000" b="1" dirty="0"/>
              <a:t> наук </a:t>
            </a:r>
            <a:r>
              <a:rPr lang="ru-RU" sz="2000" b="1" dirty="0" err="1"/>
              <a:t>України</a:t>
            </a:r>
            <a:r>
              <a:rPr lang="ru-RU" sz="2000" b="1" dirty="0"/>
              <a:t>, </a:t>
            </a:r>
            <a:r>
              <a:rPr lang="ru-RU" sz="2000" b="1" dirty="0" err="1"/>
              <a:t>почесний</a:t>
            </a:r>
            <a:r>
              <a:rPr lang="ru-RU" sz="2000" b="1" dirty="0"/>
              <a:t> директор </a:t>
            </a:r>
            <a:r>
              <a:rPr lang="ru-RU" sz="2000" b="1" dirty="0" err="1"/>
              <a:t>Інституту</a:t>
            </a:r>
            <a:r>
              <a:rPr lang="ru-RU" sz="2000" b="1" dirty="0"/>
              <a:t> </a:t>
            </a:r>
            <a:r>
              <a:rPr lang="ru-RU" sz="2000" b="1" dirty="0" err="1"/>
              <a:t>екології</a:t>
            </a:r>
            <a:r>
              <a:rPr lang="ru-RU" sz="2000" b="1" dirty="0"/>
              <a:t> Карпат НАН </a:t>
            </a:r>
            <a:r>
              <a:rPr lang="ru-RU" sz="2000" b="1" dirty="0" err="1"/>
              <a:t>України</a:t>
            </a:r>
            <a:r>
              <a:rPr lang="ru-RU" sz="2000" b="1" dirty="0"/>
              <a:t> (з 2008 р.).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941168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Закінчив</a:t>
            </a:r>
            <a:r>
              <a:rPr lang="ru-RU" sz="2000" b="1" dirty="0"/>
              <a:t> </a:t>
            </a:r>
            <a:r>
              <a:rPr lang="ru-RU" sz="2000" b="1" dirty="0" err="1"/>
              <a:t>Львівський</a:t>
            </a:r>
            <a:r>
              <a:rPr lang="ru-RU" sz="2000" b="1" dirty="0"/>
              <a:t> </a:t>
            </a:r>
            <a:r>
              <a:rPr lang="ru-RU" sz="2000" b="1" dirty="0" err="1"/>
              <a:t>сільськогосподарський</a:t>
            </a:r>
            <a:r>
              <a:rPr lang="ru-RU" sz="2000" b="1" dirty="0"/>
              <a:t> </a:t>
            </a:r>
            <a:r>
              <a:rPr lang="ru-RU" sz="2000" b="1" dirty="0" err="1"/>
              <a:t>інститут</a:t>
            </a:r>
            <a:r>
              <a:rPr lang="ru-RU" sz="2000" b="1" dirty="0"/>
              <a:t> (</a:t>
            </a:r>
            <a:r>
              <a:rPr lang="ru-RU" sz="2000" b="1" dirty="0" err="1"/>
              <a:t>тепер</a:t>
            </a:r>
            <a:r>
              <a:rPr lang="ru-RU" sz="2000" b="1" dirty="0"/>
              <a:t> — </a:t>
            </a:r>
            <a:r>
              <a:rPr lang="ru-RU" sz="2000" b="1" dirty="0" err="1"/>
              <a:t>Львівський</a:t>
            </a:r>
            <a:r>
              <a:rPr lang="ru-RU" sz="2000" b="1" dirty="0"/>
              <a:t> </a:t>
            </a:r>
            <a:r>
              <a:rPr lang="ru-RU" sz="2000" b="1" dirty="0" err="1"/>
              <a:t>національний</a:t>
            </a:r>
            <a:r>
              <a:rPr lang="ru-RU" sz="2000" b="1" dirty="0"/>
              <a:t> </a:t>
            </a:r>
            <a:r>
              <a:rPr lang="ru-RU" sz="2000" b="1" dirty="0" err="1"/>
              <a:t>аграрний</a:t>
            </a:r>
            <a:r>
              <a:rPr lang="ru-RU" sz="2000" b="1" dirty="0"/>
              <a:t> </a:t>
            </a:r>
            <a:r>
              <a:rPr lang="ru-RU" sz="2000" b="1" dirty="0" err="1"/>
              <a:t>університет</a:t>
            </a:r>
            <a:r>
              <a:rPr lang="ru-RU" sz="2000" b="1" dirty="0"/>
              <a:t>), </a:t>
            </a:r>
            <a:r>
              <a:rPr lang="ru-RU" sz="2000" b="1" dirty="0" err="1"/>
              <a:t>має</a:t>
            </a:r>
            <a:r>
              <a:rPr lang="ru-RU" sz="2000" b="1" dirty="0"/>
              <a:t> </a:t>
            </a:r>
            <a:r>
              <a:rPr lang="ru-RU" sz="2000" b="1" dirty="0" err="1"/>
              <a:t>спеціальність</a:t>
            </a:r>
            <a:r>
              <a:rPr lang="ru-RU" sz="2000" b="1" dirty="0"/>
              <a:t> за дипломом про </a:t>
            </a:r>
            <a:r>
              <a:rPr lang="ru-RU" sz="2000" b="1" dirty="0" err="1"/>
              <a:t>вищу</a:t>
            </a:r>
            <a:r>
              <a:rPr lang="ru-RU" sz="2000" b="1" dirty="0"/>
              <a:t> </a:t>
            </a:r>
            <a:r>
              <a:rPr lang="ru-RU" sz="2000" b="1" dirty="0" err="1"/>
              <a:t>освіту</a:t>
            </a:r>
            <a:r>
              <a:rPr lang="ru-RU" sz="2000" b="1" dirty="0"/>
              <a:t>-"</a:t>
            </a:r>
            <a:r>
              <a:rPr lang="ru-RU" sz="2000" b="1" dirty="0" err="1"/>
              <a:t>Екологія</a:t>
            </a:r>
            <a:r>
              <a:rPr lang="ru-RU" sz="2000" b="1" dirty="0"/>
              <a:t> та </a:t>
            </a:r>
            <a:r>
              <a:rPr lang="ru-RU" sz="2000" b="1" dirty="0" err="1"/>
              <a:t>лісознавство</a:t>
            </a:r>
            <a:r>
              <a:rPr lang="ru-RU" sz="2000" b="1" dirty="0"/>
              <a:t>" та </a:t>
            </a:r>
            <a:r>
              <a:rPr lang="ru-RU" sz="2000" b="1" dirty="0" err="1"/>
              <a:t>кваліфікацію</a:t>
            </a:r>
            <a:r>
              <a:rPr lang="ru-RU" sz="2000" b="1" dirty="0"/>
              <a:t> </a:t>
            </a:r>
            <a:r>
              <a:rPr lang="ru-RU" sz="2000" b="1" dirty="0" err="1"/>
              <a:t>інженера</a:t>
            </a:r>
            <a:r>
              <a:rPr lang="ru-RU" sz="2000" b="1" dirty="0"/>
              <a:t> </a:t>
            </a:r>
            <a:r>
              <a:rPr lang="ru-RU" sz="2000" b="1" dirty="0" err="1"/>
              <a:t>лісового</a:t>
            </a:r>
            <a:r>
              <a:rPr lang="ru-RU" sz="2000" b="1" dirty="0"/>
              <a:t> </a:t>
            </a:r>
            <a:r>
              <a:rPr lang="ru-RU" sz="2000" b="1" dirty="0" err="1"/>
              <a:t>господарства</a:t>
            </a:r>
            <a:r>
              <a:rPr lang="ru-RU" sz="2000" b="1" dirty="0"/>
              <a:t> (1953).</a:t>
            </a:r>
          </a:p>
          <a:p>
            <a:r>
              <a:rPr lang="ru-RU" sz="2000" b="1" dirty="0"/>
              <a:t>Доктор </a:t>
            </a:r>
            <a:r>
              <a:rPr lang="ru-RU" sz="2000" b="1" dirty="0" err="1"/>
              <a:t>біологічних</a:t>
            </a:r>
            <a:r>
              <a:rPr lang="ru-RU" sz="2000" b="1" dirty="0"/>
              <a:t> наук (з 1970 р.) за </a:t>
            </a:r>
            <a:r>
              <a:rPr lang="ru-RU" sz="2000" b="1" dirty="0" err="1"/>
              <a:t>спеціальністю</a:t>
            </a:r>
            <a:r>
              <a:rPr lang="ru-RU" sz="2000" b="1" dirty="0"/>
              <a:t> "</a:t>
            </a:r>
            <a:r>
              <a:rPr lang="ru-RU" sz="2000" b="1" dirty="0" err="1"/>
              <a:t>ботаніка</a:t>
            </a:r>
            <a:r>
              <a:rPr lang="ru-RU" sz="2000" b="1" dirty="0"/>
              <a:t>".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60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Ю.Шеляг-Сосонка</a:t>
            </a:r>
            <a:endParaRPr lang="ru-RU" b="1" dirty="0"/>
          </a:p>
        </p:txBody>
      </p:sp>
      <p:pic>
        <p:nvPicPr>
          <p:cNvPr id="10242" name="Picture 2" descr="C:\Documents and Settings\User\Рабочий стол\shelyag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3344005" cy="2818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162880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Головними</a:t>
            </a:r>
            <a:r>
              <a:rPr lang="ru-RU" sz="2000" b="1" dirty="0"/>
              <a:t> </a:t>
            </a:r>
            <a:r>
              <a:rPr lang="ru-RU" sz="2000" b="1" dirty="0" err="1"/>
              <a:t>напрямками</a:t>
            </a:r>
            <a:r>
              <a:rPr lang="ru-RU" sz="2000" b="1" dirty="0"/>
              <a:t> </a:t>
            </a:r>
            <a:r>
              <a:rPr lang="ru-RU" sz="2000" b="1" dirty="0" err="1"/>
              <a:t>роботи</a:t>
            </a:r>
            <a:r>
              <a:rPr lang="ru-RU" sz="2000" b="1" dirty="0"/>
              <a:t> є </a:t>
            </a:r>
            <a:r>
              <a:rPr lang="ru-RU" sz="2000" b="1" dirty="0" err="1"/>
              <a:t>дослідження</a:t>
            </a:r>
            <a:r>
              <a:rPr lang="ru-RU" sz="2000" b="1" dirty="0"/>
              <a:t> </a:t>
            </a:r>
            <a:r>
              <a:rPr lang="ru-RU" sz="2000" b="1" dirty="0" err="1"/>
              <a:t>рослинних</a:t>
            </a:r>
            <a:r>
              <a:rPr lang="ru-RU" sz="2000" b="1" dirty="0"/>
              <a:t> </a:t>
            </a:r>
            <a:r>
              <a:rPr lang="ru-RU" sz="2000" b="1" dirty="0" err="1"/>
              <a:t>угруповань</a:t>
            </a:r>
            <a:r>
              <a:rPr lang="ru-RU" sz="2000" b="1" dirty="0"/>
              <a:t> і </a:t>
            </a:r>
            <a:r>
              <a:rPr lang="ru-RU" sz="2000" b="1" dirty="0" err="1"/>
              <a:t>факторів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визначають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склад, </a:t>
            </a:r>
            <a:r>
              <a:rPr lang="ru-RU" sz="2000" b="1" dirty="0" err="1"/>
              <a:t>динаміку</a:t>
            </a:r>
            <a:r>
              <a:rPr lang="ru-RU" sz="2000" b="1" dirty="0"/>
              <a:t> і </a:t>
            </a:r>
            <a:r>
              <a:rPr lang="ru-RU" sz="2000" b="1" dirty="0" err="1"/>
              <a:t>продуктивність</a:t>
            </a:r>
            <a:r>
              <a:rPr lang="ru-RU" sz="2000" b="1" dirty="0"/>
              <a:t>, </a:t>
            </a:r>
            <a:r>
              <a:rPr lang="ru-RU" sz="2000" b="1" dirty="0" err="1"/>
              <a:t>розробка</a:t>
            </a:r>
            <a:r>
              <a:rPr lang="ru-RU" sz="2000" b="1" dirty="0"/>
              <a:t> </a:t>
            </a:r>
            <a:r>
              <a:rPr lang="ru-RU" sz="2000" b="1" dirty="0" err="1"/>
              <a:t>біологічних</a:t>
            </a:r>
            <a:r>
              <a:rPr lang="ru-RU" sz="2000" b="1" dirty="0"/>
              <a:t> основ </a:t>
            </a:r>
            <a:r>
              <a:rPr lang="ru-RU" sz="2000" b="1" dirty="0" err="1"/>
              <a:t>раціонального</a:t>
            </a:r>
            <a:r>
              <a:rPr lang="ru-RU" sz="2000" b="1" dirty="0"/>
              <a:t> </a:t>
            </a:r>
            <a:r>
              <a:rPr lang="ru-RU" sz="2000" b="1" dirty="0" err="1"/>
              <a:t>використання</a:t>
            </a:r>
            <a:r>
              <a:rPr lang="ru-RU" sz="2000" b="1" dirty="0"/>
              <a:t> і </a:t>
            </a:r>
            <a:r>
              <a:rPr lang="ru-RU" sz="2000" b="1" dirty="0" err="1"/>
              <a:t>охорони</a:t>
            </a:r>
            <a:r>
              <a:rPr lang="ru-RU" sz="2000" b="1" dirty="0"/>
              <a:t> природного </a:t>
            </a:r>
            <a:r>
              <a:rPr lang="ru-RU" sz="2000" b="1" dirty="0" err="1"/>
              <a:t>рослинного</a:t>
            </a:r>
            <a:r>
              <a:rPr lang="ru-RU" sz="2000" b="1" dirty="0"/>
              <a:t> </a:t>
            </a:r>
            <a:r>
              <a:rPr lang="ru-RU" sz="2000" b="1" dirty="0" err="1"/>
              <a:t>покриву</a:t>
            </a:r>
            <a:r>
              <a:rPr lang="ru-RU" sz="2000" b="1" dirty="0"/>
              <a:t>, </a:t>
            </a:r>
            <a:r>
              <a:rPr lang="ru-RU" sz="2000" b="1" dirty="0" err="1"/>
              <a:t>геоботанічне</a:t>
            </a:r>
            <a:r>
              <a:rPr lang="ru-RU" sz="2000" b="1" dirty="0"/>
              <a:t> </a:t>
            </a:r>
            <a:r>
              <a:rPr lang="ru-RU" sz="2000" b="1" dirty="0" err="1"/>
              <a:t>картографування</a:t>
            </a:r>
            <a:r>
              <a:rPr lang="ru-RU" sz="2000" b="1" dirty="0"/>
              <a:t> і </a:t>
            </a:r>
            <a:r>
              <a:rPr lang="ru-RU" sz="2000" b="1" dirty="0" err="1"/>
              <a:t>районування</a:t>
            </a:r>
            <a:r>
              <a:rPr lang="ru-RU" sz="2000" b="1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18876" y="3394185"/>
            <a:ext cx="5225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Науковцями</a:t>
            </a:r>
            <a:r>
              <a:rPr lang="ru-RU" sz="2000" b="1" dirty="0"/>
              <a:t> </a:t>
            </a:r>
            <a:r>
              <a:rPr lang="ru-RU" sz="2000" b="1" dirty="0" err="1"/>
              <a:t>відділу</a:t>
            </a:r>
            <a:r>
              <a:rPr lang="ru-RU" sz="2000" b="1" dirty="0"/>
              <a:t> </a:t>
            </a:r>
            <a:r>
              <a:rPr lang="ru-RU" sz="2000" b="1" dirty="0" err="1"/>
              <a:t>обґрунтована</a:t>
            </a:r>
            <a:r>
              <a:rPr lang="ru-RU" sz="2000" b="1" dirty="0"/>
              <a:t> </a:t>
            </a:r>
            <a:r>
              <a:rPr lang="ru-RU" sz="2000" b="1" dirty="0" err="1"/>
              <a:t>провідна</a:t>
            </a:r>
            <a:r>
              <a:rPr lang="ru-RU" sz="2000" b="1" dirty="0"/>
              <a:t> роль </a:t>
            </a:r>
            <a:r>
              <a:rPr lang="ru-RU" sz="2000" b="1" dirty="0" err="1"/>
              <a:t>лісів</a:t>
            </a:r>
            <a:r>
              <a:rPr lang="ru-RU" sz="2000" b="1" dirty="0"/>
              <a:t> у </a:t>
            </a:r>
            <a:r>
              <a:rPr lang="ru-RU" sz="2000" b="1" dirty="0" err="1"/>
              <a:t>функціонуванні</a:t>
            </a:r>
            <a:r>
              <a:rPr lang="ru-RU" sz="2000" b="1" dirty="0"/>
              <a:t> </a:t>
            </a:r>
            <a:r>
              <a:rPr lang="ru-RU" sz="2000" b="1" dirty="0" err="1"/>
              <a:t>біосфери</a:t>
            </a:r>
            <a:r>
              <a:rPr lang="ru-RU" sz="2000" b="1" dirty="0"/>
              <a:t>,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екологічна</a:t>
            </a:r>
            <a:r>
              <a:rPr lang="ru-RU" sz="2000" b="1" dirty="0"/>
              <a:t> та </a:t>
            </a:r>
            <a:r>
              <a:rPr lang="ru-RU" sz="2000" b="1" dirty="0" err="1"/>
              <a:t>соціальна</a:t>
            </a:r>
            <a:r>
              <a:rPr lang="ru-RU" sz="2000" b="1" dirty="0"/>
              <a:t> </a:t>
            </a:r>
            <a:r>
              <a:rPr lang="ru-RU" sz="2000" b="1" dirty="0" err="1"/>
              <a:t>значущість</a:t>
            </a:r>
            <a:r>
              <a:rPr lang="ru-RU" sz="2000" b="1" dirty="0"/>
              <a:t> для </a:t>
            </a:r>
            <a:r>
              <a:rPr lang="ru-RU" sz="2000" b="1" dirty="0" err="1"/>
              <a:t>цивілізації.Проаналізовано</a:t>
            </a:r>
            <a:r>
              <a:rPr lang="ru-RU" sz="2000" b="1" dirty="0"/>
              <a:t> стан </a:t>
            </a:r>
            <a:r>
              <a:rPr lang="ru-RU" sz="2000" b="1" dirty="0" err="1"/>
              <a:t>біорізноманіття</a:t>
            </a:r>
            <a:r>
              <a:rPr lang="ru-RU" sz="2000" b="1" dirty="0"/>
              <a:t> </a:t>
            </a:r>
            <a:r>
              <a:rPr lang="ru-RU" sz="2000" b="1" dirty="0" err="1"/>
              <a:t>України</a:t>
            </a:r>
            <a:r>
              <a:rPr lang="ru-RU" sz="2000" b="1" dirty="0"/>
              <a:t>, </a:t>
            </a:r>
            <a:r>
              <a:rPr lang="ru-RU" sz="2000" b="1" dirty="0" err="1"/>
              <a:t>основні</a:t>
            </a:r>
            <a:r>
              <a:rPr lang="ru-RU" sz="2000" b="1" dirty="0"/>
              <a:t> </a:t>
            </a:r>
            <a:r>
              <a:rPr lang="ru-RU" sz="2000" b="1" dirty="0" err="1"/>
              <a:t>дисбаланси</a:t>
            </a:r>
            <a:r>
              <a:rPr lang="ru-RU" sz="2000" b="1" dirty="0"/>
              <a:t> </a:t>
            </a:r>
            <a:r>
              <a:rPr lang="ru-RU" sz="2000" b="1" dirty="0" err="1"/>
              <a:t>використання</a:t>
            </a:r>
            <a:r>
              <a:rPr lang="ru-RU" sz="2000" b="1" dirty="0"/>
              <a:t> </a:t>
            </a:r>
            <a:r>
              <a:rPr lang="ru-RU" sz="2000" b="1" dirty="0" err="1"/>
              <a:t>ресурсів</a:t>
            </a:r>
            <a:r>
              <a:rPr lang="ru-RU" sz="2000" b="1" dirty="0"/>
              <a:t> </a:t>
            </a:r>
            <a:r>
              <a:rPr lang="ru-RU" sz="2000" b="1" dirty="0" err="1"/>
              <a:t>рослинного</a:t>
            </a:r>
            <a:r>
              <a:rPr lang="ru-RU" sz="2000" b="1" dirty="0"/>
              <a:t> </a:t>
            </a:r>
            <a:r>
              <a:rPr lang="ru-RU" sz="2000" b="1" dirty="0" err="1"/>
              <a:t>світу</a:t>
            </a:r>
            <a:r>
              <a:rPr lang="ru-RU" sz="2000" b="1" dirty="0"/>
              <a:t> та </a:t>
            </a:r>
            <a:r>
              <a:rPr lang="ru-RU" sz="2000" b="1" dirty="0" err="1"/>
              <a:t>обґрунтовано</a:t>
            </a:r>
            <a:r>
              <a:rPr lang="ru-RU" sz="2000" b="1" dirty="0"/>
              <a:t> природно-</a:t>
            </a:r>
            <a:r>
              <a:rPr lang="ru-RU" sz="2000" b="1" dirty="0" err="1"/>
              <a:t>ресурсну</a:t>
            </a:r>
            <a:r>
              <a:rPr lang="ru-RU" sz="2000" b="1" dirty="0"/>
              <a:t> модель </a:t>
            </a:r>
            <a:r>
              <a:rPr lang="ru-RU" sz="2000" b="1" dirty="0" err="1"/>
              <a:t>розвитку</a:t>
            </a:r>
            <a:r>
              <a:rPr lang="ru-RU" sz="2000" b="1" dirty="0"/>
              <a:t> </a:t>
            </a:r>
            <a:r>
              <a:rPr lang="ru-RU" sz="2000" b="1" dirty="0" err="1"/>
              <a:t>України</a:t>
            </a:r>
            <a:r>
              <a:rPr lang="ru-RU" sz="2000" b="1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2913"/>
            <a:ext cx="9324528" cy="685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В.Кучерявий</a:t>
            </a:r>
            <a:endParaRPr lang="uk-UA" b="1" dirty="0"/>
          </a:p>
        </p:txBody>
      </p:sp>
      <p:pic>
        <p:nvPicPr>
          <p:cNvPr id="11266" name="Picture 2" descr="C:\Documents and Settings\User\Рабочий стол\kucheryavy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366955"/>
            <a:ext cx="3095252" cy="412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904" y="5733256"/>
            <a:ext cx="8959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Доктор </a:t>
            </a:r>
            <a:r>
              <a:rPr lang="ru-RU" sz="2000" b="1" dirty="0" err="1"/>
              <a:t>сільськогосподарських</a:t>
            </a:r>
            <a:r>
              <a:rPr lang="ru-RU" sz="2000" b="1" dirty="0"/>
              <a:t> наук (1991), </a:t>
            </a:r>
            <a:r>
              <a:rPr lang="ru-RU" sz="2000" b="1" dirty="0" err="1"/>
              <a:t>професор</a:t>
            </a:r>
            <a:r>
              <a:rPr lang="ru-RU" sz="2000" b="1" dirty="0"/>
              <a:t>. </a:t>
            </a:r>
            <a:r>
              <a:rPr lang="ru-RU" sz="2000" b="1" dirty="0" err="1"/>
              <a:t>Завідувач</a:t>
            </a:r>
            <a:r>
              <a:rPr lang="ru-RU" sz="2000" b="1" dirty="0"/>
              <a:t> </a:t>
            </a:r>
            <a:r>
              <a:rPr lang="ru-RU" sz="2000" b="1" dirty="0" err="1"/>
              <a:t>кафедри</a:t>
            </a:r>
            <a:r>
              <a:rPr lang="ru-RU" sz="2000" b="1" dirty="0"/>
              <a:t> </a:t>
            </a:r>
            <a:r>
              <a:rPr lang="ru-RU" sz="2000" b="1" dirty="0" err="1"/>
              <a:t>ландшафтної</a:t>
            </a:r>
            <a:r>
              <a:rPr lang="ru-RU" sz="2000" b="1" dirty="0"/>
              <a:t> </a:t>
            </a:r>
            <a:r>
              <a:rPr lang="ru-RU" sz="2000" b="1" dirty="0" err="1"/>
              <a:t>архітектури</a:t>
            </a:r>
            <a:r>
              <a:rPr lang="ru-RU" sz="2000" b="1" dirty="0"/>
              <a:t>, садово-паркового </a:t>
            </a:r>
            <a:r>
              <a:rPr lang="ru-RU" sz="2000" b="1" dirty="0" err="1"/>
              <a:t>господарства</a:t>
            </a:r>
            <a:r>
              <a:rPr lang="ru-RU" sz="2000" b="1" dirty="0"/>
              <a:t> та </a:t>
            </a:r>
            <a:r>
              <a:rPr lang="ru-RU" sz="2000" b="1" dirty="0" err="1"/>
              <a:t>урбоекології</a:t>
            </a:r>
            <a:r>
              <a:rPr lang="ru-RU" sz="2000" b="1" dirty="0"/>
              <a:t> </a:t>
            </a:r>
            <a:r>
              <a:rPr lang="ru-RU" sz="2000" b="1" dirty="0" err="1"/>
              <a:t>Національного</a:t>
            </a:r>
            <a:r>
              <a:rPr lang="ru-RU" sz="2000" b="1" dirty="0"/>
              <a:t> </a:t>
            </a:r>
            <a:r>
              <a:rPr lang="ru-RU" sz="2000" b="1" dirty="0" err="1"/>
              <a:t>лісотехнічного</a:t>
            </a:r>
            <a:r>
              <a:rPr lang="ru-RU" sz="2000" b="1" dirty="0"/>
              <a:t> </a:t>
            </a:r>
            <a:r>
              <a:rPr lang="ru-RU" sz="2000" b="1" dirty="0" err="1"/>
              <a:t>університету</a:t>
            </a:r>
            <a:r>
              <a:rPr lang="ru-RU" sz="2000" b="1" dirty="0"/>
              <a:t> </a:t>
            </a:r>
            <a:r>
              <a:rPr lang="ru-RU" sz="2000" b="1" dirty="0" err="1"/>
              <a:t>України</a:t>
            </a:r>
            <a:r>
              <a:rPr lang="ru-RU" sz="2000" b="1" dirty="0"/>
              <a:t> (з 1984 р.).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04" y="1443841"/>
            <a:ext cx="54311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 У 1970-ті </a:t>
            </a:r>
            <a:r>
              <a:rPr lang="ru-RU" sz="2000" b="1" dirty="0" err="1"/>
              <a:t>рр</a:t>
            </a:r>
            <a:r>
              <a:rPr lang="ru-RU" sz="2000" b="1" dirty="0"/>
              <a:t>. </a:t>
            </a:r>
            <a:r>
              <a:rPr lang="ru-RU" sz="2000" b="1" dirty="0" err="1"/>
              <a:t>з'являються</a:t>
            </a:r>
            <a:r>
              <a:rPr lang="ru-RU" sz="2000" b="1" dirty="0"/>
              <a:t> </a:t>
            </a:r>
            <a:r>
              <a:rPr lang="ru-RU" sz="2000" b="1" dirty="0" err="1"/>
              <a:t>перші</a:t>
            </a:r>
            <a:r>
              <a:rPr lang="ru-RU" sz="2000" b="1" dirty="0"/>
              <a:t> книги </a:t>
            </a:r>
            <a:r>
              <a:rPr lang="ru-RU" sz="2000" b="1" dirty="0" err="1"/>
              <a:t>науковця</a:t>
            </a:r>
            <a:r>
              <a:rPr lang="ru-RU" sz="2000" b="1" dirty="0"/>
              <a:t> — "На </a:t>
            </a:r>
            <a:r>
              <a:rPr lang="ru-RU" sz="2000" b="1" dirty="0" err="1"/>
              <a:t>зелених</a:t>
            </a:r>
            <a:r>
              <a:rPr lang="ru-RU" sz="2000" b="1" dirty="0"/>
              <a:t> </a:t>
            </a:r>
            <a:r>
              <a:rPr lang="ru-RU" sz="2000" b="1" dirty="0" err="1"/>
              <a:t>орбітах</a:t>
            </a:r>
            <a:r>
              <a:rPr lang="ru-RU" sz="2000" b="1" dirty="0"/>
              <a:t> Львова", "</a:t>
            </a:r>
            <a:r>
              <a:rPr lang="ru-RU" sz="2000" b="1" dirty="0" err="1"/>
              <a:t>Стрийський</a:t>
            </a:r>
            <a:r>
              <a:rPr lang="ru-RU" sz="2000" b="1" dirty="0"/>
              <a:t> парк", "</a:t>
            </a:r>
            <a:r>
              <a:rPr lang="ru-RU" sz="2000" b="1" dirty="0" err="1"/>
              <a:t>Кличуть</a:t>
            </a:r>
            <a:r>
              <a:rPr lang="ru-RU" sz="2000" b="1" dirty="0"/>
              <a:t> </a:t>
            </a:r>
            <a:r>
              <a:rPr lang="ru-RU" sz="2000" b="1" dirty="0" err="1"/>
              <a:t>околиці</a:t>
            </a:r>
            <a:r>
              <a:rPr lang="ru-RU" sz="2000" b="1" dirty="0"/>
              <a:t> Львова".</a:t>
            </a:r>
          </a:p>
          <a:p>
            <a:r>
              <a:rPr lang="ru-RU" sz="2000" b="1" dirty="0"/>
              <a:t>Учений </a:t>
            </a:r>
            <a:r>
              <a:rPr lang="ru-RU" sz="2000" b="1" dirty="0" err="1"/>
              <a:t>працював</a:t>
            </a:r>
            <a:r>
              <a:rPr lang="ru-RU" sz="2000" b="1" dirty="0"/>
              <a:t> на </a:t>
            </a:r>
            <a:r>
              <a:rPr lang="ru-RU" sz="2000" b="1" dirty="0" err="1"/>
              <a:t>посаді</a:t>
            </a:r>
            <a:r>
              <a:rPr lang="ru-RU" sz="2000" b="1" dirty="0"/>
              <a:t> ректора у </a:t>
            </a:r>
            <a:r>
              <a:rPr lang="ru-RU" sz="2000" b="1" dirty="0" err="1"/>
              <a:t>Львівському</a:t>
            </a:r>
            <a:r>
              <a:rPr lang="ru-RU" sz="2000" b="1" dirty="0"/>
              <a:t> </a:t>
            </a:r>
            <a:r>
              <a:rPr lang="ru-RU" sz="2000" b="1" dirty="0" err="1"/>
              <a:t>лісотехнічному</a:t>
            </a:r>
            <a:r>
              <a:rPr lang="ru-RU" sz="2000" b="1" dirty="0"/>
              <a:t> </a:t>
            </a:r>
            <a:r>
              <a:rPr lang="ru-RU" sz="2000" b="1" dirty="0" err="1"/>
              <a:t>інституті</a:t>
            </a:r>
            <a:r>
              <a:rPr lang="ru-RU" sz="2000" b="1" dirty="0"/>
              <a:t> (1982-1993). </a:t>
            </a:r>
            <a:r>
              <a:rPr lang="ru-RU" sz="2000" b="1" dirty="0" err="1"/>
              <a:t>Одночасно</a:t>
            </a:r>
            <a:r>
              <a:rPr lang="ru-RU" sz="2000" b="1" dirty="0"/>
              <a:t> </a:t>
            </a:r>
            <a:r>
              <a:rPr lang="ru-RU" sz="2000" b="1" dirty="0" err="1"/>
              <a:t>очолював</a:t>
            </a:r>
            <a:r>
              <a:rPr lang="ru-RU" sz="2000" b="1" dirty="0"/>
              <a:t> кафедру </a:t>
            </a:r>
            <a:r>
              <a:rPr lang="ru-RU" sz="2000" b="1" dirty="0" err="1"/>
              <a:t>лісівництва</a:t>
            </a:r>
            <a:r>
              <a:rPr lang="ru-RU" sz="2000" b="1" dirty="0"/>
              <a:t> і </a:t>
            </a:r>
            <a:r>
              <a:rPr lang="ru-RU" sz="2000" b="1" dirty="0" err="1"/>
              <a:t>озеленення</a:t>
            </a:r>
            <a:r>
              <a:rPr lang="ru-RU" sz="2000" b="1" dirty="0"/>
              <a:t>, а </a:t>
            </a:r>
            <a:r>
              <a:rPr lang="ru-RU" sz="2000" b="1" dirty="0" err="1"/>
              <a:t>згодом</a:t>
            </a:r>
            <a:r>
              <a:rPr lang="ru-RU" sz="2000" b="1" dirty="0"/>
              <a:t> — </a:t>
            </a:r>
            <a:r>
              <a:rPr lang="ru-RU" sz="2000" b="1" dirty="0" err="1"/>
              <a:t>екології</a:t>
            </a:r>
            <a:r>
              <a:rPr lang="ru-RU" sz="2000" b="1" dirty="0"/>
              <a:t>, </a:t>
            </a:r>
            <a:r>
              <a:rPr lang="ru-RU" sz="2000" b="1" dirty="0" err="1"/>
              <a:t>ландшафтної</a:t>
            </a:r>
            <a:r>
              <a:rPr lang="ru-RU" sz="2000" b="1" dirty="0"/>
              <a:t> </a:t>
            </a:r>
            <a:r>
              <a:rPr lang="ru-RU" sz="2000" b="1" dirty="0" err="1"/>
              <a:t>архітектури</a:t>
            </a:r>
            <a:r>
              <a:rPr lang="ru-RU" sz="2000" b="1" dirty="0"/>
              <a:t> та садово-паркового </a:t>
            </a:r>
            <a:r>
              <a:rPr lang="ru-RU" sz="2000" b="1" dirty="0" err="1"/>
              <a:t>господарства</a:t>
            </a:r>
            <a:r>
              <a:rPr lang="ru-RU" sz="2000" b="1" dirty="0"/>
              <a:t> (з 1984 р.). Першим в </a:t>
            </a:r>
            <a:r>
              <a:rPr lang="ru-RU" sz="2000" b="1" dirty="0" err="1"/>
              <a:t>Україні</a:t>
            </a:r>
            <a:r>
              <a:rPr lang="ru-RU" sz="2000" b="1" dirty="0"/>
              <a:t> </a:t>
            </a:r>
            <a:r>
              <a:rPr lang="ru-RU" sz="2000" b="1" dirty="0" err="1"/>
              <a:t>розпочав</a:t>
            </a:r>
            <a:r>
              <a:rPr lang="ru-RU" sz="2000" b="1" dirty="0"/>
              <a:t> </a:t>
            </a:r>
            <a:r>
              <a:rPr lang="ru-RU" sz="2000" b="1" dirty="0" err="1"/>
              <a:t>підготовку</a:t>
            </a:r>
            <a:r>
              <a:rPr lang="ru-RU" sz="2000" b="1" dirty="0"/>
              <a:t> </a:t>
            </a:r>
            <a:r>
              <a:rPr lang="ru-RU" sz="2000" b="1" dirty="0" err="1"/>
              <a:t>спеціалістів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спеціальностей</a:t>
            </a:r>
            <a:r>
              <a:rPr lang="ru-RU" sz="2000" b="1" dirty="0"/>
              <a:t> "</a:t>
            </a:r>
            <a:r>
              <a:rPr lang="ru-RU" sz="2000" b="1" dirty="0" err="1"/>
              <a:t>Прикладна</a:t>
            </a:r>
            <a:r>
              <a:rPr lang="ru-RU" sz="2000" b="1" dirty="0"/>
              <a:t> </a:t>
            </a:r>
            <a:r>
              <a:rPr lang="ru-RU" sz="2000" b="1" dirty="0" err="1"/>
              <a:t>екологія</a:t>
            </a:r>
            <a:r>
              <a:rPr lang="ru-RU" sz="2000" b="1" dirty="0"/>
              <a:t>", "Садово-</a:t>
            </a:r>
            <a:r>
              <a:rPr lang="ru-RU" sz="2000" b="1" dirty="0" err="1"/>
              <a:t>паркове</a:t>
            </a:r>
            <a:r>
              <a:rPr lang="ru-RU" sz="2000" b="1" dirty="0"/>
              <a:t> </a:t>
            </a:r>
            <a:r>
              <a:rPr lang="ru-RU" sz="2000" b="1" dirty="0" err="1"/>
              <a:t>господарство</a:t>
            </a:r>
            <a:r>
              <a:rPr lang="ru-RU" sz="2000" b="1" dirty="0"/>
              <a:t>" та "</a:t>
            </a:r>
            <a:r>
              <a:rPr lang="ru-RU" sz="2000" b="1" dirty="0" err="1"/>
              <a:t>Ландшафтна</a:t>
            </a:r>
            <a:r>
              <a:rPr lang="ru-RU" sz="2000" b="1" dirty="0"/>
              <a:t> </a:t>
            </a:r>
            <a:r>
              <a:rPr lang="ru-RU" sz="2000" b="1" dirty="0" err="1"/>
              <a:t>архітектура</a:t>
            </a:r>
            <a:r>
              <a:rPr lang="ru-RU" sz="2000" b="1" dirty="0"/>
              <a:t>".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Реймерс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(1994 р., систематизація галузей екології)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719" y="1988840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Екологія</a:t>
            </a:r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як </a:t>
            </a:r>
            <a:r>
              <a:rPr lang="ru-RU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така</a:t>
            </a:r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- </a:t>
            </a:r>
            <a:r>
              <a:rPr lang="ru-RU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це</a:t>
            </a:r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лише</a:t>
            </a:r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фундаментальна основа для </a:t>
            </a:r>
            <a:r>
              <a:rPr lang="ru-RU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природоохоронного</a:t>
            </a:r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і</a:t>
            </a:r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середовищеохоронного</a:t>
            </a:r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знання</a:t>
            </a:r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основа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невід'ємна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і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надзвичайно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необхідна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. Все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інше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–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прикладні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її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сфери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. Вони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мають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свої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постулати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і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теоретичні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узагальнення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,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які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базуються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на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екологічному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фундаменті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… </a:t>
            </a:r>
            <a:endParaRPr lang="ru-RU" dirty="0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" y="0"/>
            <a:ext cx="91780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 р. Міжнародна конференція ООН з навколишнього середовища і розвитку (Ріо-де-Жанейро) </a:t>
            </a:r>
          </a:p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Проголошено принципи </a:t>
            </a:r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екорозвитку</a:t>
            </a:r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Обрано стратегію сталого, узгодженого, збалансованого, виваженого розвитку</a:t>
            </a:r>
          </a:p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Взаємостосунки  суспільства і природи будувати на принципах </a:t>
            </a:r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невиснажливості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відповідальності, взаємоповаги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Екологія як наука</a:t>
            </a:r>
            <a:endParaRPr lang="uk-UA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Екологія </a:t>
            </a:r>
            <a:r>
              <a:rPr lang="uk-UA" dirty="0" smtClean="0"/>
              <a:t>– наука про місце проживання, середовище життєдіяльності </a:t>
            </a:r>
          </a:p>
          <a:p>
            <a:pPr marL="0" indent="0">
              <a:buNone/>
            </a:pPr>
            <a:r>
              <a:rPr lang="uk-UA" dirty="0" smtClean="0"/>
              <a:t>Ернст </a:t>
            </a:r>
            <a:r>
              <a:rPr lang="uk-UA" dirty="0" err="1" smtClean="0"/>
              <a:t>Геккель</a:t>
            </a:r>
            <a:r>
              <a:rPr lang="uk-UA" dirty="0" smtClean="0"/>
              <a:t> (німецький природознавець, біолог)</a:t>
            </a:r>
          </a:p>
          <a:p>
            <a:endParaRPr lang="uk-UA" dirty="0"/>
          </a:p>
        </p:txBody>
      </p:sp>
      <p:pic>
        <p:nvPicPr>
          <p:cNvPr id="1026" name="Picture 2" descr="C:\Users\Олег\Downloads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830" y="3179409"/>
            <a:ext cx="2808312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3774" y="3364944"/>
            <a:ext cx="6179191" cy="347787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err="1"/>
              <a:t>Ернест</a:t>
            </a:r>
            <a:r>
              <a:rPr lang="ru-RU" sz="2000" b="1" dirty="0"/>
              <a:t> Геккель </a:t>
            </a:r>
            <a:r>
              <a:rPr lang="ru-RU" sz="2000" b="1" dirty="0" err="1"/>
              <a:t>виявив</a:t>
            </a:r>
            <a:r>
              <a:rPr lang="ru-RU" sz="2000" b="1" dirty="0"/>
              <a:t>, описав і назвав </a:t>
            </a:r>
            <a:r>
              <a:rPr lang="ru-RU" sz="2000" b="1" dirty="0" err="1"/>
              <a:t>тисячі</a:t>
            </a:r>
            <a:r>
              <a:rPr lang="ru-RU" sz="2000" b="1" dirty="0"/>
              <a:t> </a:t>
            </a:r>
            <a:r>
              <a:rPr lang="ru-RU" sz="2000" b="1" dirty="0" err="1"/>
              <a:t>нових</a:t>
            </a:r>
            <a:r>
              <a:rPr lang="ru-RU" sz="2000" b="1" dirty="0"/>
              <a:t> </a:t>
            </a:r>
            <a:r>
              <a:rPr lang="ru-RU" sz="2000" b="1" dirty="0" err="1"/>
              <a:t>видів</a:t>
            </a:r>
            <a:r>
              <a:rPr lang="ru-RU" sz="2000" b="1" dirty="0"/>
              <a:t>, </a:t>
            </a:r>
            <a:r>
              <a:rPr lang="ru-RU" sz="2000" b="1" dirty="0" err="1"/>
              <a:t>зробив</a:t>
            </a:r>
            <a:r>
              <a:rPr lang="ru-RU" sz="2000" b="1" dirty="0"/>
              <a:t> карту </a:t>
            </a:r>
            <a:r>
              <a:rPr lang="ru-RU" sz="2000" b="1" dirty="0" err="1"/>
              <a:t>генеалогічного</a:t>
            </a:r>
            <a:r>
              <a:rPr lang="ru-RU" sz="2000" b="1" dirty="0"/>
              <a:t> дерева,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стосується</a:t>
            </a:r>
            <a:r>
              <a:rPr lang="ru-RU" sz="2000" b="1" dirty="0"/>
              <a:t> </a:t>
            </a:r>
            <a:r>
              <a:rPr lang="ru-RU" sz="2000" b="1" dirty="0" err="1"/>
              <a:t>всіх</a:t>
            </a:r>
            <a:r>
              <a:rPr lang="ru-RU" sz="2000" b="1" dirty="0"/>
              <a:t> </a:t>
            </a:r>
            <a:r>
              <a:rPr lang="ru-RU" sz="2000" b="1" dirty="0" err="1"/>
              <a:t>життєвих</a:t>
            </a:r>
            <a:r>
              <a:rPr lang="ru-RU" sz="2000" b="1" dirty="0"/>
              <a:t> форм, і створив </a:t>
            </a:r>
            <a:r>
              <a:rPr lang="ru-RU" sz="2000" b="1" dirty="0" err="1"/>
              <a:t>багато</a:t>
            </a:r>
            <a:r>
              <a:rPr lang="ru-RU" sz="2000" b="1" dirty="0"/>
              <a:t> </a:t>
            </a:r>
            <a:r>
              <a:rPr lang="ru-RU" sz="2000" b="1" dirty="0" err="1"/>
              <a:t>термінів</a:t>
            </a:r>
            <a:r>
              <a:rPr lang="ru-RU" sz="2000" b="1" dirty="0"/>
              <a:t> в </a:t>
            </a:r>
            <a:r>
              <a:rPr lang="ru-RU" sz="2000" b="1" dirty="0" err="1"/>
              <a:t>біології</a:t>
            </a:r>
            <a:r>
              <a:rPr lang="ru-RU" sz="2000" b="1" dirty="0"/>
              <a:t>, </a:t>
            </a:r>
            <a:r>
              <a:rPr lang="ru-RU" sz="2000" b="1" dirty="0" err="1"/>
              <a:t>зокрема</a:t>
            </a:r>
            <a:r>
              <a:rPr lang="ru-RU" sz="2000" b="1" dirty="0"/>
              <a:t> тип, </a:t>
            </a:r>
            <a:r>
              <a:rPr lang="ru-RU" sz="2000" b="1" dirty="0" err="1"/>
              <a:t>філогенез</a:t>
            </a:r>
            <a:r>
              <a:rPr lang="ru-RU" sz="2000" b="1" dirty="0"/>
              <a:t>, </a:t>
            </a:r>
            <a:r>
              <a:rPr lang="ru-RU" sz="2000" b="1" dirty="0" err="1"/>
              <a:t>екологія</a:t>
            </a:r>
            <a:r>
              <a:rPr lang="ru-RU" sz="2000" b="1" dirty="0"/>
              <a:t> і царство </a:t>
            </a:r>
            <a:r>
              <a:rPr lang="ru-RU" sz="2000" b="1" dirty="0" err="1"/>
              <a:t>Найпростіші</a:t>
            </a:r>
            <a:r>
              <a:rPr lang="ru-RU" sz="2000" b="1" dirty="0"/>
              <a:t> (</a:t>
            </a:r>
            <a:r>
              <a:rPr lang="en-US" sz="2000" b="1" dirty="0"/>
              <a:t>Protista). </a:t>
            </a:r>
            <a:r>
              <a:rPr lang="ru-RU" sz="2000" b="1" dirty="0"/>
              <a:t>Геккель </a:t>
            </a:r>
            <a:r>
              <a:rPr lang="ru-RU" sz="2000" b="1" dirty="0" err="1"/>
              <a:t>підтримував</a:t>
            </a:r>
            <a:r>
              <a:rPr lang="ru-RU" sz="2000" b="1" dirty="0"/>
              <a:t> роботу Чарльза </a:t>
            </a:r>
            <a:r>
              <a:rPr lang="ru-RU" sz="2000" b="1" dirty="0" err="1"/>
              <a:t>Дарвіна</a:t>
            </a:r>
            <a:r>
              <a:rPr lang="ru-RU" sz="2000" b="1" dirty="0"/>
              <a:t> в </a:t>
            </a:r>
            <a:r>
              <a:rPr lang="ru-RU" sz="2000" b="1" dirty="0" err="1"/>
              <a:t>Німеччині</a:t>
            </a:r>
            <a:r>
              <a:rPr lang="ru-RU" sz="2000" b="1" dirty="0"/>
              <a:t> й </a:t>
            </a:r>
            <a:r>
              <a:rPr lang="ru-RU" sz="2000" b="1" dirty="0" err="1"/>
              <a:t>розвивав</a:t>
            </a:r>
            <a:r>
              <a:rPr lang="ru-RU" sz="2000" b="1" dirty="0"/>
              <a:t> </a:t>
            </a:r>
            <a:r>
              <a:rPr lang="ru-RU" sz="2000" b="1" dirty="0" err="1"/>
              <a:t>спірний</a:t>
            </a:r>
            <a:r>
              <a:rPr lang="ru-RU" sz="2000" b="1" dirty="0"/>
              <a:t> </a:t>
            </a:r>
            <a:r>
              <a:rPr lang="ru-RU" sz="2000" b="1" dirty="0" err="1"/>
              <a:t>Біогенетичний</a:t>
            </a:r>
            <a:r>
              <a:rPr lang="ru-RU" sz="2000" b="1" dirty="0"/>
              <a:t> закон,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стверджує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біологічний</a:t>
            </a:r>
            <a:r>
              <a:rPr lang="ru-RU" sz="2000" b="1" dirty="0"/>
              <a:t> </a:t>
            </a:r>
            <a:r>
              <a:rPr lang="ru-RU" sz="2000" b="1" dirty="0" err="1"/>
              <a:t>розвиток</a:t>
            </a:r>
            <a:r>
              <a:rPr lang="ru-RU" sz="2000" b="1" dirty="0"/>
              <a:t> </a:t>
            </a:r>
            <a:r>
              <a:rPr lang="ru-RU" sz="2000" b="1" dirty="0" err="1"/>
              <a:t>індивідуальних</a:t>
            </a:r>
            <a:r>
              <a:rPr lang="ru-RU" sz="2000" b="1" dirty="0"/>
              <a:t> </a:t>
            </a:r>
            <a:r>
              <a:rPr lang="ru-RU" sz="2000" b="1" dirty="0" err="1"/>
              <a:t>організмів</a:t>
            </a:r>
            <a:r>
              <a:rPr lang="ru-RU" sz="2000" b="1" dirty="0"/>
              <a:t>, </a:t>
            </a:r>
            <a:r>
              <a:rPr lang="ru-RU" sz="2000" b="1" dirty="0" err="1"/>
              <a:t>або</a:t>
            </a:r>
            <a:r>
              <a:rPr lang="ru-RU" sz="2000" b="1" dirty="0"/>
              <a:t> онтогенез, є </a:t>
            </a:r>
            <a:r>
              <a:rPr lang="ru-RU" sz="2000" b="1" dirty="0" err="1"/>
              <a:t>паралельним</a:t>
            </a:r>
            <a:r>
              <a:rPr lang="ru-RU" sz="2000" b="1" dirty="0"/>
              <a:t> та </a:t>
            </a:r>
            <a:r>
              <a:rPr lang="ru-RU" sz="2000" b="1" dirty="0" err="1"/>
              <a:t>підсумовує</a:t>
            </a:r>
            <a:r>
              <a:rPr lang="ru-RU" sz="2000" b="1" dirty="0"/>
              <a:t> </a:t>
            </a:r>
            <a:r>
              <a:rPr lang="ru-RU" sz="2000" b="1" dirty="0" err="1"/>
              <a:t>повний</a:t>
            </a:r>
            <a:r>
              <a:rPr lang="ru-RU" sz="2000" b="1" dirty="0"/>
              <a:t> </a:t>
            </a:r>
            <a:r>
              <a:rPr lang="ru-RU" sz="2000" b="1" dirty="0" err="1"/>
              <a:t>еволюційний</a:t>
            </a:r>
            <a:r>
              <a:rPr lang="ru-RU" sz="2000" b="1" dirty="0"/>
              <a:t> </a:t>
            </a:r>
            <a:r>
              <a:rPr lang="ru-RU" sz="2000" b="1" dirty="0" err="1"/>
              <a:t>розвиток</a:t>
            </a:r>
            <a:r>
              <a:rPr lang="ru-RU" sz="2000" b="1" dirty="0"/>
              <a:t> </a:t>
            </a:r>
            <a:r>
              <a:rPr lang="ru-RU" sz="2000" b="1" dirty="0" err="1"/>
              <a:t>різновидів</a:t>
            </a:r>
            <a:r>
              <a:rPr lang="ru-RU" sz="2000" b="1" dirty="0"/>
              <a:t>,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філогенез</a:t>
            </a:r>
            <a:r>
              <a:rPr lang="ru-RU" sz="2000" b="1" dirty="0"/>
              <a:t>: "Онтогенез є </a:t>
            </a:r>
            <a:r>
              <a:rPr lang="ru-RU" sz="2000" b="1" dirty="0" err="1"/>
              <a:t>рекапітуляцією</a:t>
            </a:r>
            <a:r>
              <a:rPr lang="ru-RU" sz="2000" b="1" dirty="0"/>
              <a:t> </a:t>
            </a:r>
            <a:r>
              <a:rPr lang="ru-RU" sz="2000" b="1" dirty="0" err="1"/>
              <a:t>філогенезу</a:t>
            </a:r>
            <a:r>
              <a:rPr lang="ru-RU" sz="2000" b="1" dirty="0"/>
              <a:t>".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29"/>
            <a:ext cx="10344150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</a:rPr>
              <a:t>Об</a:t>
            </a:r>
            <a:r>
              <a:rPr lang="en-US" sz="5400" b="1" dirty="0" smtClean="0">
                <a:solidFill>
                  <a:srgbClr val="C00000"/>
                </a:solidFill>
              </a:rPr>
              <a:t>’</a:t>
            </a:r>
            <a:r>
              <a:rPr lang="uk-UA" sz="5400" b="1" dirty="0" err="1" smtClean="0">
                <a:solidFill>
                  <a:srgbClr val="C00000"/>
                </a:solidFill>
              </a:rPr>
              <a:t>єкти</a:t>
            </a:r>
            <a:r>
              <a:rPr lang="uk-UA" sz="5400" b="1" dirty="0" smtClean="0">
                <a:solidFill>
                  <a:srgbClr val="C00000"/>
                </a:solidFill>
              </a:rPr>
              <a:t> дослідження екології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383" y="2332037"/>
            <a:ext cx="9371384" cy="4525963"/>
          </a:xfrm>
        </p:spPr>
        <p:txBody>
          <a:bodyPr/>
          <a:lstStyle/>
          <a:p>
            <a:endParaRPr lang="uk-UA" dirty="0" smtClean="0"/>
          </a:p>
          <a:p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Середовище проживання людини</a:t>
            </a:r>
          </a:p>
          <a:p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Структуру цього середовища</a:t>
            </a:r>
          </a:p>
          <a:p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 його компонентів на розвиток </a:t>
            </a:r>
            <a:r>
              <a:rPr lang="uk-UA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різнорангових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екосистем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0" y="-24084"/>
            <a:ext cx="9156430" cy="688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Середовище </a:t>
            </a:r>
            <a:r>
              <a:rPr lang="uk-UA" dirty="0" smtClean="0"/>
              <a:t>(за М.</a:t>
            </a:r>
            <a:r>
              <a:rPr lang="uk-UA" dirty="0" err="1" smtClean="0"/>
              <a:t>Реймерсом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Сукупність фізичних, природно-антропогенних і соціальних чинників життя людини</a:t>
            </a:r>
          </a:p>
          <a:p>
            <a:r>
              <a:rPr lang="uk-UA" b="1" dirty="0" smtClean="0"/>
              <a:t>Довкілля – природно-антропогенне середовище – сукупність модифікацій природного середовища внаслідок цілеспрямованого та опосередкованого впливу людської діяльності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68"/>
            <a:ext cx="9235585" cy="684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Б.</a:t>
            </a:r>
            <a:r>
              <a:rPr lang="uk-UA" b="1" dirty="0" err="1" smtClean="0"/>
              <a:t>Коммонер</a:t>
            </a:r>
            <a:r>
              <a:rPr lang="uk-UA" b="1" dirty="0" smtClean="0"/>
              <a:t> (1966 р.)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Закони екології</a:t>
            </a:r>
          </a:p>
          <a:p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Все </a:t>
            </a:r>
            <a:r>
              <a:rPr lang="uk-UA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повязано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з усім</a:t>
            </a:r>
          </a:p>
          <a:p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Все має кудись подітися</a:t>
            </a:r>
          </a:p>
          <a:p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Ніщо не дається задарма</a:t>
            </a:r>
          </a:p>
          <a:p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Природа знає краще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301208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Екологія</a:t>
            </a:r>
            <a:r>
              <a:rPr lang="ru-RU" sz="2800" b="1" dirty="0"/>
              <a:t> –наука </a:t>
            </a:r>
            <a:r>
              <a:rPr lang="ru-RU" sz="2800" b="1" dirty="0" err="1"/>
              <a:t>дуже</a:t>
            </a:r>
            <a:r>
              <a:rPr lang="ru-RU" sz="2800" b="1" dirty="0"/>
              <a:t> проста за </a:t>
            </a:r>
            <a:r>
              <a:rPr lang="ru-RU" sz="2800" b="1" dirty="0" err="1"/>
              <a:t>задумом</a:t>
            </a:r>
            <a:r>
              <a:rPr lang="ru-RU" sz="2800" b="1" dirty="0"/>
              <a:t> і методами, але складна за </a:t>
            </a:r>
            <a:r>
              <a:rPr lang="ru-RU" sz="2800" b="1" dirty="0" err="1"/>
              <a:t>спробою</a:t>
            </a:r>
            <a:r>
              <a:rPr lang="ru-RU" sz="2800" b="1" dirty="0"/>
              <a:t> </a:t>
            </a:r>
            <a:r>
              <a:rPr lang="ru-RU" sz="2800" b="1" dirty="0" err="1"/>
              <a:t>зрозуміти</a:t>
            </a:r>
            <a:r>
              <a:rPr lang="ru-RU" sz="2800" b="1" dirty="0"/>
              <a:t> </a:t>
            </a:r>
            <a:r>
              <a:rPr lang="ru-RU" sz="2800" b="1" dirty="0" err="1"/>
              <a:t>взаємостосунки</a:t>
            </a:r>
            <a:r>
              <a:rPr lang="ru-RU" sz="2800" b="1" dirty="0"/>
              <a:t> </a:t>
            </a:r>
            <a:r>
              <a:rPr lang="ru-RU" sz="2800" b="1" dirty="0" err="1"/>
              <a:t>між</a:t>
            </a:r>
            <a:r>
              <a:rPr lang="ru-RU" sz="2800" b="1" dirty="0"/>
              <a:t> живою і неживою природою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Сучасне визначення екології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</a:p>
          <a:p>
            <a:pPr algn="ctr">
              <a:buNone/>
            </a:pPr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Наука про </a:t>
            </a:r>
            <a:r>
              <a:rPr lang="uk-U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взаємозв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’</a:t>
            </a:r>
            <a:r>
              <a:rPr lang="uk-U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язки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живих організмів та їх угруповань між собою та довкіллям, про структуру і функціонування </a:t>
            </a:r>
            <a:r>
              <a:rPr lang="uk-U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надорганізмових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систем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2429"/>
            <a:ext cx="9143999" cy="69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Олег\Desktop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6679" y="2401358"/>
            <a:ext cx="3078999" cy="445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Еволюція екології</a:t>
            </a:r>
            <a:endParaRPr lang="uk-UA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724" y="1556792"/>
            <a:ext cx="8229600" cy="47525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1863 р. </a:t>
            </a:r>
            <a:r>
              <a:rPr lang="uk-UA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Мебіус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відкриває перший в Німеччині морський акваріум в Гамбурзі. У 1868 р., отримавши ступінь доктора наук в </a:t>
            </a:r>
            <a:r>
              <a:rPr lang="uk-UA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Галле-Віттенберзькому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університеті, Карл стає професором зоології в університеті Кіля і директором Зоологічного Музею. </a:t>
            </a: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1888 р. </a:t>
            </a:r>
            <a:r>
              <a:rPr lang="uk-UA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Мебіус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став керуючим зоологічних колекцій в Берлінському Музеї Природознавства і професором систематики та біогеографії в університеті Гумбольдта, де викладав до 1905 року, після чого залишив роботу (у віці 80 років).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User\Рабочий стол\IMGP4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Вагомим</a:t>
            </a:r>
            <a:r>
              <a:rPr lang="ru-RU" b="1" dirty="0"/>
              <a:t> </a:t>
            </a:r>
            <a:r>
              <a:rPr lang="ru-RU" b="1" dirty="0" err="1"/>
              <a:t>внеском</a:t>
            </a:r>
            <a:r>
              <a:rPr lang="ru-RU" b="1" dirty="0"/>
              <a:t> у </a:t>
            </a:r>
            <a:r>
              <a:rPr lang="ru-RU" b="1" dirty="0" err="1"/>
              <a:t>становлення</a:t>
            </a:r>
            <a:r>
              <a:rPr lang="ru-RU" b="1" dirty="0"/>
              <a:t> </a:t>
            </a:r>
            <a:r>
              <a:rPr lang="ru-RU" b="1" dirty="0" err="1"/>
              <a:t>екології</a:t>
            </a:r>
            <a:r>
              <a:rPr lang="ru-RU" b="1" dirty="0"/>
              <a:t> </a:t>
            </a:r>
            <a:r>
              <a:rPr lang="ru-RU" b="1" dirty="0" err="1"/>
              <a:t>були</a:t>
            </a:r>
            <a:r>
              <a:rPr lang="ru-RU" b="1" dirty="0"/>
              <a:t> </a:t>
            </a:r>
            <a:r>
              <a:rPr lang="ru-RU" b="1" dirty="0" err="1"/>
              <a:t>праці</a:t>
            </a:r>
            <a:r>
              <a:rPr lang="ru-RU" b="1" dirty="0"/>
              <a:t> К. </a:t>
            </a:r>
            <a:r>
              <a:rPr lang="ru-RU" b="1" dirty="0" err="1"/>
              <a:t>Мьобіуса</a:t>
            </a:r>
            <a:r>
              <a:rPr lang="ru-RU" b="1" dirty="0"/>
              <a:t> (1877),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запропонував</a:t>
            </a:r>
            <a:r>
              <a:rPr lang="ru-RU" b="1" dirty="0"/>
              <a:t> </a:t>
            </a:r>
            <a:r>
              <a:rPr lang="ru-RU" b="1" dirty="0" err="1"/>
              <a:t>поняття</a:t>
            </a:r>
            <a:r>
              <a:rPr lang="ru-RU" b="1" dirty="0"/>
              <a:t> «</a:t>
            </a:r>
            <a:r>
              <a:rPr lang="ru-RU" b="1" dirty="0" err="1"/>
              <a:t>біоценоз</a:t>
            </a:r>
            <a:r>
              <a:rPr lang="ru-RU" b="1" dirty="0"/>
              <a:t>», і Ф. Даля (1890),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ввів</a:t>
            </a:r>
            <a:r>
              <a:rPr lang="ru-RU" b="1" dirty="0"/>
              <a:t> в </a:t>
            </a:r>
            <a:r>
              <a:rPr lang="ru-RU" b="1" dirty="0" err="1"/>
              <a:t>наукове</a:t>
            </a:r>
            <a:r>
              <a:rPr lang="ru-RU" b="1" dirty="0"/>
              <a:t> </a:t>
            </a:r>
            <a:r>
              <a:rPr lang="ru-RU" b="1" dirty="0" err="1"/>
              <a:t>використання</a:t>
            </a:r>
            <a:r>
              <a:rPr lang="ru-RU" b="1" dirty="0"/>
              <a:t> </a:t>
            </a:r>
            <a:r>
              <a:rPr lang="ru-RU" b="1" dirty="0" err="1"/>
              <a:t>термін</a:t>
            </a:r>
            <a:r>
              <a:rPr lang="ru-RU" b="1" dirty="0"/>
              <a:t> «</a:t>
            </a:r>
            <a:r>
              <a:rPr lang="ru-RU" b="1" dirty="0" err="1"/>
              <a:t>екотоп</a:t>
            </a:r>
            <a:r>
              <a:rPr lang="ru-RU" b="1" dirty="0"/>
              <a:t>».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60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416018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Розробка основ і методів дослідження угруповань живих організмів (Ф.</a:t>
            </a:r>
            <a:r>
              <a:rPr lang="uk-UA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Клемантс</a:t>
            </a:r>
            <a:r>
              <a:rPr lang="uk-UA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В.</a:t>
            </a:r>
            <a:r>
              <a:rPr lang="uk-UA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Шелфорд</a:t>
            </a:r>
            <a:r>
              <a:rPr lang="uk-UA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  <a:br>
              <a:rPr lang="uk-UA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endParaRPr lang="uk-UA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User\Рабочий стол\0024-025-Frederic-Clements-1874-1945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4824"/>
            <a:ext cx="266961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User\Рабочий стол\0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171442"/>
            <a:ext cx="3456384" cy="406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900" b="1" dirty="0" smtClean="0"/>
              <a:t>Вчення про біосферу і ноосферу </a:t>
            </a:r>
            <a:r>
              <a:rPr lang="uk-UA" dirty="0" smtClean="0"/>
              <a:t>(В.І.Вернадський)</a:t>
            </a:r>
            <a:endParaRPr lang="uk-UA" dirty="0"/>
          </a:p>
        </p:txBody>
      </p:sp>
      <p:pic>
        <p:nvPicPr>
          <p:cNvPr id="3074" name="Picture 2" descr="C:\Documents and Settings\User\Рабочий стол\Vernadsk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623" y="1698920"/>
            <a:ext cx="3571553" cy="482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2346" y="1412776"/>
            <a:ext cx="53017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Іван</a:t>
            </a:r>
            <a:r>
              <a:rPr lang="ru-RU" sz="2400" b="1" dirty="0"/>
              <a:t> </a:t>
            </a:r>
            <a:r>
              <a:rPr lang="ru-RU" sz="2400" b="1" dirty="0" err="1"/>
              <a:t>Вернадський</a:t>
            </a:r>
            <a:r>
              <a:rPr lang="ru-RU" sz="2400" b="1" dirty="0"/>
              <a:t> не </a:t>
            </a:r>
            <a:r>
              <a:rPr lang="ru-RU" sz="2400" b="1" dirty="0" err="1"/>
              <a:t>був</a:t>
            </a:r>
            <a:r>
              <a:rPr lang="ru-RU" sz="2400" b="1" dirty="0"/>
              <a:t> </a:t>
            </a:r>
            <a:r>
              <a:rPr lang="ru-RU" sz="2400" b="1" dirty="0" err="1"/>
              <a:t>вузьким</a:t>
            </a:r>
            <a:r>
              <a:rPr lang="ru-RU" sz="2400" b="1" dirty="0"/>
              <a:t> </a:t>
            </a:r>
            <a:r>
              <a:rPr lang="ru-RU" sz="2400" b="1" dirty="0" err="1"/>
              <a:t>фахівцем</a:t>
            </a:r>
            <a:r>
              <a:rPr lang="ru-RU" sz="2400" b="1" dirty="0"/>
              <a:t>.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цікавила</a:t>
            </a:r>
            <a:r>
              <a:rPr lang="ru-RU" sz="2400" b="1" dirty="0"/>
              <a:t> </a:t>
            </a:r>
            <a:r>
              <a:rPr lang="ru-RU" sz="2400" b="1" dirty="0" err="1"/>
              <a:t>ціла</a:t>
            </a:r>
            <a:r>
              <a:rPr lang="ru-RU" sz="2400" b="1" dirty="0"/>
              <a:t> низка </a:t>
            </a:r>
            <a:r>
              <a:rPr lang="ru-RU" sz="2400" b="1" dirty="0" err="1"/>
              <a:t>економічних</a:t>
            </a:r>
            <a:r>
              <a:rPr lang="ru-RU" sz="2400" b="1" dirty="0"/>
              <a:t> і </a:t>
            </a:r>
            <a:r>
              <a:rPr lang="ru-RU" sz="2400" b="1" dirty="0" err="1"/>
              <a:t>статистичних</a:t>
            </a:r>
            <a:r>
              <a:rPr lang="ru-RU" sz="2400" b="1" dirty="0"/>
              <a:t> проблем: </a:t>
            </a:r>
            <a:r>
              <a:rPr lang="ru-RU" sz="2400" b="1" dirty="0" err="1"/>
              <a:t>історія</a:t>
            </a:r>
            <a:r>
              <a:rPr lang="ru-RU" sz="2400" b="1" dirty="0"/>
              <a:t>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r>
              <a:rPr lang="ru-RU" sz="2400" b="1" dirty="0" err="1"/>
              <a:t>економічної</a:t>
            </a:r>
            <a:r>
              <a:rPr lang="ru-RU" sz="2400" b="1" dirty="0"/>
              <a:t> думки, </a:t>
            </a:r>
            <a:r>
              <a:rPr lang="ru-RU" sz="2400" b="1" dirty="0" err="1"/>
              <a:t>методологія</a:t>
            </a:r>
            <a:r>
              <a:rPr lang="ru-RU" sz="2400" b="1" dirty="0"/>
              <a:t> </a:t>
            </a:r>
            <a:r>
              <a:rPr lang="ru-RU" sz="2400" b="1" dirty="0" err="1"/>
              <a:t>політичної</a:t>
            </a:r>
            <a:r>
              <a:rPr lang="ru-RU" sz="2400" b="1" dirty="0"/>
              <a:t> </a:t>
            </a:r>
            <a:r>
              <a:rPr lang="ru-RU" sz="2400" b="1" dirty="0" err="1"/>
              <a:t>економії</a:t>
            </a:r>
            <a:r>
              <a:rPr lang="ru-RU" sz="2400" b="1" dirty="0"/>
              <a:t>, теоретична та практична статистика, </a:t>
            </a:r>
            <a:r>
              <a:rPr lang="ru-RU" sz="2400" b="1" dirty="0" err="1"/>
              <a:t>міжнародні</a:t>
            </a:r>
            <a:r>
              <a:rPr lang="ru-RU" sz="2400" b="1" dirty="0"/>
              <a:t> </a:t>
            </a:r>
            <a:r>
              <a:rPr lang="ru-RU" sz="2400" b="1" dirty="0" err="1"/>
              <a:t>економічні</a:t>
            </a:r>
            <a:r>
              <a:rPr lang="ru-RU" sz="2400" b="1" dirty="0"/>
              <a:t> </a:t>
            </a:r>
            <a:r>
              <a:rPr lang="ru-RU" sz="2400" b="1" dirty="0" err="1"/>
              <a:t>відносини</a:t>
            </a:r>
            <a:r>
              <a:rPr lang="ru-RU" sz="2400" b="1" dirty="0"/>
              <a:t>, </a:t>
            </a:r>
            <a:r>
              <a:rPr lang="ru-RU" sz="2400" b="1" dirty="0" err="1"/>
              <a:t>теорія</a:t>
            </a:r>
            <a:r>
              <a:rPr lang="ru-RU" sz="2400" b="1" dirty="0"/>
              <a:t> </a:t>
            </a:r>
            <a:r>
              <a:rPr lang="ru-RU" sz="2400" b="1" dirty="0" err="1"/>
              <a:t>зовнішньої</a:t>
            </a:r>
            <a:r>
              <a:rPr lang="ru-RU" sz="2400" b="1" dirty="0"/>
              <a:t> </a:t>
            </a:r>
            <a:r>
              <a:rPr lang="ru-RU" sz="2400" b="1" dirty="0" err="1"/>
              <a:t>торгівлі</a:t>
            </a:r>
            <a:r>
              <a:rPr lang="ru-RU" sz="2400" b="1" dirty="0"/>
              <a:t>, </a:t>
            </a:r>
            <a:r>
              <a:rPr lang="ru-RU" sz="2400" b="1" dirty="0" err="1"/>
              <a:t>теорія</a:t>
            </a:r>
            <a:r>
              <a:rPr lang="ru-RU" sz="2400" b="1" dirty="0"/>
              <a:t> потреб </a:t>
            </a:r>
            <a:r>
              <a:rPr lang="ru-RU" sz="2400" b="1" dirty="0" err="1"/>
              <a:t>споживачів</a:t>
            </a:r>
            <a:r>
              <a:rPr lang="ru-RU" sz="2400" b="1" dirty="0"/>
              <a:t>, </a:t>
            </a:r>
            <a:r>
              <a:rPr lang="ru-RU" sz="2400" b="1" dirty="0" err="1"/>
              <a:t>питання</a:t>
            </a:r>
            <a:r>
              <a:rPr lang="ru-RU" sz="2400" b="1" dirty="0"/>
              <a:t> </a:t>
            </a:r>
            <a:r>
              <a:rPr lang="ru-RU" sz="2400" b="1" dirty="0" err="1"/>
              <a:t>реформи</a:t>
            </a:r>
            <a:r>
              <a:rPr lang="ru-RU" sz="2400" b="1" dirty="0"/>
              <a:t> 1861 року, </a:t>
            </a:r>
            <a:r>
              <a:rPr lang="ru-RU" sz="2400" b="1" dirty="0" err="1"/>
              <a:t>проблеми</a:t>
            </a:r>
            <a:r>
              <a:rPr lang="ru-RU" sz="2400" b="1" dirty="0"/>
              <a:t> </a:t>
            </a:r>
            <a:r>
              <a:rPr lang="ru-RU" sz="2400" b="1" dirty="0" err="1"/>
              <a:t>сільського</a:t>
            </a:r>
            <a:r>
              <a:rPr lang="ru-RU" sz="2400" b="1" dirty="0"/>
              <a:t> </a:t>
            </a:r>
            <a:r>
              <a:rPr lang="ru-RU" sz="2400" b="1" dirty="0" err="1"/>
              <a:t>господарства</a:t>
            </a:r>
            <a:r>
              <a:rPr lang="ru-RU" sz="2400" b="1" dirty="0"/>
              <a:t>, </a:t>
            </a:r>
            <a:r>
              <a:rPr lang="ru-RU" sz="2400" b="1" dirty="0" err="1"/>
              <a:t>економічно-соціологічні</a:t>
            </a:r>
            <a:r>
              <a:rPr lang="ru-RU" sz="2400" b="1" dirty="0"/>
              <a:t> </a:t>
            </a:r>
            <a:r>
              <a:rPr lang="ru-RU" sz="2400" b="1" dirty="0" err="1"/>
              <a:t>питання</a:t>
            </a:r>
            <a:r>
              <a:rPr lang="ru-RU" sz="2400" b="1" dirty="0"/>
              <a:t>. На думку </a:t>
            </a:r>
            <a:r>
              <a:rPr lang="ru-RU" sz="2400" b="1" dirty="0" err="1"/>
              <a:t>дослідників</a:t>
            </a:r>
            <a:r>
              <a:rPr lang="ru-RU" sz="2400" b="1" dirty="0"/>
              <a:t>, твори </a:t>
            </a:r>
            <a:r>
              <a:rPr lang="ru-RU" sz="2400" b="1" dirty="0" err="1"/>
              <a:t>вченого</a:t>
            </a:r>
            <a:r>
              <a:rPr lang="ru-RU" sz="2400" b="1" dirty="0"/>
              <a:t> до </a:t>
            </a:r>
            <a:r>
              <a:rPr lang="ru-RU" sz="2400" b="1" dirty="0" err="1"/>
              <a:t>сьогодні</a:t>
            </a:r>
            <a:r>
              <a:rPr lang="ru-RU" sz="2400" b="1" dirty="0"/>
              <a:t> </a:t>
            </a:r>
            <a:r>
              <a:rPr lang="ru-RU" sz="2400" b="1" dirty="0" err="1"/>
              <a:t>зберегли</a:t>
            </a:r>
            <a:r>
              <a:rPr lang="ru-RU" sz="2400" b="1" dirty="0"/>
              <a:t> </a:t>
            </a:r>
            <a:r>
              <a:rPr lang="ru-RU" sz="2400" b="1" dirty="0" err="1"/>
              <a:t>наукову</a:t>
            </a:r>
            <a:r>
              <a:rPr lang="ru-RU" sz="2400" b="1" dirty="0"/>
              <a:t> </a:t>
            </a:r>
            <a:r>
              <a:rPr lang="ru-RU" sz="2400" b="1" dirty="0" err="1"/>
              <a:t>цінність</a:t>
            </a:r>
            <a:r>
              <a:rPr lang="ru-RU" sz="24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96"/>
            <a:ext cx="9144000" cy="689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1942 р. А.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Тінеманн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основи біоценології</a:t>
            </a: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1948 р. А.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Тенслі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поняття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“екосистема”</a:t>
            </a: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1960-1969 р. р. дослідження потоків енергії в екосистемах  (К.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Голлей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Г.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Кларк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С.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Петрусевич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В.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Філіпсон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1964 р. МБП (Міжнародна біологічна програма)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22" y="0"/>
            <a:ext cx="92884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1970 р. Міжнародна програма </a:t>
            </a:r>
            <a:r>
              <a:rPr lang="uk-UA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“Людина</a:t>
            </a:r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uk-UA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біосфера”</a:t>
            </a:r>
            <a:endParaRPr lang="uk-UA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1972 р. перша конференція ООН з проблем навколишнього середовища (Швеція, Стокгольм)</a:t>
            </a:r>
          </a:p>
          <a:p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70-і роки ХХ ст. – діяльність Римського клубу ( розробка і публічне оприлюднення глобальних сценаріїв розвитку людства)</a:t>
            </a:r>
            <a:endParaRPr lang="uk-UA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497</TotalTime>
  <Words>1184</Words>
  <Application>Microsoft Office PowerPoint</Application>
  <PresentationFormat>Экран (4:3)</PresentationFormat>
  <Paragraphs>83</Paragraphs>
  <Slides>22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Екологія як наука про довкілля</vt:lpstr>
      <vt:lpstr>Екологія як наука</vt:lpstr>
      <vt:lpstr>Сучасне визначення екології</vt:lpstr>
      <vt:lpstr>Еволюція екології</vt:lpstr>
      <vt:lpstr>Вагомим внеском у становлення екології були праці К. Мьобіуса (1877), який запропонував поняття «біоценоз», і Ф. Даля (1890), який ввів в наукове використання термін «екотоп».</vt:lpstr>
      <vt:lpstr> Розробка основ і методів дослідження угруповань живих організмів (Ф.Клемантс, В.Шелфорд) </vt:lpstr>
      <vt:lpstr>Вчення про біосферу і ноосферу (В.І.Вернадський)</vt:lpstr>
      <vt:lpstr>Презентация PowerPoint</vt:lpstr>
      <vt:lpstr>Презентация PowerPoint</vt:lpstr>
      <vt:lpstr>Презентация PowerPoint</vt:lpstr>
      <vt:lpstr>Українська екологічна наука  В.Станчинський</vt:lpstr>
      <vt:lpstr> І.Подоплічко</vt:lpstr>
      <vt:lpstr>С.Стойко</vt:lpstr>
      <vt:lpstr>К.Ситник</vt:lpstr>
      <vt:lpstr>М.Голубець</vt:lpstr>
      <vt:lpstr>Ю.Шеляг-Сосонка</vt:lpstr>
      <vt:lpstr>В.Кучерявий</vt:lpstr>
      <vt:lpstr>М.Реймерс (1994 р., систематизація галузей екології)</vt:lpstr>
      <vt:lpstr>Презентация PowerPoint</vt:lpstr>
      <vt:lpstr>Об’єкти дослідження екології</vt:lpstr>
      <vt:lpstr>Середовище (за М.Реймерсом)</vt:lpstr>
      <vt:lpstr>Б.Коммонер (1966 р.)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Екологія як наука про довкілля</dc:title>
  <dc:creator>Олег</dc:creator>
  <cp:lastModifiedBy>User</cp:lastModifiedBy>
  <cp:revision>39</cp:revision>
  <dcterms:created xsi:type="dcterms:W3CDTF">2012-01-15T17:21:41Z</dcterms:created>
  <dcterms:modified xsi:type="dcterms:W3CDTF">2014-10-18T07:28:44Z</dcterms:modified>
</cp:coreProperties>
</file>