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4" r:id="rId5"/>
    <p:sldId id="262" r:id="rId6"/>
    <p:sldId id="263" r:id="rId7"/>
    <p:sldId id="265" r:id="rId8"/>
    <p:sldId id="266" r:id="rId9"/>
    <p:sldId id="267" r:id="rId10"/>
    <p:sldId id="271" r:id="rId11"/>
    <p:sldId id="272" r:id="rId12"/>
    <p:sldId id="273" r:id="rId13"/>
    <p:sldId id="268" r:id="rId14"/>
    <p:sldId id="269" r:id="rId15"/>
    <p:sldId id="270" r:id="rId16"/>
    <p:sldId id="274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6" r:id="rId27"/>
    <p:sldId id="289" r:id="rId28"/>
    <p:sldId id="288" r:id="rId29"/>
    <p:sldId id="285" r:id="rId30"/>
    <p:sldId id="308" r:id="rId31"/>
    <p:sldId id="309" r:id="rId32"/>
    <p:sldId id="310" r:id="rId33"/>
    <p:sldId id="290" r:id="rId34"/>
    <p:sldId id="291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292" r:id="rId44"/>
    <p:sldId id="311" r:id="rId45"/>
    <p:sldId id="293" r:id="rId46"/>
    <p:sldId id="294" r:id="rId47"/>
    <p:sldId id="303" r:id="rId48"/>
    <p:sldId id="304" r:id="rId49"/>
    <p:sldId id="305" r:id="rId50"/>
    <p:sldId id="307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23444-0301-494D-AA21-2471F5606C5B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E7B3-8A26-4002-95AC-7E0A428D4D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790401"/>
      </p:ext>
    </p:extLst>
  </p:cSld>
  <p:clrMapOvr>
    <a:masterClrMapping/>
  </p:clrMapOvr>
  <p:transition spd="slow" advClick="0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23444-0301-494D-AA21-2471F5606C5B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E7B3-8A26-4002-95AC-7E0A428D4D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389658"/>
      </p:ext>
    </p:extLst>
  </p:cSld>
  <p:clrMapOvr>
    <a:masterClrMapping/>
  </p:clrMapOvr>
  <p:transition spd="slow" advClick="0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23444-0301-494D-AA21-2471F5606C5B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E7B3-8A26-4002-95AC-7E0A428D4D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620309"/>
      </p:ext>
    </p:extLst>
  </p:cSld>
  <p:clrMapOvr>
    <a:masterClrMapping/>
  </p:clrMapOvr>
  <p:transition spd="slow" advClick="0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23444-0301-494D-AA21-2471F5606C5B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E7B3-8A26-4002-95AC-7E0A428D4D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584492"/>
      </p:ext>
    </p:extLst>
  </p:cSld>
  <p:clrMapOvr>
    <a:masterClrMapping/>
  </p:clrMapOvr>
  <p:transition spd="slow" advClick="0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23444-0301-494D-AA21-2471F5606C5B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E7B3-8A26-4002-95AC-7E0A428D4D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30346"/>
      </p:ext>
    </p:extLst>
  </p:cSld>
  <p:clrMapOvr>
    <a:masterClrMapping/>
  </p:clrMapOvr>
  <p:transition spd="slow" advClick="0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23444-0301-494D-AA21-2471F5606C5B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E7B3-8A26-4002-95AC-7E0A428D4D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166628"/>
      </p:ext>
    </p:extLst>
  </p:cSld>
  <p:clrMapOvr>
    <a:masterClrMapping/>
  </p:clrMapOvr>
  <p:transition spd="slow" advClick="0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23444-0301-494D-AA21-2471F5606C5B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E7B3-8A26-4002-95AC-7E0A428D4D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626333"/>
      </p:ext>
    </p:extLst>
  </p:cSld>
  <p:clrMapOvr>
    <a:masterClrMapping/>
  </p:clrMapOvr>
  <p:transition spd="slow" advClick="0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23444-0301-494D-AA21-2471F5606C5B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E7B3-8A26-4002-95AC-7E0A428D4D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382313"/>
      </p:ext>
    </p:extLst>
  </p:cSld>
  <p:clrMapOvr>
    <a:masterClrMapping/>
  </p:clrMapOvr>
  <p:transition spd="slow" advClick="0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23444-0301-494D-AA21-2471F5606C5B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E7B3-8A26-4002-95AC-7E0A428D4D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277837"/>
      </p:ext>
    </p:extLst>
  </p:cSld>
  <p:clrMapOvr>
    <a:masterClrMapping/>
  </p:clrMapOvr>
  <p:transition spd="slow" advClick="0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23444-0301-494D-AA21-2471F5606C5B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E7B3-8A26-4002-95AC-7E0A428D4D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849702"/>
      </p:ext>
    </p:extLst>
  </p:cSld>
  <p:clrMapOvr>
    <a:masterClrMapping/>
  </p:clrMapOvr>
  <p:transition spd="slow" advClick="0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23444-0301-494D-AA21-2471F5606C5B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E7B3-8A26-4002-95AC-7E0A428D4D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980282"/>
      </p:ext>
    </p:extLst>
  </p:cSld>
  <p:clrMapOvr>
    <a:masterClrMapping/>
  </p:clrMapOvr>
  <p:transition spd="slow" advClick="0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rgbClr val="FBB47D"/>
            </a:gs>
            <a:gs pos="0">
              <a:srgbClr val="FBEAC7"/>
            </a:gs>
            <a:gs pos="17999">
              <a:srgbClr val="FEE7F2"/>
            </a:gs>
            <a:gs pos="29000">
              <a:srgbClr val="FAC77D">
                <a:lumMod val="95000"/>
                <a:alpha val="52000"/>
              </a:srgbClr>
            </a:gs>
            <a:gs pos="63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23444-0301-494D-AA21-2471F5606C5B}" type="datetimeFigureOut">
              <a:rPr lang="ru-RU" smtClean="0"/>
              <a:t>24.09.2013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1E7B3-8A26-4002-95AC-7E0A428D4D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28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775"/>
                    </a14:imgEffect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5"/>
            <a:ext cx="10443655" cy="699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3224" y="3583"/>
            <a:ext cx="8892480" cy="2016224"/>
          </a:xfrm>
        </p:spPr>
        <p:txBody>
          <a:bodyPr>
            <a:noAutofit/>
          </a:bodyPr>
          <a:lstStyle/>
          <a:p>
            <a:r>
              <a:rPr lang="ru-RU" sz="6600" b="1" i="1" u="sng" dirty="0" smtClean="0"/>
              <a:t>Арабо-</a:t>
            </a:r>
            <a:r>
              <a:rPr lang="ru-RU" sz="6600" b="1" i="1" u="sng" dirty="0" err="1" smtClean="0"/>
              <a:t>мусульманська</a:t>
            </a:r>
            <a:r>
              <a:rPr lang="ru-RU" sz="6600" b="1" i="1" u="sng" dirty="0" smtClean="0"/>
              <a:t> </a:t>
            </a:r>
            <a:r>
              <a:rPr lang="ru-RU" sz="6600" b="1" i="1" u="sng" dirty="0"/>
              <a:t>культура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80528" y="4869160"/>
            <a:ext cx="6400800" cy="1752600"/>
          </a:xfrm>
        </p:spPr>
        <p:txBody>
          <a:bodyPr/>
          <a:lstStyle/>
          <a:p>
            <a:r>
              <a:rPr lang="uk-UA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Підготувала:</a:t>
            </a:r>
          </a:p>
          <a:p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Учениця 7с/г класу</a:t>
            </a:r>
          </a:p>
          <a:p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Ніколаєнко Влада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990023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u="sng" dirty="0" smtClean="0"/>
              <a:t>Мечеть </a:t>
            </a:r>
            <a:r>
              <a:rPr lang="uk-UA" b="1" i="1" u="sng" dirty="0" err="1" smtClean="0"/>
              <a:t>Аль-Акса</a:t>
            </a:r>
            <a:r>
              <a:rPr lang="uk-UA" b="1" i="1" u="sng" dirty="0" smtClean="0"/>
              <a:t> </a:t>
            </a:r>
            <a:r>
              <a:rPr lang="ru-RU" dirty="0" smtClean="0"/>
              <a:t>- </a:t>
            </a:r>
            <a:r>
              <a:rPr lang="ru-RU" dirty="0" err="1" smtClean="0"/>
              <a:t>мусульманський</a:t>
            </a:r>
            <a:r>
              <a:rPr lang="ru-RU" dirty="0" smtClean="0"/>
              <a:t> храм в Старому </a:t>
            </a:r>
            <a:r>
              <a:rPr lang="ru-RU" dirty="0" err="1" smtClean="0"/>
              <a:t>Єрусалимі</a:t>
            </a:r>
            <a:endParaRPr lang="ru-RU" dirty="0"/>
          </a:p>
        </p:txBody>
      </p:sp>
      <p:pic>
        <p:nvPicPr>
          <p:cNvPr id="12290" name="Picture 2" descr="Файл:Al-Aqsa Mosque by David Shankb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66400"/>
            <a:ext cx="8208912" cy="520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976094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Файл:Al Aq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760176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Файл:Aqsa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179045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99392" y="260648"/>
            <a:ext cx="9443392" cy="1143000"/>
          </a:xfrm>
        </p:spPr>
        <p:txBody>
          <a:bodyPr>
            <a:noAutofit/>
          </a:bodyPr>
          <a:lstStyle/>
          <a:p>
            <a:r>
              <a:rPr lang="vi-VN" sz="3600" b="1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Купол</a:t>
            </a:r>
            <a:r>
              <a:rPr lang="uk-UA" sz="3600" b="1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 Скелі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— </a:t>
            </a:r>
            <a:r>
              <a:rPr lang="vi-VN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монумент наХрамовій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горі в Єрусалимі, поруч із мечеттю Аль-Акса.</a:t>
            </a:r>
            <a:r>
              <a:rPr lang="uk-UA" sz="3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uk-UA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18" name="Picture 2" descr="http://www.ohtyrka.net/wp-content/gallery/israel_6/DSC013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92899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981170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://putnik1.ru/wp-content/uploads/2012/02/Mechet-Oma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769436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://www.miri2.ru/upload/iblock/915/5704606782_91ca894eff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75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085720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4370"/>
            <a:ext cx="8229600" cy="1008366"/>
          </a:xfrm>
        </p:spPr>
        <p:txBody>
          <a:bodyPr/>
          <a:lstStyle/>
          <a:p>
            <a:r>
              <a:rPr lang="uk-UA" b="1" i="1" u="sng" dirty="0" smtClean="0"/>
              <a:t>Мечеть пророка в Медині</a:t>
            </a:r>
            <a:endParaRPr lang="ru-RU" b="1" i="1" u="sng" dirty="0"/>
          </a:p>
        </p:txBody>
      </p:sp>
      <p:pic>
        <p:nvPicPr>
          <p:cNvPr id="15362" name="Picture 2" descr="Нажмите, чтобы посмотреть в полный разме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8928992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012316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://bigpicture.ru/wp-content/uploads/2009/11/h27_2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15" y="-18323"/>
            <a:ext cx="9296473" cy="697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854433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://www.islamdag.ru/sites/img/stati/2010/4kv/masdjid_Nabi01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11292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ttp://img1.restbee.ru/tanya/12-samyh-krasivyh-mechetej-2.jpg?time=13733579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48142"/>
            <a:ext cx="9649072" cy="690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151416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476672"/>
            <a:ext cx="9649072" cy="1143000"/>
          </a:xfrm>
        </p:spPr>
        <p:txBody>
          <a:bodyPr>
            <a:noAutofit/>
          </a:bodyPr>
          <a:lstStyle/>
          <a:p>
            <a:pPr algn="l"/>
            <a:r>
              <a:rPr lang="ru-RU" sz="3600" b="1" i="1" u="sng" dirty="0" smtClean="0"/>
              <a:t>Мекка</a:t>
            </a:r>
            <a:r>
              <a:rPr lang="ru-RU" sz="3600" dirty="0" smtClean="0"/>
              <a:t> - </a:t>
            </a:r>
            <a:r>
              <a:rPr lang="ru-RU" sz="3600" dirty="0" err="1" smtClean="0"/>
              <a:t>найвідоміше</a:t>
            </a:r>
            <a:r>
              <a:rPr lang="ru-RU" sz="3600" dirty="0"/>
              <a:t> </a:t>
            </a:r>
            <a:r>
              <a:rPr lang="ru-RU" sz="3600" dirty="0" err="1" smtClean="0"/>
              <a:t>місто</a:t>
            </a:r>
            <a:r>
              <a:rPr lang="ru-RU" sz="3600" dirty="0"/>
              <a:t> </a:t>
            </a:r>
            <a:r>
              <a:rPr lang="ru-RU" sz="3600" dirty="0" err="1" smtClean="0"/>
              <a:t>Саудівської</a:t>
            </a:r>
            <a:r>
              <a:rPr lang="ru-RU" sz="3600" dirty="0" smtClean="0"/>
              <a:t> </a:t>
            </a:r>
            <a:r>
              <a:rPr lang="ru-RU" sz="3600" dirty="0" err="1" smtClean="0"/>
              <a:t>Аравії</a:t>
            </a:r>
            <a:r>
              <a:rPr lang="ru-RU" sz="3600" dirty="0" smtClean="0"/>
              <a:t>. </a:t>
            </a:r>
            <a:r>
              <a:rPr lang="ru-RU" sz="3600" b="1" i="1" u="sng" dirty="0" smtClean="0"/>
              <a:t>Священна </a:t>
            </a:r>
            <a:r>
              <a:rPr lang="ru-RU" sz="3600" b="1" i="1" u="sng" dirty="0"/>
              <a:t>мечеть </a:t>
            </a:r>
            <a:r>
              <a:rPr lang="ru-RU" sz="3600" b="1" i="1" u="sng" dirty="0" err="1"/>
              <a:t>Харам</a:t>
            </a:r>
            <a:r>
              <a:rPr lang="ru-RU" sz="3600" b="1" i="1" u="sng" dirty="0"/>
              <a:t> </a:t>
            </a:r>
            <a:r>
              <a:rPr lang="ru-RU" sz="3600" dirty="0" smtClean="0"/>
              <a:t>, </a:t>
            </a:r>
            <a:r>
              <a:rPr lang="ru-RU" sz="3600" dirty="0" err="1"/>
              <a:t>знаходиться</a:t>
            </a:r>
            <a:r>
              <a:rPr lang="ru-RU" sz="3600" dirty="0"/>
              <a:t> в самому </a:t>
            </a:r>
            <a:r>
              <a:rPr lang="ru-RU" sz="3600" dirty="0" err="1"/>
              <a:t>центрі</a:t>
            </a:r>
            <a:r>
              <a:rPr lang="ru-RU" sz="3600" dirty="0"/>
              <a:t> Мекки .</a:t>
            </a:r>
          </a:p>
        </p:txBody>
      </p:sp>
      <p:pic>
        <p:nvPicPr>
          <p:cNvPr id="1026" name="Picture 2" descr="http://gakish.com/new/img/kaab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2460"/>
            <a:ext cx="7416824" cy="483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347742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ile:Suleymaniye Mosqu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i="1" u="sng" dirty="0" smtClean="0"/>
              <a:t>Мечеть Султана Сулеймана</a:t>
            </a:r>
            <a:br>
              <a:rPr lang="uk-UA" b="1" i="1" u="sng" dirty="0" smtClean="0"/>
            </a:br>
            <a:r>
              <a:rPr lang="uk-UA" i="1" dirty="0" smtClean="0"/>
              <a:t>(м. Стамбул)</a:t>
            </a:r>
            <a:endParaRPr lang="ru-RU" b="1" i="1" u="sng" dirty="0"/>
          </a:p>
        </p:txBody>
      </p:sp>
    </p:spTree>
    <p:extLst>
      <p:ext uri="{BB962C8B-B14F-4D97-AF65-F5344CB8AC3E}">
        <p14:creationId xmlns:p14="http://schemas.microsoft.com/office/powerpoint/2010/main" val="215192514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ttp://www.worldtemples.ru/images/stories/10%20mechet%20sultana%20suleman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2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210449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://www.worldtemples.ru/images/stories/Photo/10%20mechet%20sultana%20sulemana%20v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503992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http://www.vipgeo.ru/uploads/content_image/large/289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37"/>
            <a:ext cx="9252522" cy="685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375068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AutoShape 2" descr="http://i075.radikal.ru/1206/fe/fb68e2047e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80" name="Picture 4" descr="http://turgid.ru/upload/medialibrary/e90/nationalge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52521" cy="685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403144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ile:Sultan Ahmed Mosque Istanbul Turkey retouch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7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5400" b="1" i="1" u="sng" dirty="0" smtClean="0"/>
              <a:t>Блакитна мечеть</a:t>
            </a:r>
            <a:br>
              <a:rPr lang="uk-UA" sz="5400" b="1" i="1" u="sng" dirty="0" smtClean="0"/>
            </a:br>
            <a:r>
              <a:rPr lang="uk-UA" sz="5400" b="1" i="1" dirty="0" smtClean="0"/>
              <a:t>(Стамбул)</a:t>
            </a:r>
            <a:endParaRPr lang="ru-RU" sz="5400" b="1" i="1" dirty="0"/>
          </a:p>
        </p:txBody>
      </p:sp>
    </p:spTree>
    <p:extLst>
      <p:ext uri="{BB962C8B-B14F-4D97-AF65-F5344CB8AC3E}">
        <p14:creationId xmlns:p14="http://schemas.microsoft.com/office/powerpoint/2010/main" val="3784935817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File:Blue Mosque Courtyard Dusk Wikimedia Comm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0082"/>
            <a:ext cx="9170957" cy="687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805061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http://farm9.staticflickr.com/8243/8472155548_2af2a61a4e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32" y="0"/>
            <a:ext cx="9351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873080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700" name="Picture 4" descr="http://www.tatcenter.ru/uploads/om-photo/stambu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52" y="0"/>
            <a:ext cx="9279971" cy="695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429254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404664"/>
            <a:ext cx="9515400" cy="1498178"/>
          </a:xfrm>
        </p:spPr>
        <p:txBody>
          <a:bodyPr>
            <a:noAutofit/>
          </a:bodyPr>
          <a:lstStyle/>
          <a:p>
            <a:r>
              <a:rPr lang="ru-RU" sz="3600" dirty="0" err="1" smtClean="0"/>
              <a:t>Вражаючим</a:t>
            </a:r>
            <a:r>
              <a:rPr lang="ru-RU" sz="3600" dirty="0" smtClean="0"/>
              <a:t> </a:t>
            </a:r>
            <a:r>
              <a:rPr lang="ru-RU" sz="3600" dirty="0" err="1" smtClean="0"/>
              <a:t>елементом</a:t>
            </a:r>
            <a:r>
              <a:rPr lang="ru-RU" sz="3600" dirty="0" smtClean="0"/>
              <a:t> </a:t>
            </a:r>
            <a:r>
              <a:rPr lang="ru-RU" sz="3600" dirty="0" err="1" smtClean="0"/>
              <a:t>мечеті</a:t>
            </a:r>
            <a:r>
              <a:rPr lang="ru-RU" sz="3600" dirty="0" smtClean="0"/>
              <a:t> є </a:t>
            </a:r>
            <a:r>
              <a:rPr lang="ru-RU" sz="3600" b="1" i="1" u="sng" dirty="0" err="1" smtClean="0"/>
              <a:t>міхраб</a:t>
            </a:r>
            <a:r>
              <a:rPr lang="ru-RU" sz="3600" dirty="0" smtClean="0"/>
              <a:t> - </a:t>
            </a:r>
            <a:r>
              <a:rPr lang="ru-RU" sz="3600" dirty="0" err="1" smtClean="0"/>
              <a:t>молитовна</a:t>
            </a:r>
            <a:r>
              <a:rPr lang="ru-RU" sz="3600" dirty="0" smtClean="0"/>
              <a:t> </a:t>
            </a:r>
            <a:r>
              <a:rPr lang="ru-RU" sz="3600" dirty="0" err="1" smtClean="0"/>
              <a:t>ніша</a:t>
            </a:r>
            <a:r>
              <a:rPr lang="ru-RU" sz="3600" dirty="0" smtClean="0"/>
              <a:t>, яка </a:t>
            </a:r>
            <a:r>
              <a:rPr lang="ru-RU" sz="3600" dirty="0" err="1" smtClean="0"/>
              <a:t>вирізана</a:t>
            </a:r>
            <a:r>
              <a:rPr lang="ru-RU" sz="3600" dirty="0" smtClean="0"/>
              <a:t> з </a:t>
            </a:r>
            <a:r>
              <a:rPr lang="ru-RU" sz="3600" dirty="0" err="1" smtClean="0"/>
              <a:t>цілісного</a:t>
            </a:r>
            <a:r>
              <a:rPr lang="ru-RU" sz="3600" dirty="0" smtClean="0"/>
              <a:t> шматка </a:t>
            </a:r>
            <a:r>
              <a:rPr lang="ru-RU" sz="3600" dirty="0" err="1" smtClean="0"/>
              <a:t>мармуру</a:t>
            </a:r>
            <a:r>
              <a:rPr lang="ru-RU" sz="3600" dirty="0" smtClean="0"/>
              <a:t>. На </a:t>
            </a:r>
            <a:r>
              <a:rPr lang="ru-RU" sz="3600" dirty="0" err="1" smtClean="0"/>
              <a:t>ньому</a:t>
            </a:r>
            <a:r>
              <a:rPr lang="ru-RU" sz="3600" dirty="0" smtClean="0"/>
              <a:t> </a:t>
            </a:r>
            <a:r>
              <a:rPr lang="ru-RU" sz="3600" dirty="0" err="1" smtClean="0"/>
              <a:t>встановлений</a:t>
            </a:r>
            <a:r>
              <a:rPr lang="ru-RU" sz="3600" dirty="0" smtClean="0"/>
              <a:t> </a:t>
            </a:r>
            <a:r>
              <a:rPr lang="ru-RU" sz="3600" dirty="0" err="1" smtClean="0"/>
              <a:t>чорний</a:t>
            </a:r>
            <a:r>
              <a:rPr lang="ru-RU" sz="3600" dirty="0" smtClean="0"/>
              <a:t> </a:t>
            </a:r>
            <a:r>
              <a:rPr lang="ru-RU" sz="3600" dirty="0" err="1" smtClean="0"/>
              <a:t>камінь</a:t>
            </a:r>
            <a:r>
              <a:rPr lang="ru-RU" sz="3600" dirty="0" smtClean="0"/>
              <a:t>, </a:t>
            </a:r>
            <a:r>
              <a:rPr lang="ru-RU" sz="3600" dirty="0" err="1" smtClean="0"/>
              <a:t>привезений</a:t>
            </a:r>
            <a:r>
              <a:rPr lang="ru-RU" sz="3600" dirty="0" smtClean="0"/>
              <a:t> з Мекки. </a:t>
            </a:r>
            <a:endParaRPr lang="ru-RU" sz="3600" dirty="0"/>
          </a:p>
        </p:txBody>
      </p:sp>
      <p:pic>
        <p:nvPicPr>
          <p:cNvPr id="27652" name="Picture 4" descr="http://t0.gstatic.com/images?q=tbn:ANd9GcSKEeisxy7ybJUtmUdFqj_6P1Hdou6zhRkuI4GErUeQs6M5SKd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15817"/>
            <a:ext cx="3038501" cy="412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http://img-fotki.yandex.ru/get/4132/2463996.0/0_8d0e3_fbf139a8_-1-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029" y="2414803"/>
            <a:ext cx="5530451" cy="412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333636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oveopium.ru/content/2010/11/2010_C750/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9" y="0"/>
            <a:ext cx="972108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722350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04664" y="332656"/>
            <a:ext cx="11253936" cy="1143000"/>
          </a:xfrm>
        </p:spPr>
        <p:txBody>
          <a:bodyPr>
            <a:normAutofit fontScale="90000"/>
          </a:bodyPr>
          <a:lstStyle/>
          <a:p>
            <a:r>
              <a:rPr lang="ru-RU" b="1" i="1" u="sng" dirty="0"/>
              <a:t>Собор </a:t>
            </a:r>
            <a:r>
              <a:rPr lang="ru-RU" b="1" i="1" u="sng" dirty="0" err="1" smtClean="0"/>
              <a:t>Святої</a:t>
            </a:r>
            <a:r>
              <a:rPr lang="ru-RU" b="1" i="1" u="sng" dirty="0" smtClean="0"/>
              <a:t> </a:t>
            </a:r>
            <a:r>
              <a:rPr lang="ru-RU" b="1" i="1" u="sng" dirty="0" err="1" smtClean="0"/>
              <a:t>Софії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b="1" i="1" dirty="0" smtClean="0"/>
              <a:t>(Стамбул)</a:t>
            </a:r>
            <a:br>
              <a:rPr lang="ru-RU" b="1" i="1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764704"/>
            <a:ext cx="8147248" cy="1180728"/>
          </a:xfrm>
        </p:spPr>
        <p:txBody>
          <a:bodyPr/>
          <a:lstStyle/>
          <a:p>
            <a:r>
              <a:rPr lang="ru-RU" dirty="0" err="1"/>
              <a:t>К</a:t>
            </a:r>
            <a:r>
              <a:rPr lang="ru-RU" dirty="0" err="1" smtClean="0"/>
              <a:t>олишній</a:t>
            </a:r>
            <a:r>
              <a:rPr lang="ru-RU" dirty="0" smtClean="0"/>
              <a:t> </a:t>
            </a:r>
            <a:r>
              <a:rPr lang="ru-RU" dirty="0" err="1" smtClean="0"/>
              <a:t>православний</a:t>
            </a:r>
            <a:r>
              <a:rPr lang="ru-RU" dirty="0" smtClean="0"/>
              <a:t> собор, </a:t>
            </a:r>
            <a:r>
              <a:rPr lang="ru-RU" dirty="0" err="1" smtClean="0"/>
              <a:t>згодом</a:t>
            </a:r>
            <a:r>
              <a:rPr lang="ru-RU" dirty="0" smtClean="0"/>
              <a:t> - мечеть, </a:t>
            </a:r>
            <a:r>
              <a:rPr lang="ru-RU" dirty="0" err="1" smtClean="0"/>
              <a:t>нині</a:t>
            </a:r>
            <a:r>
              <a:rPr lang="ru-RU" dirty="0" smtClean="0"/>
              <a:t> – музей.</a:t>
            </a:r>
            <a:endParaRPr lang="ru-RU" dirty="0"/>
          </a:p>
        </p:txBody>
      </p:sp>
      <p:pic>
        <p:nvPicPr>
          <p:cNvPr id="50178" name="Picture 2" descr="Файл:Aya Sof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705678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232031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http://farm9.staticflickr.com/8237/8472171214_89daa70009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4"/>
            <a:ext cx="9324528" cy="695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835194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http://farm9.staticflickr.com/8241/8471065561_e6fd2b4e71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40"/>
            <a:ext cx="9144000" cy="686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069692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turinfo.ru/images/content/1_0d969da86904706a80bceef155bd021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6" y="0"/>
            <a:ext cx="9145555" cy="685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21" y="620688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b="1" i="1" u="sng" dirty="0"/>
              <a:t>Мечеть Аль-Куба</a:t>
            </a:r>
            <a:r>
              <a:rPr lang="ru-RU" sz="5400" dirty="0"/>
              <a:t/>
            </a:r>
            <a:br>
              <a:rPr lang="ru-RU" sz="5400" dirty="0"/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4118153250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Мечеть Аль-Куба, Медина, Королевство Саудовская Арав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0751"/>
            <a:ext cx="9361040" cy="693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34925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609"/>
            <a:ext cx="8229600" cy="1143000"/>
          </a:xfrm>
        </p:spPr>
        <p:txBody>
          <a:bodyPr/>
          <a:lstStyle/>
          <a:p>
            <a:r>
              <a:rPr lang="uk-UA" b="1" i="1" u="sng" dirty="0"/>
              <a:t>Мечеть </a:t>
            </a:r>
            <a:r>
              <a:rPr lang="uk-UA" b="1" i="1" u="sng" dirty="0" err="1"/>
              <a:t>Омеядів</a:t>
            </a:r>
            <a:r>
              <a:rPr lang="uk-UA" b="1" i="1" u="sng" dirty="0"/>
              <a:t> </a:t>
            </a:r>
            <a:endParaRPr lang="ru-RU" i="1" u="sng" dirty="0"/>
          </a:p>
        </p:txBody>
      </p:sp>
      <p:pic>
        <p:nvPicPr>
          <p:cNvPr id="36868" name="Picture 4" descr="Вид сверху на мечеть Омейя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8497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506928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Внутренний двор мечети Омейядов дне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7647"/>
            <a:ext cx="9649072" cy="687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781361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В мечети Омейя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471486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Мечеть Омейядов вечер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83" y="0"/>
            <a:ext cx="9247956" cy="693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907695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File:Faisal mosqu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4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46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u="sng" dirty="0"/>
              <a:t>Мечеть </a:t>
            </a:r>
            <a:r>
              <a:rPr lang="ru-RU" b="1" i="1" u="sng" dirty="0" err="1"/>
              <a:t>Фейсал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 smtClean="0"/>
              <a:t>(</a:t>
            </a:r>
            <a:r>
              <a:rPr lang="ru-RU" i="1" dirty="0" err="1" smtClean="0"/>
              <a:t>Ісламбад</a:t>
            </a:r>
            <a:r>
              <a:rPr lang="ru-RU" i="1" dirty="0" smtClean="0"/>
              <a:t>)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175346644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004.radikal.ru/1209/41/288c8eae44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361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027333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http://s47.radikal.ru/i118/0905/49/dffda03a26c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869"/>
            <a:ext cx="9144001" cy="686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28186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http://samoe-samaya.ru/wp-content/uploads/2012/02/samaya-bolshaya-mechet-v-mire-Shah-Fais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3780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073087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http://ya-ru.ru/wp-content/uploads/2773960798_ce3ce2abbb_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07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6037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12643"/>
            <a:ext cx="9880607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332656"/>
            <a:ext cx="4752528" cy="1252438"/>
          </a:xfrm>
        </p:spPr>
        <p:txBody>
          <a:bodyPr>
            <a:normAutofit fontScale="90000"/>
          </a:bodyPr>
          <a:lstStyle/>
          <a:p>
            <a:pPr algn="l"/>
            <a:r>
              <a:rPr lang="ru-RU" sz="5400" b="1" i="1" u="sng" dirty="0" err="1" smtClean="0"/>
              <a:t>Тадж</a:t>
            </a:r>
            <a:r>
              <a:rPr lang="ru-RU" sz="5400" b="1" i="1" u="sng" dirty="0" smtClean="0"/>
              <a:t>                            Махал</a:t>
            </a:r>
            <a:br>
              <a:rPr lang="ru-RU" sz="5400" b="1" i="1" u="sng" dirty="0" smtClean="0"/>
            </a:br>
            <a:r>
              <a:rPr lang="ru-RU" sz="4800" b="1" i="1" dirty="0"/>
              <a:t> (</a:t>
            </a:r>
            <a:r>
              <a:rPr lang="ru-RU" sz="4800" b="1" i="1" u="sng" dirty="0" err="1"/>
              <a:t>Індія</a:t>
            </a:r>
            <a:r>
              <a:rPr lang="ru-RU" sz="4800" b="1" i="1" dirty="0"/>
              <a:t>)</a:t>
            </a:r>
            <a:endParaRPr lang="ru-RU" sz="5400" b="1" i="1" u="sng" dirty="0"/>
          </a:p>
        </p:txBody>
      </p:sp>
      <p:sp>
        <p:nvSpPr>
          <p:cNvPr id="3" name="AutoShape 2" descr="http://loveopium.ru/content/2012/10/taj-mahal/21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163303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4" name="Picture 2" descr="agra0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47" y="-99392"/>
            <a:ext cx="985043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32987"/>
      </p:ext>
    </p:extLst>
  </p:cSld>
  <p:clrMapOvr>
    <a:masterClrMapping/>
  </p:clrMapOvr>
  <p:transition spd="slow" advClick="0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AutoShape 2" descr="http://tour.lipetsk-reisen.com/wp-content/uploads/11_india_tadj_mahal_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20" name="Picture 4" descr="http://tour.lipetsk-reisen.com/wp-content/uploads/11_india_tadj_mahal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0007"/>
            <a:ext cx="9324528" cy="686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249882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gooddays.ru/photos/0007/5274/_____-______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6" y="0"/>
            <a:ext cx="92616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405" y="620688"/>
            <a:ext cx="8229600" cy="1143000"/>
          </a:xfrm>
        </p:spPr>
        <p:txBody>
          <a:bodyPr>
            <a:noAutofit/>
          </a:bodyPr>
          <a:lstStyle/>
          <a:p>
            <a:r>
              <a:rPr lang="uk-UA" b="1" i="1" u="sng" dirty="0" err="1" smtClean="0"/>
              <a:t>Джама-Масджид</a:t>
            </a:r>
            <a:r>
              <a:rPr lang="uk-UA" b="1" i="1" u="sng" dirty="0" smtClean="0"/>
              <a:t/>
            </a:r>
            <a:br>
              <a:rPr lang="uk-UA" b="1" i="1" u="sng" dirty="0" smtClean="0"/>
            </a:br>
            <a:r>
              <a:rPr lang="uk-UA" b="1" i="1" dirty="0" smtClean="0"/>
              <a:t> </a:t>
            </a:r>
            <a:r>
              <a:rPr lang="uk-UA" b="1" i="1" dirty="0"/>
              <a:t>(Делі)</a:t>
            </a:r>
            <a:r>
              <a:rPr lang="uk-UA" b="1" i="1" u="sng" dirty="0"/>
              <a:t/>
            </a:r>
            <a:br>
              <a:rPr lang="uk-UA" b="1" i="1" u="sng" dirty="0"/>
            </a:br>
            <a:endParaRPr lang="ru-RU" b="1" i="1" u="sng" dirty="0"/>
          </a:p>
        </p:txBody>
      </p:sp>
      <p:sp>
        <p:nvSpPr>
          <p:cNvPr id="3" name="AutoShape 2" descr="http://upload.wikimedia.org/wikipedia/commons/thumb/4/4d/TajMahalbyAmalMongia.jpg/601px-TajMahalbyAmalMong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838493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http://photo-day.ru/wp-content/uploads/2012/08/ramadan_2012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43" y="0"/>
            <a:ext cx="9158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601751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http://farm5.static.flickr.com/4053/5132397661_0e67f70703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7" y="0"/>
            <a:ext cx="92665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642905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http://f9.ifotki.info/org/eafaf014ccaa6354136bfebe878f3ac12efb551088014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40" y="-21704"/>
            <a:ext cx="9170640" cy="687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u="sng" dirty="0" smtClean="0"/>
              <a:t>Мечеть Султана Омара </a:t>
            </a:r>
            <a:r>
              <a:rPr lang="ru-RU" b="1" i="1" u="sng" dirty="0" err="1" smtClean="0"/>
              <a:t>Алі</a:t>
            </a:r>
            <a:r>
              <a:rPr lang="ru-RU" b="1" i="1" u="sng" dirty="0" smtClean="0"/>
              <a:t> </a:t>
            </a:r>
            <a:r>
              <a:rPr lang="ru-RU" b="1" i="1" u="sng" dirty="0" err="1" smtClean="0"/>
              <a:t>Сайфуддіна</a:t>
            </a:r>
            <a:endParaRPr lang="ru-RU" b="1" i="1" u="sng" dirty="0"/>
          </a:p>
        </p:txBody>
      </p:sp>
    </p:spTree>
    <p:extLst>
      <p:ext uri="{BB962C8B-B14F-4D97-AF65-F5344CB8AC3E}">
        <p14:creationId xmlns:p14="http://schemas.microsoft.com/office/powerpoint/2010/main" val="783637333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Нажмите, чтобы посмотреть в полный разме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46854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221418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http://www.orangesmile.com/ru/foto/top-churches/omar-ali-saifuddien-mosque-brune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696999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7384" y="188640"/>
            <a:ext cx="9371384" cy="1714202"/>
          </a:xfrm>
        </p:spPr>
        <p:txBody>
          <a:bodyPr>
            <a:normAutofit fontScale="90000"/>
          </a:bodyPr>
          <a:lstStyle/>
          <a:p>
            <a:r>
              <a:rPr lang="ru-RU" sz="4000" b="1" i="1" u="sng" dirty="0" smtClean="0"/>
              <a:t>Кааба</a:t>
            </a:r>
            <a:r>
              <a:rPr lang="ru-RU" sz="4000" dirty="0" smtClean="0"/>
              <a:t> - </a:t>
            </a:r>
            <a:r>
              <a:rPr lang="ru-RU" sz="4000" dirty="0" err="1" smtClean="0"/>
              <a:t>мусульманська</a:t>
            </a:r>
            <a:r>
              <a:rPr lang="ru-RU" sz="4000" dirty="0" smtClean="0"/>
              <a:t> </a:t>
            </a:r>
            <a:r>
              <a:rPr lang="ru-RU" sz="4000" dirty="0" err="1" smtClean="0"/>
              <a:t>святиня</a:t>
            </a:r>
            <a:r>
              <a:rPr lang="ru-RU" sz="4000" dirty="0" smtClean="0"/>
              <a:t> у </a:t>
            </a:r>
            <a:r>
              <a:rPr lang="ru-RU" sz="4000" dirty="0" err="1" smtClean="0"/>
              <a:t>вигляді</a:t>
            </a:r>
            <a:r>
              <a:rPr lang="ru-RU" sz="4000" dirty="0" smtClean="0"/>
              <a:t> </a:t>
            </a:r>
            <a:r>
              <a:rPr lang="ru-RU" sz="4000" dirty="0" err="1" smtClean="0"/>
              <a:t>кубічної</a:t>
            </a:r>
            <a:r>
              <a:rPr lang="ru-RU" sz="4000" dirty="0" smtClean="0"/>
              <a:t> </a:t>
            </a:r>
            <a:r>
              <a:rPr lang="ru-RU" sz="4000" dirty="0" err="1" smtClean="0"/>
              <a:t>споруди</a:t>
            </a:r>
            <a:r>
              <a:rPr lang="ru-RU" sz="4000" dirty="0" smtClean="0"/>
              <a:t> у </a:t>
            </a:r>
            <a:r>
              <a:rPr lang="ru-RU" sz="4000" dirty="0" err="1" smtClean="0"/>
              <a:t>дворі</a:t>
            </a:r>
            <a:r>
              <a:rPr lang="ru-RU" sz="4000" dirty="0" smtClean="0"/>
              <a:t> </a:t>
            </a:r>
            <a:r>
              <a:rPr lang="ru-RU" sz="4000" b="1" i="1" dirty="0" err="1" smtClean="0"/>
              <a:t>Священної</a:t>
            </a:r>
            <a:r>
              <a:rPr lang="ru-RU" sz="4000" b="1" i="1" dirty="0" smtClean="0"/>
              <a:t> </a:t>
            </a:r>
            <a:r>
              <a:rPr lang="ru-RU" sz="4000" b="1" i="1" dirty="0" err="1" smtClean="0"/>
              <a:t>Мечеті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5122" name="Picture 2" descr="File:Kaaba at n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892899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695384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www.mysticspot.ru/wp-content/uploads/mekk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52" y="0"/>
            <a:ext cx="91691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656134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Нажмите, чтобы посмотреть в полный разме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467218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Нажмите, чтобы посмотреть в полный разме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32"/>
            <a:ext cx="9144000" cy="699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978773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102</Words>
  <Application>Microsoft Office PowerPoint</Application>
  <PresentationFormat>Экран (4:3)</PresentationFormat>
  <Paragraphs>20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Арабо-мусульманська культура</vt:lpstr>
      <vt:lpstr>Мекка - найвідоміше місто Саудівської Аравії. Священна мечеть Харам , знаходиться в самому центрі Мекки .</vt:lpstr>
      <vt:lpstr>Презентация PowerPoint</vt:lpstr>
      <vt:lpstr>Презентация PowerPoint</vt:lpstr>
      <vt:lpstr>Презентация PowerPoint</vt:lpstr>
      <vt:lpstr>Кааба - мусульманська святиня у вигляді кубічної споруди у дворі Священної Мечеті </vt:lpstr>
      <vt:lpstr>Презентация PowerPoint</vt:lpstr>
      <vt:lpstr>Презентация PowerPoint</vt:lpstr>
      <vt:lpstr>Презентация PowerPoint</vt:lpstr>
      <vt:lpstr>Мечеть Аль-Акса - мусульманський храм в Старому Єрусалимі</vt:lpstr>
      <vt:lpstr>Презентация PowerPoint</vt:lpstr>
      <vt:lpstr>Презентация PowerPoint</vt:lpstr>
      <vt:lpstr>Купол Скелі— монумент наХрамовій горі в Єрусалимі, поруч із мечеттю Аль-Акса. </vt:lpstr>
      <vt:lpstr>Презентация PowerPoint</vt:lpstr>
      <vt:lpstr>Презентация PowerPoint</vt:lpstr>
      <vt:lpstr>Мечеть пророка в Медині</vt:lpstr>
      <vt:lpstr>Презентация PowerPoint</vt:lpstr>
      <vt:lpstr>Презентация PowerPoint</vt:lpstr>
      <vt:lpstr>Презентация PowerPoint</vt:lpstr>
      <vt:lpstr>Мечеть Султана Сулеймана (м. Стамбул)</vt:lpstr>
      <vt:lpstr>Презентация PowerPoint</vt:lpstr>
      <vt:lpstr>Презентация PowerPoint</vt:lpstr>
      <vt:lpstr>Презентация PowerPoint</vt:lpstr>
      <vt:lpstr>Презентация PowerPoint</vt:lpstr>
      <vt:lpstr>Блакитна мечеть (Стамбул)</vt:lpstr>
      <vt:lpstr>Презентация PowerPoint</vt:lpstr>
      <vt:lpstr>Презентация PowerPoint</vt:lpstr>
      <vt:lpstr>Презентация PowerPoint</vt:lpstr>
      <vt:lpstr>Вражаючим елементом мечеті є міхраб - молитовна ніша, яка вирізана з цілісного шматка мармуру. На ньому встановлений чорний камінь, привезений з Мекки. </vt:lpstr>
      <vt:lpstr>Собор Святої Софії  (Стамбул)  </vt:lpstr>
      <vt:lpstr>Презентация PowerPoint</vt:lpstr>
      <vt:lpstr>Презентация PowerPoint</vt:lpstr>
      <vt:lpstr>Мечеть Аль-Куба </vt:lpstr>
      <vt:lpstr>Презентация PowerPoint</vt:lpstr>
      <vt:lpstr>Мечеть Омеядів </vt:lpstr>
      <vt:lpstr>Презентация PowerPoint</vt:lpstr>
      <vt:lpstr>Презентация PowerPoint</vt:lpstr>
      <vt:lpstr>Презентация PowerPoint</vt:lpstr>
      <vt:lpstr>Мечеть Фейсал (Ісламбад)</vt:lpstr>
      <vt:lpstr>Презентация PowerPoint</vt:lpstr>
      <vt:lpstr>Презентация PowerPoint</vt:lpstr>
      <vt:lpstr>Презентация PowerPoint</vt:lpstr>
      <vt:lpstr>Тадж                            Махал  (Індія)</vt:lpstr>
      <vt:lpstr>Презентация PowerPoint</vt:lpstr>
      <vt:lpstr>Презентация PowerPoint</vt:lpstr>
      <vt:lpstr>Джама-Масджид  (Делі) </vt:lpstr>
      <vt:lpstr>Презентация PowerPoint</vt:lpstr>
      <vt:lpstr>Презентация PowerPoint</vt:lpstr>
      <vt:lpstr>Мечеть Султана Омара Алі Сайфуддіна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Арабо-мусульманська культура</dc:title>
  <dc:creator>SPA</dc:creator>
  <cp:lastModifiedBy>SPA</cp:lastModifiedBy>
  <cp:revision>16</cp:revision>
  <dcterms:created xsi:type="dcterms:W3CDTF">2013-09-24T20:23:30Z</dcterms:created>
  <dcterms:modified xsi:type="dcterms:W3CDTF">2013-09-24T22:59:57Z</dcterms:modified>
</cp:coreProperties>
</file>