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7715" y="3140968"/>
            <a:ext cx="8458200" cy="1222375"/>
          </a:xfrm>
        </p:spPr>
        <p:txBody>
          <a:bodyPr>
            <a:noAutofit/>
          </a:bodyPr>
          <a:lstStyle/>
          <a:p>
            <a:r>
              <a:rPr lang="ru-RU" sz="8000" dirty="0" err="1" smtClean="0"/>
              <a:t>вплив</a:t>
            </a:r>
            <a:r>
              <a:rPr lang="ru-RU" sz="8000" dirty="0" smtClean="0"/>
              <a:t> </a:t>
            </a:r>
            <a:r>
              <a:rPr lang="ru-RU" sz="8000" dirty="0" err="1" smtClean="0"/>
              <a:t>кольорів</a:t>
            </a:r>
            <a:r>
              <a:rPr lang="ru-RU" sz="8000" dirty="0" smtClean="0"/>
              <a:t> на стан </a:t>
            </a:r>
            <a:r>
              <a:rPr lang="ru-RU" sz="8000" dirty="0" err="1" smtClean="0"/>
              <a:t>людини</a:t>
            </a:r>
            <a:endParaRPr lang="ru-RU" sz="8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9171267" cy="3118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686800" cy="5688632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Оскільки</a:t>
            </a:r>
            <a:r>
              <a:rPr lang="ru-RU" sz="1800" dirty="0" smtClean="0"/>
              <a:t> до 90%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зовнішній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сприймає</a:t>
            </a:r>
            <a:r>
              <a:rPr lang="ru-RU" sz="1800" dirty="0" smtClean="0"/>
              <a:t> через орган </a:t>
            </a:r>
            <a:r>
              <a:rPr lang="ru-RU" sz="1800" dirty="0" err="1" smtClean="0"/>
              <a:t>зору</a:t>
            </a:r>
            <a:r>
              <a:rPr lang="ru-RU" sz="1800" dirty="0" smtClean="0"/>
              <a:t>, </a:t>
            </a:r>
            <a:r>
              <a:rPr lang="ru-RU" sz="1800" dirty="0" err="1" smtClean="0"/>
              <a:t>різноманіття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властивості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закономірності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співвідношень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фізіологічний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психічний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на </a:t>
            </a:r>
            <a:r>
              <a:rPr lang="ru-RU" sz="1800" dirty="0" err="1" smtClean="0"/>
              <a:t>людину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вивчає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кольорознавство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Кольори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поділяють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хроматичні</a:t>
            </a:r>
            <a:r>
              <a:rPr lang="ru-RU" sz="1800" dirty="0" smtClean="0"/>
              <a:t> (</a:t>
            </a:r>
            <a:r>
              <a:rPr lang="ru-RU" sz="1800" dirty="0" err="1" smtClean="0"/>
              <a:t>кольори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відтінки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розрізняє</a:t>
            </a:r>
            <a:r>
              <a:rPr lang="ru-RU" sz="1800" dirty="0" smtClean="0"/>
              <a:t> у </a:t>
            </a:r>
            <a:r>
              <a:rPr lang="ru-RU" sz="1800" dirty="0" err="1" smtClean="0"/>
              <a:t>спектрі</a:t>
            </a:r>
            <a:r>
              <a:rPr lang="ru-RU" sz="1800" dirty="0" smtClean="0"/>
              <a:t>, - </a:t>
            </a:r>
            <a:r>
              <a:rPr lang="ru-RU" sz="1800" dirty="0" err="1" smtClean="0"/>
              <a:t>червоний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оранжевий</a:t>
            </a:r>
            <a:r>
              <a:rPr lang="ru-RU" sz="1800" dirty="0" smtClean="0"/>
              <a:t>, </a:t>
            </a:r>
            <a:r>
              <a:rPr lang="ru-RU" sz="1800" dirty="0" err="1" smtClean="0"/>
              <a:t>жовтий</a:t>
            </a:r>
            <a:r>
              <a:rPr lang="ru-RU" sz="1800" dirty="0" smtClean="0"/>
              <a:t>, </a:t>
            </a:r>
            <a:r>
              <a:rPr lang="ru-RU" sz="1800" dirty="0" err="1" smtClean="0"/>
              <a:t>зелений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блакитний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синій</a:t>
            </a:r>
            <a:r>
              <a:rPr lang="ru-RU" sz="1800" dirty="0" smtClean="0"/>
              <a:t>, </a:t>
            </a:r>
            <a:r>
              <a:rPr lang="ru-RU" sz="1800" dirty="0" err="1" smtClean="0"/>
              <a:t>фіолетовий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трьома</a:t>
            </a:r>
            <a:r>
              <a:rPr lang="ru-RU" sz="1800" dirty="0" smtClean="0"/>
              <a:t> параметрами: </a:t>
            </a:r>
            <a:r>
              <a:rPr lang="ru-RU" sz="1800" dirty="0" err="1" smtClean="0"/>
              <a:t>кольоровий</a:t>
            </a:r>
            <a:r>
              <a:rPr lang="ru-RU" sz="1800" dirty="0" smtClean="0"/>
              <a:t> тон, </a:t>
            </a:r>
            <a:r>
              <a:rPr lang="ru-RU" sz="1800" dirty="0" err="1" smtClean="0"/>
              <a:t>насиченість</a:t>
            </a:r>
            <a:r>
              <a:rPr lang="ru-RU" sz="1800" dirty="0" smtClean="0"/>
              <a:t> і </a:t>
            </a:r>
            <a:r>
              <a:rPr lang="ru-RU" sz="1800" dirty="0" err="1" smtClean="0"/>
              <a:t>яскравість</a:t>
            </a:r>
            <a:r>
              <a:rPr lang="ru-RU" sz="1800" dirty="0" smtClean="0"/>
              <a:t>) </a:t>
            </a:r>
            <a:r>
              <a:rPr lang="ru-RU" sz="1800" dirty="0" err="1" smtClean="0"/>
              <a:t>і</a:t>
            </a:r>
            <a:r>
              <a:rPr lang="ru-RU" sz="1800" dirty="0" smtClean="0"/>
              <a:t> </a:t>
            </a:r>
            <a:r>
              <a:rPr lang="ru-RU" sz="1800" b="1" i="1" dirty="0" err="1" smtClean="0"/>
              <a:t>ахроматичні</a:t>
            </a:r>
            <a:r>
              <a:rPr lang="ru-RU" sz="1800" b="1" i="1" dirty="0" smtClean="0"/>
              <a:t> </a:t>
            </a:r>
            <a:r>
              <a:rPr lang="ru-RU" sz="1800" dirty="0" smtClean="0"/>
              <a:t>(</a:t>
            </a:r>
            <a:r>
              <a:rPr lang="ru-RU" sz="1800" dirty="0" err="1" smtClean="0"/>
              <a:t>білий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відтінки</a:t>
            </a:r>
            <a:r>
              <a:rPr lang="ru-RU" sz="1800" dirty="0" smtClean="0"/>
              <a:t> </a:t>
            </a:r>
            <a:r>
              <a:rPr lang="ru-RU" sz="1800" dirty="0" err="1" smtClean="0"/>
              <a:t>сірого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чорний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відбитого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світла</a:t>
            </a:r>
            <a:r>
              <a:rPr lang="ru-RU" sz="1800" dirty="0" smtClean="0"/>
              <a:t>).</a:t>
            </a:r>
          </a:p>
          <a:p>
            <a:r>
              <a:rPr lang="ru-RU" sz="1800" b="1" i="1" dirty="0" err="1" smtClean="0"/>
              <a:t>Кольоровий</a:t>
            </a:r>
            <a:r>
              <a:rPr lang="ru-RU" sz="1800" b="1" i="1" dirty="0" smtClean="0"/>
              <a:t> тон </a:t>
            </a:r>
            <a:r>
              <a:rPr lang="ru-RU" sz="1800" dirty="0" err="1" smtClean="0"/>
              <a:t>зумовлюється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довжиною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хвилі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переважає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ru-RU" sz="1800" dirty="0" err="1" smtClean="0"/>
              <a:t>довжина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хвилі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фіолетового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кольору</a:t>
            </a:r>
            <a:r>
              <a:rPr lang="ru-RU" sz="1800" dirty="0" smtClean="0"/>
              <a:t> становить 380-440 </a:t>
            </a:r>
            <a:r>
              <a:rPr lang="ru-RU" sz="1800" dirty="0" err="1" smtClean="0"/>
              <a:t>нанометрів</a:t>
            </a:r>
            <a:r>
              <a:rPr lang="ru-RU" sz="1800" dirty="0" smtClean="0"/>
              <a:t> (нм), </a:t>
            </a:r>
            <a:r>
              <a:rPr lang="ru-RU" sz="1800" dirty="0" err="1" smtClean="0"/>
              <a:t>синьо-фіолетового</a:t>
            </a:r>
            <a:r>
              <a:rPr lang="ru-RU" sz="1800" dirty="0" smtClean="0"/>
              <a:t> - 440-470 нм, </a:t>
            </a:r>
            <a:r>
              <a:rPr lang="ru-RU" sz="1800" dirty="0" err="1" smtClean="0"/>
              <a:t>синього</a:t>
            </a:r>
            <a:r>
              <a:rPr lang="ru-RU" sz="1800" dirty="0" smtClean="0"/>
              <a:t> - 470-485, </a:t>
            </a:r>
            <a:r>
              <a:rPr lang="ru-RU" sz="1800" dirty="0" err="1" smtClean="0"/>
              <a:t>блакитного</a:t>
            </a:r>
            <a:r>
              <a:rPr lang="ru-RU" sz="1800" dirty="0" smtClean="0"/>
              <a:t> - 485-500, зелено-</a:t>
            </a:r>
            <a:r>
              <a:rPr lang="ru-RU" sz="1800" dirty="0" err="1" smtClean="0"/>
              <a:t>блакитного</a:t>
            </a:r>
            <a:r>
              <a:rPr lang="ru-RU" sz="1800" dirty="0" smtClean="0"/>
              <a:t> - 500- 520, зеленого - 520-550, </a:t>
            </a:r>
            <a:r>
              <a:rPr lang="ru-RU" sz="1800" dirty="0" err="1" smtClean="0"/>
              <a:t>жовтого</a:t>
            </a:r>
            <a:r>
              <a:rPr lang="ru-RU" sz="1800" dirty="0" smtClean="0"/>
              <a:t> </a:t>
            </a:r>
            <a:r>
              <a:rPr lang="ru-RU" sz="1800" dirty="0" smtClean="0"/>
              <a:t>- 570-580, </a:t>
            </a:r>
            <a:r>
              <a:rPr lang="ru-RU" sz="1800" dirty="0" smtClean="0"/>
              <a:t>оранжевого </a:t>
            </a:r>
            <a:r>
              <a:rPr lang="ru-RU" sz="1800" dirty="0" smtClean="0"/>
              <a:t>- </a:t>
            </a:r>
            <a:r>
              <a:rPr lang="ru-RU" sz="1800" dirty="0" smtClean="0"/>
              <a:t>590-600, </a:t>
            </a:r>
            <a:r>
              <a:rPr lang="ru-RU" sz="1800" dirty="0" err="1" smtClean="0"/>
              <a:t>червоного</a:t>
            </a:r>
            <a:r>
              <a:rPr lang="ru-RU" sz="1800" dirty="0" smtClean="0"/>
              <a:t> - 620-760 нм. </a:t>
            </a:r>
            <a:r>
              <a:rPr lang="ru-RU" sz="1800" b="1" i="1" dirty="0" err="1" smtClean="0"/>
              <a:t>Насиченістю</a:t>
            </a:r>
            <a:r>
              <a:rPr lang="ru-RU" sz="1800" b="1" i="1" dirty="0" smtClean="0"/>
              <a:t> 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ступінь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розбавлення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кольору</a:t>
            </a:r>
            <a:r>
              <a:rPr lang="ru-RU" sz="1800" dirty="0" smtClean="0"/>
              <a:t> </a:t>
            </a:r>
            <a:r>
              <a:rPr lang="ru-RU" sz="1800" dirty="0" err="1" smtClean="0"/>
              <a:t>білим</a:t>
            </a:r>
            <a:r>
              <a:rPr lang="ru-RU" sz="1800" dirty="0" smtClean="0"/>
              <a:t>. Чим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колір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білого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тим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менше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насичений</a:t>
            </a:r>
            <a:r>
              <a:rPr lang="ru-RU" sz="1800" dirty="0" smtClean="0"/>
              <a:t>.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синій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колір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насиченість</a:t>
            </a:r>
            <a:r>
              <a:rPr lang="ru-RU" sz="1800" dirty="0" smtClean="0"/>
              <a:t> 20%,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20% </a:t>
            </a:r>
            <a:r>
              <a:rPr lang="ru-RU" sz="1800" dirty="0" err="1" smtClean="0"/>
              <a:t>синього</a:t>
            </a:r>
            <a:r>
              <a:rPr lang="ru-RU" sz="1800" dirty="0" smtClean="0"/>
              <a:t> і 80% </a:t>
            </a:r>
            <a:r>
              <a:rPr lang="ru-RU" sz="1800" dirty="0" err="1" smtClean="0"/>
              <a:t>білого</a:t>
            </a:r>
            <a:r>
              <a:rPr lang="ru-RU" sz="1800" dirty="0" smtClean="0"/>
              <a:t>. </a:t>
            </a:r>
            <a:r>
              <a:rPr lang="ru-RU" sz="1800" b="1" i="1" dirty="0" err="1" smtClean="0"/>
              <a:t>Яскравість</a:t>
            </a:r>
            <a:r>
              <a:rPr lang="ru-RU" sz="1800" b="1" i="1" dirty="0" smtClean="0"/>
              <a:t> </a:t>
            </a:r>
            <a:r>
              <a:rPr lang="ru-RU" sz="1800" dirty="0" err="1" smtClean="0"/>
              <a:t>залежить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інтенсивності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світлового</a:t>
            </a:r>
            <a:r>
              <a:rPr lang="ru-RU" sz="1800" dirty="0" smtClean="0"/>
              <a:t> потоку - </a:t>
            </a:r>
            <a:r>
              <a:rPr lang="ru-RU" sz="1800" dirty="0" err="1" smtClean="0"/>
              <a:t>відбитого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прямого. </a:t>
            </a:r>
            <a:r>
              <a:rPr lang="ru-RU" sz="1800" dirty="0" err="1" smtClean="0"/>
              <a:t>Кольоровий</a:t>
            </a:r>
            <a:r>
              <a:rPr lang="ru-RU" sz="1800" dirty="0" smtClean="0"/>
              <a:t> тон і </a:t>
            </a:r>
            <a:r>
              <a:rPr lang="ru-RU" sz="1800" dirty="0" err="1" smtClean="0"/>
              <a:t>насиченість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якісними</a:t>
            </a:r>
            <a:r>
              <a:rPr lang="ru-RU" sz="1800" dirty="0" smtClean="0"/>
              <a:t> параметрами </a:t>
            </a:r>
            <a:r>
              <a:rPr lang="ru-RU" sz="1800" dirty="0" err="1" smtClean="0"/>
              <a:t>кольору</a:t>
            </a:r>
            <a:r>
              <a:rPr lang="ru-RU" sz="1800" dirty="0" smtClean="0"/>
              <a:t>, </a:t>
            </a:r>
            <a:r>
              <a:rPr lang="ru-RU" sz="1800" dirty="0" err="1" smtClean="0"/>
              <a:t>яскравість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належить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кількісного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кольору</a:t>
            </a:r>
            <a:r>
              <a:rPr lang="ru-RU" b="1" dirty="0" smtClean="0"/>
              <a:t> на </a:t>
            </a:r>
            <a:r>
              <a:rPr lang="ru-RU" b="1" dirty="0" err="1" smtClean="0"/>
              <a:t>організм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Люди давно </a:t>
            </a:r>
            <a:r>
              <a:rPr lang="ru-RU" dirty="0" err="1" smtClean="0"/>
              <a:t>помітили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кольори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них </a:t>
            </a:r>
            <a:r>
              <a:rPr lang="ru-RU" dirty="0" err="1" smtClean="0"/>
              <a:t>неоднаково</a:t>
            </a:r>
            <a:r>
              <a:rPr lang="ru-RU" dirty="0" smtClean="0"/>
              <a:t>.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змінюватися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часом. </a:t>
            </a:r>
            <a:r>
              <a:rPr lang="ru-RU" dirty="0" err="1" smtClean="0"/>
              <a:t>Наприклад</a:t>
            </a:r>
            <a:r>
              <a:rPr lang="ru-RU" dirty="0" smtClean="0"/>
              <a:t>, медицина Сходу </a:t>
            </a:r>
            <a:r>
              <a:rPr lang="ru-RU" dirty="0" err="1" smtClean="0"/>
              <a:t>накопичила</a:t>
            </a:r>
            <a:r>
              <a:rPr lang="ru-RU" dirty="0" smtClean="0"/>
              <a:t> великий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особливо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Колір</a:t>
            </a:r>
            <a:r>
              <a:rPr lang="ru-RU" dirty="0" smtClean="0"/>
              <a:t> у </a:t>
            </a:r>
            <a:r>
              <a:rPr lang="ru-RU" dirty="0" err="1" smtClean="0"/>
              <a:t>трудовій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в </a:t>
            </a:r>
            <a:r>
              <a:rPr lang="ru-RU" dirty="0" err="1" smtClean="0"/>
              <a:t>навчальному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,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фізіологічний</a:t>
            </a:r>
            <a:r>
              <a:rPr lang="ru-RU" dirty="0" smtClean="0"/>
              <a:t>, </a:t>
            </a:r>
            <a:r>
              <a:rPr lang="ru-RU" dirty="0" err="1" smtClean="0"/>
              <a:t>оптичний</a:t>
            </a:r>
            <a:r>
              <a:rPr lang="ru-RU" dirty="0" smtClean="0"/>
              <a:t>,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люди </a:t>
            </a:r>
            <a:r>
              <a:rPr lang="ru-RU" dirty="0" err="1" smtClean="0"/>
              <a:t>неоднаково</a:t>
            </a:r>
            <a:r>
              <a:rPr lang="ru-RU" dirty="0" smtClean="0"/>
              <a:t> </a:t>
            </a:r>
            <a:r>
              <a:rPr lang="ru-RU" dirty="0" err="1" smtClean="0"/>
              <a:t>реагують</a:t>
            </a:r>
            <a:r>
              <a:rPr lang="ru-RU" dirty="0" smtClean="0"/>
              <a:t> на </a:t>
            </a:r>
            <a:r>
              <a:rPr lang="ru-RU" dirty="0" err="1" smtClean="0"/>
              <a:t>кольори</a:t>
            </a:r>
            <a:r>
              <a:rPr lang="ru-RU" dirty="0" smtClean="0"/>
              <a:t>.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сприйнятті</a:t>
            </a:r>
            <a:r>
              <a:rPr lang="ru-RU" dirty="0" smtClean="0"/>
              <a:t> </a:t>
            </a:r>
            <a:r>
              <a:rPr lang="ru-RU" dirty="0" err="1" smtClean="0"/>
              <a:t>позначається</a:t>
            </a:r>
            <a:r>
              <a:rPr lang="ru-RU" dirty="0" smtClean="0"/>
              <a:t> тип темпераменту, </a:t>
            </a:r>
            <a:r>
              <a:rPr lang="ru-RU" dirty="0" err="1" smtClean="0"/>
              <a:t>вік</a:t>
            </a:r>
            <a:r>
              <a:rPr lang="ru-RU" dirty="0" smtClean="0"/>
              <a:t>, стать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41" y="22520"/>
            <a:ext cx="8686800" cy="838200"/>
          </a:xfrm>
        </p:spPr>
        <p:txBody>
          <a:bodyPr>
            <a:normAutofit/>
          </a:bodyPr>
          <a:lstStyle/>
          <a:p>
            <a:r>
              <a:rPr lang="ru-RU" b="1" u="sng" dirty="0" err="1" smtClean="0"/>
              <a:t>Оптична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дія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кольору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96752"/>
            <a:ext cx="8435280" cy="5400599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Вона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спричинити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оптичні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ілюзії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зовнішнього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err="1" smtClean="0"/>
              <a:t>вигляду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предметів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Усі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кольори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поділяють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дві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</a:t>
            </a:r>
            <a:r>
              <a:rPr lang="ru-RU" sz="1800" dirty="0" smtClean="0"/>
              <a:t>-</a:t>
            </a:r>
            <a:r>
              <a:rPr lang="ru-RU" sz="1800" dirty="0" err="1" smtClean="0"/>
              <a:t>червоні</a:t>
            </a:r>
            <a:r>
              <a:rPr lang="ru-RU" sz="1800" dirty="0" smtClean="0"/>
              <a:t> </a:t>
            </a:r>
            <a:r>
              <a:rPr lang="ru-RU" sz="1800" dirty="0" smtClean="0"/>
              <a:t>і </a:t>
            </a:r>
            <a:r>
              <a:rPr lang="ru-RU" sz="1800" dirty="0" err="1" smtClean="0"/>
              <a:t>сині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викликають</a:t>
            </a:r>
            <a:r>
              <a:rPr lang="ru-RU" sz="1800" dirty="0" smtClean="0"/>
              <a:t> у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протилежні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відчуття</a:t>
            </a:r>
            <a:r>
              <a:rPr lang="ru-RU" sz="1800" dirty="0" smtClean="0"/>
              <a:t>.</a:t>
            </a:r>
          </a:p>
          <a:p>
            <a:r>
              <a:rPr lang="ru-RU" sz="2400" b="1" i="1" u="sng" dirty="0" err="1" smtClean="0">
                <a:solidFill>
                  <a:srgbClr val="FF0000"/>
                </a:solidFill>
              </a:rPr>
              <a:t>Кольори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r>
              <a:rPr lang="ru-RU" sz="2400" b="1" i="1" u="sng" dirty="0" err="1" smtClean="0">
                <a:solidFill>
                  <a:srgbClr val="FF0000"/>
                </a:solidFill>
              </a:rPr>
              <a:t>червоної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r>
              <a:rPr lang="ru-RU" sz="2400" b="1" i="1" u="sng" dirty="0" err="1" smtClean="0">
                <a:solidFill>
                  <a:srgbClr val="FF0000"/>
                </a:solidFill>
              </a:rPr>
              <a:t>групи</a:t>
            </a:r>
            <a:r>
              <a:rPr lang="ru-RU" sz="1800" b="1" i="1" dirty="0" smtClean="0"/>
              <a:t> </a:t>
            </a:r>
            <a:r>
              <a:rPr lang="ru-RU" sz="1800" dirty="0" err="1" smtClean="0"/>
              <a:t>сприймаються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матеріальні</a:t>
            </a:r>
            <a:r>
              <a:rPr lang="ru-RU" sz="1800" dirty="0" smtClean="0"/>
              <a:t>, </a:t>
            </a:r>
            <a:r>
              <a:rPr lang="ru-RU" sz="1800" dirty="0" err="1" smtClean="0"/>
              <a:t>теплі</a:t>
            </a:r>
            <a:r>
              <a:rPr lang="ru-RU" sz="1800" dirty="0" smtClean="0"/>
              <a:t>,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 </a:t>
            </a:r>
            <a:r>
              <a:rPr lang="ru-RU" sz="1800" dirty="0" err="1" smtClean="0"/>
              <a:t>важкі</a:t>
            </a:r>
            <a:r>
              <a:rPr lang="ru-RU" sz="1800" dirty="0" smtClean="0"/>
              <a:t>, </a:t>
            </a:r>
            <a:r>
              <a:rPr lang="ru-RU" sz="1800" dirty="0" err="1" smtClean="0"/>
              <a:t>непроникні</a:t>
            </a:r>
            <a:r>
              <a:rPr lang="ru-RU" sz="1800" dirty="0" smtClean="0"/>
              <a:t>, </a:t>
            </a:r>
            <a:r>
              <a:rPr lang="ru-RU" sz="1800" dirty="0" err="1" smtClean="0"/>
              <a:t>плоскі</a:t>
            </a:r>
            <a:r>
              <a:rPr lang="ru-RU" sz="1800" dirty="0" smtClean="0"/>
              <a:t>, </a:t>
            </a:r>
            <a:r>
              <a:rPr lang="ru-RU" sz="1800" dirty="0" err="1" smtClean="0"/>
              <a:t>шорсткі</a:t>
            </a:r>
            <a:r>
              <a:rPr lang="ru-RU" sz="1800" dirty="0" smtClean="0"/>
              <a:t>, </a:t>
            </a:r>
            <a:r>
              <a:rPr lang="ru-RU" sz="1800" dirty="0" err="1" smtClean="0"/>
              <a:t>матові</a:t>
            </a:r>
            <a:r>
              <a:rPr lang="ru-RU" sz="1800" dirty="0" smtClean="0"/>
              <a:t>, </a:t>
            </a:r>
            <a:r>
              <a:rPr lang="ru-RU" sz="1800" dirty="0" err="1" smtClean="0"/>
              <a:t>горизонтальні</a:t>
            </a:r>
            <a:r>
              <a:rPr lang="ru-RU" sz="1800" dirty="0" smtClean="0"/>
              <a:t> </a:t>
            </a:r>
            <a:r>
              <a:rPr lang="ru-RU" sz="1800" dirty="0" smtClean="0"/>
              <a:t>за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</a:t>
            </a:r>
            <a:r>
              <a:rPr lang="ru-RU" sz="1800" dirty="0" smtClean="0"/>
              <a:t> </a:t>
            </a:r>
            <a:r>
              <a:rPr lang="ru-RU" sz="1800" dirty="0" smtClean="0"/>
              <a:t>формою, </a:t>
            </a:r>
            <a:r>
              <a:rPr lang="ru-RU" sz="1800" dirty="0" err="1" smtClean="0"/>
              <a:t>округлені</a:t>
            </a:r>
            <a:r>
              <a:rPr lang="ru-RU" sz="1800" dirty="0" smtClean="0"/>
              <a:t>,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нагадують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низькі</a:t>
            </a:r>
            <a:r>
              <a:rPr lang="ru-RU" sz="1800" dirty="0" smtClean="0"/>
              <a:t>, </a:t>
            </a:r>
            <a:r>
              <a:rPr lang="ru-RU" sz="1800" dirty="0" err="1" smtClean="0"/>
              <a:t>глухі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голосні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</a:t>
            </a:r>
            <a:r>
              <a:rPr lang="ru-RU" sz="1800" dirty="0" smtClean="0"/>
              <a:t>звуки.</a:t>
            </a:r>
          </a:p>
          <a:p>
            <a:r>
              <a:rPr lang="ru-RU" sz="2400" b="1" i="1" u="sng" dirty="0" err="1" smtClean="0">
                <a:solidFill>
                  <a:srgbClr val="0070C0"/>
                </a:solidFill>
              </a:rPr>
              <a:t>Кольори</a:t>
            </a:r>
            <a:r>
              <a:rPr lang="ru-RU" sz="2400" b="1" i="1" u="sng" dirty="0" smtClean="0">
                <a:solidFill>
                  <a:srgbClr val="0070C0"/>
                </a:solidFill>
              </a:rPr>
              <a:t> </a:t>
            </a:r>
            <a:r>
              <a:rPr lang="ru-RU" sz="2400" b="1" i="1" u="sng" dirty="0" err="1" smtClean="0">
                <a:solidFill>
                  <a:srgbClr val="0070C0"/>
                </a:solidFill>
              </a:rPr>
              <a:t>синьої</a:t>
            </a:r>
            <a:r>
              <a:rPr lang="ru-RU" sz="2400" b="1" i="1" u="sng" dirty="0" smtClean="0">
                <a:solidFill>
                  <a:srgbClr val="0070C0"/>
                </a:solidFill>
              </a:rPr>
              <a:t> </a:t>
            </a:r>
            <a:r>
              <a:rPr lang="ru-RU" sz="2400" b="1" i="1" u="sng" dirty="0" err="1" smtClean="0">
                <a:solidFill>
                  <a:srgbClr val="0070C0"/>
                </a:solidFill>
              </a:rPr>
              <a:t>групи</a:t>
            </a:r>
            <a:r>
              <a:rPr lang="ru-RU" sz="2400" b="1" i="1" u="sng" dirty="0" smtClean="0">
                <a:solidFill>
                  <a:srgbClr val="0070C0"/>
                </a:solidFill>
              </a:rPr>
              <a:t> </a:t>
            </a:r>
            <a:r>
              <a:rPr lang="ru-RU" sz="1800" dirty="0" smtClean="0"/>
              <a:t>- </a:t>
            </a:r>
            <a:r>
              <a:rPr lang="ru-RU" sz="1800" dirty="0" err="1" smtClean="0"/>
              <a:t>нематеріальні</a:t>
            </a:r>
            <a:r>
              <a:rPr lang="ru-RU" sz="1800" dirty="0" smtClean="0"/>
              <a:t>, </a:t>
            </a:r>
            <a:r>
              <a:rPr lang="ru-RU" sz="1800" dirty="0" err="1" smtClean="0"/>
              <a:t>холодні</a:t>
            </a:r>
            <a:r>
              <a:rPr lang="ru-RU" sz="1800" dirty="0" smtClean="0"/>
              <a:t>, </a:t>
            </a:r>
            <a:r>
              <a:rPr lang="ru-RU" sz="1800" dirty="0" err="1" smtClean="0"/>
              <a:t>легкі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проникні</a:t>
            </a:r>
            <a:r>
              <a:rPr lang="ru-RU" sz="1800" dirty="0" smtClean="0"/>
              <a:t>, </a:t>
            </a:r>
            <a:r>
              <a:rPr lang="ru-RU" sz="1800" dirty="0" err="1" smtClean="0"/>
              <a:t>об'ємні</a:t>
            </a:r>
            <a:r>
              <a:rPr lang="ru-RU" sz="1800" dirty="0" smtClean="0"/>
              <a:t>, </a:t>
            </a:r>
            <a:r>
              <a:rPr lang="ru-RU" sz="1800" dirty="0" err="1" smtClean="0"/>
              <a:t>гладенькі</a:t>
            </a:r>
            <a:r>
              <a:rPr lang="ru-RU" sz="1800" dirty="0" smtClean="0"/>
              <a:t>, </a:t>
            </a:r>
            <a:r>
              <a:rPr lang="ru-RU" sz="1800" dirty="0" err="1" smtClean="0"/>
              <a:t>блискучі</a:t>
            </a:r>
            <a:r>
              <a:rPr lang="ru-RU" sz="1800" dirty="0" smtClean="0"/>
              <a:t>, </a:t>
            </a:r>
            <a:r>
              <a:rPr lang="ru-RU" sz="1800" dirty="0" err="1" smtClean="0"/>
              <a:t>вертикальні</a:t>
            </a:r>
            <a:r>
              <a:rPr lang="ru-RU" sz="1800" dirty="0" smtClean="0"/>
              <a:t> за формою, </a:t>
            </a:r>
            <a:r>
              <a:rPr lang="ru-RU" sz="1800" dirty="0" err="1" smtClean="0"/>
              <a:t>гострі</a:t>
            </a:r>
            <a:r>
              <a:rPr lang="ru-RU" sz="1800" dirty="0" smtClean="0"/>
              <a:t>, </a:t>
            </a:r>
            <a:r>
              <a:rPr lang="ru-RU" sz="1800" dirty="0" err="1" smtClean="0"/>
              <a:t>нагадують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, </a:t>
            </a:r>
            <a:r>
              <a:rPr lang="ru-RU" sz="1800" dirty="0" err="1" smtClean="0"/>
              <a:t>дзвінкі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тихі</a:t>
            </a:r>
            <a:r>
              <a:rPr lang="ru-RU" sz="1800" dirty="0" smtClean="0"/>
              <a:t> звуки. </a:t>
            </a:r>
            <a:r>
              <a:rPr lang="ru-RU" sz="1800" dirty="0" err="1" smtClean="0"/>
              <a:t>Винятком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вважають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зелений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колір</a:t>
            </a:r>
            <a:r>
              <a:rPr lang="ru-RU" sz="1800" dirty="0" smtClean="0"/>
              <a:t>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комбінацією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жовтого</a:t>
            </a:r>
            <a:r>
              <a:rPr lang="ru-RU" sz="1800" dirty="0" smtClean="0"/>
              <a:t> і </a:t>
            </a:r>
            <a:r>
              <a:rPr lang="ru-RU" sz="1800" dirty="0" err="1" smtClean="0"/>
              <a:t>синього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належать до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кольорів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Світлі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немовби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поширюються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розташовані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поряд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темні</a:t>
            </a:r>
            <a:r>
              <a:rPr lang="ru-RU" sz="1800" dirty="0" smtClean="0"/>
              <a:t> і </a:t>
            </a:r>
            <a:r>
              <a:rPr lang="ru-RU" sz="1800" dirty="0" err="1" smtClean="0"/>
              <a:t>зменшують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забарвлені</a:t>
            </a:r>
            <a:r>
              <a:rPr lang="ru-RU" sz="1800" dirty="0" smtClean="0"/>
              <a:t> в </a:t>
            </a:r>
            <a:r>
              <a:rPr lang="ru-RU" sz="1800" dirty="0" err="1" smtClean="0"/>
              <a:t>ці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поверхні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Таке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 </a:t>
            </a:r>
            <a:r>
              <a:rPr lang="ru-RU" sz="1800" b="1" i="1" dirty="0" err="1" smtClean="0"/>
              <a:t>колірною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іррадіацією</a:t>
            </a:r>
            <a:r>
              <a:rPr lang="ru-RU" sz="1800" b="1" i="1" dirty="0" smtClean="0"/>
              <a:t>. </a:t>
            </a:r>
            <a:r>
              <a:rPr lang="ru-RU" sz="1800" dirty="0" err="1" smtClean="0"/>
              <a:t>Вертикальні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лінії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тлі</a:t>
            </a:r>
            <a:r>
              <a:rPr lang="ru-RU" sz="1800" dirty="0" smtClean="0"/>
              <a:t> </a:t>
            </a:r>
            <a:r>
              <a:rPr lang="ru-RU" sz="1800" dirty="0" err="1" smtClean="0"/>
              <a:t>білого</a:t>
            </a:r>
            <a:r>
              <a:rPr lang="ru-RU" sz="1800" dirty="0" smtClean="0"/>
              <a:t> круга </a:t>
            </a:r>
            <a:r>
              <a:rPr lang="ru-RU" sz="1800" dirty="0" err="1" smtClean="0"/>
              <a:t>виглядають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тоншими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сірому</a:t>
            </a:r>
            <a:endParaRPr lang="ru-RU" sz="1800" dirty="0"/>
          </a:p>
        </p:txBody>
      </p:sp>
      <p:pic>
        <p:nvPicPr>
          <p:cNvPr id="4" name="Рисунок 3" descr="image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842" y="1124744"/>
            <a:ext cx="273487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290493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Колірна</a:t>
            </a:r>
            <a:r>
              <a:rPr lang="ru-RU" dirty="0" smtClean="0"/>
              <a:t> </a:t>
            </a:r>
            <a:r>
              <a:rPr lang="ru-RU" dirty="0" err="1" smtClean="0"/>
              <a:t>градація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істотну</a:t>
            </a:r>
            <a:r>
              <a:rPr lang="ru-RU" dirty="0" smtClean="0"/>
              <a:t> роль при </a:t>
            </a:r>
            <a:r>
              <a:rPr lang="ru-RU" dirty="0" err="1" smtClean="0"/>
              <a:t>конструюванні</a:t>
            </a:r>
            <a:r>
              <a:rPr lang="ru-RU" dirty="0" smtClean="0"/>
              <a:t> </a:t>
            </a:r>
            <a:r>
              <a:rPr lang="ru-RU" dirty="0" err="1" smtClean="0"/>
              <a:t>шрифтів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букви</a:t>
            </a:r>
            <a:r>
              <a:rPr lang="ru-RU" dirty="0" smtClean="0"/>
              <a:t> Б, В </a:t>
            </a:r>
            <a:r>
              <a:rPr lang="ru-RU" dirty="0" err="1" smtClean="0"/>
              <a:t>або</a:t>
            </a:r>
            <a:r>
              <a:rPr lang="ru-RU" dirty="0" smtClean="0"/>
              <a:t> Е "</a:t>
            </a:r>
            <a:r>
              <a:rPr lang="ru-RU" dirty="0" err="1" smtClean="0"/>
              <a:t>зберігають</a:t>
            </a:r>
            <a:r>
              <a:rPr lang="ru-RU" dirty="0" smtClean="0"/>
              <a:t>" у </a:t>
            </a:r>
            <a:r>
              <a:rPr lang="ru-RU" dirty="0" err="1" smtClean="0"/>
              <a:t>тексті</a:t>
            </a:r>
            <a:r>
              <a:rPr lang="ru-RU" dirty="0" smtClean="0"/>
              <a:t>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висоту</a:t>
            </a:r>
            <a:r>
              <a:rPr lang="ru-RU" dirty="0" smtClean="0"/>
              <a:t>, то </a:t>
            </a: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 smtClean="0"/>
              <a:t> О </a:t>
            </a:r>
            <a:r>
              <a:rPr lang="ru-RU" dirty="0" err="1" smtClean="0"/>
              <a:t>або</a:t>
            </a:r>
            <a:r>
              <a:rPr lang="ru-RU" dirty="0" smtClean="0"/>
              <a:t> С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менша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А </a:t>
            </a:r>
            <a:r>
              <a:rPr lang="ru-RU" dirty="0" err="1" smtClean="0"/>
              <a:t>або</a:t>
            </a:r>
            <a:r>
              <a:rPr lang="ru-RU" dirty="0" smtClean="0"/>
              <a:t> У.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видаються</a:t>
            </a:r>
            <a:r>
              <a:rPr lang="ru-RU" dirty="0" smtClean="0"/>
              <a:t> </a:t>
            </a:r>
            <a:r>
              <a:rPr lang="ru-RU" dirty="0" err="1" smtClean="0"/>
              <a:t>нижчими</a:t>
            </a:r>
            <a:r>
              <a:rPr lang="ru-RU" dirty="0" smtClean="0"/>
              <a:t> за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висоту</a:t>
            </a:r>
            <a:r>
              <a:rPr lang="ru-RU" dirty="0" smtClean="0"/>
              <a:t> рядка тексту, тому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червоного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здаються</a:t>
            </a:r>
            <a:r>
              <a:rPr lang="ru-RU" dirty="0" smtClean="0"/>
              <a:t> </a:t>
            </a:r>
            <a:r>
              <a:rPr lang="ru-RU" dirty="0" err="1" smtClean="0"/>
              <a:t>ближче</a:t>
            </a:r>
            <a:r>
              <a:rPr lang="ru-RU" dirty="0" smtClean="0"/>
              <a:t> </a:t>
            </a:r>
            <a:r>
              <a:rPr lang="ru-RU" dirty="0" err="1" smtClean="0"/>
              <a:t>розташованими</a:t>
            </a:r>
            <a:r>
              <a:rPr lang="ru-RU" dirty="0" smtClean="0"/>
              <a:t>, </a:t>
            </a:r>
            <a:r>
              <a:rPr lang="ru-RU" dirty="0" err="1" smtClean="0"/>
              <a:t>блакитного</a:t>
            </a:r>
            <a:r>
              <a:rPr lang="ru-RU" dirty="0" smtClean="0"/>
              <a:t> - </a:t>
            </a:r>
            <a:r>
              <a:rPr lang="ru-RU" dirty="0" err="1" smtClean="0"/>
              <a:t>далі</a:t>
            </a:r>
            <a:r>
              <a:rPr lang="ru-RU" dirty="0" smtClean="0"/>
              <a:t>; </a:t>
            </a:r>
            <a:r>
              <a:rPr lang="ru-RU" dirty="0" err="1" smtClean="0"/>
              <a:t>площина</a:t>
            </a:r>
            <a:r>
              <a:rPr lang="ru-RU" dirty="0" smtClean="0"/>
              <a:t>, </a:t>
            </a:r>
            <a:r>
              <a:rPr lang="ru-RU" dirty="0" err="1" smtClean="0"/>
              <a:t>забарвлена</a:t>
            </a:r>
            <a:r>
              <a:rPr lang="ru-RU" dirty="0" smtClean="0"/>
              <a:t> </a:t>
            </a:r>
            <a:r>
              <a:rPr lang="ru-RU" dirty="0" err="1" smtClean="0"/>
              <a:t>темно-синім</a:t>
            </a:r>
            <a:r>
              <a:rPr lang="ru-RU" dirty="0" smtClean="0"/>
              <a:t>, </a:t>
            </a:r>
            <a:r>
              <a:rPr lang="ru-RU" dirty="0" err="1" smtClean="0"/>
              <a:t>фіолетовим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чорним</a:t>
            </a:r>
            <a:r>
              <a:rPr lang="ru-RU" dirty="0" smtClean="0"/>
              <a:t> </a:t>
            </a:r>
            <a:r>
              <a:rPr lang="ru-RU" dirty="0" err="1" smtClean="0"/>
              <a:t>кольорами</a:t>
            </a:r>
            <a:r>
              <a:rPr lang="ru-RU" dirty="0" smtClean="0"/>
              <a:t>, </a:t>
            </a:r>
            <a:r>
              <a:rPr lang="ru-RU" dirty="0" err="1" smtClean="0"/>
              <a:t>візуально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і </a:t>
            </a:r>
            <a:r>
              <a:rPr lang="ru-RU" dirty="0" err="1" smtClean="0"/>
              <a:t>спрямовується</a:t>
            </a:r>
            <a:r>
              <a:rPr lang="ru-RU" dirty="0" smtClean="0"/>
              <a:t> вниз. </a:t>
            </a:r>
            <a:r>
              <a:rPr lang="ru-RU" dirty="0" err="1" smtClean="0"/>
              <a:t>Жовтий</a:t>
            </a:r>
            <a:r>
              <a:rPr lang="ru-RU" dirty="0" smtClean="0"/>
              <a:t> та </a:t>
            </a:r>
            <a:r>
              <a:rPr lang="ru-RU" dirty="0" err="1" smtClean="0"/>
              <a:t>синій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: </a:t>
            </a:r>
            <a:r>
              <a:rPr lang="ru-RU" dirty="0" err="1" smtClean="0"/>
              <a:t>жовтий</a:t>
            </a:r>
            <a:r>
              <a:rPr lang="ru-RU" dirty="0" smtClean="0"/>
              <a:t> круг "</a:t>
            </a:r>
            <a:r>
              <a:rPr lang="ru-RU" dirty="0" err="1" smtClean="0"/>
              <a:t>випромінює</a:t>
            </a:r>
            <a:r>
              <a:rPr lang="ru-RU" dirty="0" smtClean="0"/>
              <a:t>", </a:t>
            </a:r>
            <a:r>
              <a:rPr lang="ru-RU" dirty="0" err="1" smtClean="0"/>
              <a:t>синій</a:t>
            </a:r>
            <a:r>
              <a:rPr lang="ru-RU" dirty="0" smtClean="0"/>
              <a:t> - "</a:t>
            </a:r>
            <a:r>
              <a:rPr lang="ru-RU" dirty="0" err="1" smtClean="0"/>
              <a:t>поглинає</a:t>
            </a:r>
            <a:r>
              <a:rPr lang="ru-RU" dirty="0" smtClean="0"/>
              <a:t>" (рис. 2.6).</a:t>
            </a:r>
          </a:p>
          <a:p>
            <a:endParaRPr lang="ru-RU" dirty="0"/>
          </a:p>
        </p:txBody>
      </p:sp>
      <p:pic>
        <p:nvPicPr>
          <p:cNvPr id="4" name="Рисунок 3" descr="image0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4005063"/>
            <a:ext cx="3807304" cy="2325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err="1" smtClean="0"/>
              <a:t>Психологічна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дія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кольору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переживання</a:t>
            </a:r>
            <a:r>
              <a:rPr lang="ru-RU" dirty="0" smtClean="0"/>
              <a:t> і думки. Цей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оптичними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. </a:t>
            </a:r>
            <a:r>
              <a:rPr lang="ru-RU" dirty="0" err="1" smtClean="0"/>
              <a:t>Насичений</a:t>
            </a:r>
            <a:r>
              <a:rPr lang="ru-RU" dirty="0" smtClean="0"/>
              <a:t> </a:t>
            </a:r>
            <a:r>
              <a:rPr lang="ru-RU" b="1" u="sng" dirty="0" err="1" smtClean="0">
                <a:solidFill>
                  <a:srgbClr val="00B050"/>
                </a:solidFill>
              </a:rPr>
              <a:t>зелений</a:t>
            </a:r>
            <a:r>
              <a:rPr lang="ru-RU" b="1" u="sng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, при </a:t>
            </a:r>
            <a:r>
              <a:rPr lang="ru-RU" dirty="0" err="1" smtClean="0"/>
              <a:t>додаванні</a:t>
            </a:r>
            <a:r>
              <a:rPr lang="ru-RU" dirty="0" smtClean="0"/>
              <a:t> </a:t>
            </a:r>
            <a:r>
              <a:rPr lang="ru-RU" dirty="0" err="1" smtClean="0"/>
              <a:t>жовтого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стимулювальну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, </a:t>
            </a:r>
            <a:r>
              <a:rPr lang="ru-RU" dirty="0" err="1" smtClean="0"/>
              <a:t>синього</a:t>
            </a:r>
            <a:r>
              <a:rPr lang="ru-RU" dirty="0" smtClean="0"/>
              <a:t> - </a:t>
            </a:r>
            <a:r>
              <a:rPr lang="ru-RU" dirty="0" err="1" smtClean="0"/>
              <a:t>додає</a:t>
            </a:r>
            <a:r>
              <a:rPr lang="ru-RU" dirty="0" smtClean="0"/>
              <a:t> </a:t>
            </a:r>
            <a:r>
              <a:rPr lang="ru-RU" dirty="0" err="1" smtClean="0"/>
              <a:t>серйозності</a:t>
            </a:r>
            <a:r>
              <a:rPr lang="ru-RU" dirty="0" smtClean="0"/>
              <a:t>, </a:t>
            </a:r>
            <a:r>
              <a:rPr lang="ru-RU" dirty="0" err="1" smtClean="0"/>
              <a:t>вдумливості</a:t>
            </a:r>
            <a:r>
              <a:rPr lang="ru-RU" dirty="0" smtClean="0"/>
              <a:t>. </a:t>
            </a:r>
            <a:r>
              <a:rPr lang="ru-RU" b="1" u="sng" dirty="0" err="1" smtClean="0">
                <a:solidFill>
                  <a:srgbClr val="FFFF00"/>
                </a:solidFill>
              </a:rPr>
              <a:t>Жовтий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занепокоєння</a:t>
            </a:r>
            <a:r>
              <a:rPr lang="ru-RU" dirty="0" smtClean="0"/>
              <a:t>, </a:t>
            </a:r>
            <a:r>
              <a:rPr lang="ru-RU" dirty="0" err="1" smtClean="0"/>
              <a:t>збуджує</a:t>
            </a:r>
            <a:r>
              <a:rPr lang="ru-RU" dirty="0" smtClean="0"/>
              <a:t>; </a:t>
            </a:r>
            <a:r>
              <a:rPr lang="ru-RU" b="1" u="sng" dirty="0" err="1" smtClean="0">
                <a:solidFill>
                  <a:srgbClr val="0070C0"/>
                </a:solidFill>
              </a:rPr>
              <a:t>синій</a:t>
            </a:r>
            <a:r>
              <a:rPr lang="ru-RU" dirty="0" smtClean="0"/>
              <a:t> -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заглибленню</a:t>
            </a:r>
            <a:r>
              <a:rPr lang="ru-RU" dirty="0" smtClean="0"/>
              <a:t> у </a:t>
            </a:r>
            <a:r>
              <a:rPr lang="ru-RU" dirty="0" err="1" smtClean="0"/>
              <a:t>надсвідомість</a:t>
            </a:r>
            <a:r>
              <a:rPr lang="ru-RU" dirty="0" smtClean="0"/>
              <a:t>; </a:t>
            </a:r>
            <a:r>
              <a:rPr lang="ru-RU" b="1" u="sng" dirty="0" err="1" smtClean="0">
                <a:solidFill>
                  <a:srgbClr val="002060"/>
                </a:solidFill>
              </a:rPr>
              <a:t>темно-синій</a:t>
            </a:r>
            <a:r>
              <a:rPr lang="ru-RU" dirty="0" smtClean="0"/>
              <a:t> і </a:t>
            </a:r>
            <a:r>
              <a:rPr lang="ru-RU" b="1" u="sng" dirty="0" err="1" smtClean="0">
                <a:solidFill>
                  <a:srgbClr val="7030A0"/>
                </a:solidFill>
              </a:rPr>
              <a:t>фіолетовий</a:t>
            </a:r>
            <a:r>
              <a:rPr lang="ru-RU" dirty="0" smtClean="0"/>
              <a:t> </a:t>
            </a:r>
            <a:r>
              <a:rPr lang="ru-RU" dirty="0" err="1" smtClean="0"/>
              <a:t>навіюють</a:t>
            </a:r>
            <a:r>
              <a:rPr lang="ru-RU" dirty="0" smtClean="0"/>
              <a:t> печаль.</a:t>
            </a:r>
          </a:p>
          <a:p>
            <a:r>
              <a:rPr lang="ru-RU" b="1" u="sng" dirty="0" err="1" smtClean="0">
                <a:solidFill>
                  <a:schemeClr val="bg1"/>
                </a:solidFill>
              </a:rPr>
              <a:t>Білий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b="1" u="sng" dirty="0" err="1" smtClean="0">
                <a:solidFill>
                  <a:schemeClr val="tx1"/>
                </a:solidFill>
              </a:rPr>
              <a:t>Чорний</a:t>
            </a:r>
            <a:r>
              <a:rPr lang="ru-RU" dirty="0" smtClean="0"/>
              <a:t> і </a:t>
            </a:r>
            <a:r>
              <a:rPr lang="ru-RU" b="1" u="sng" dirty="0" err="1" smtClean="0">
                <a:solidFill>
                  <a:schemeClr val="bg1">
                    <a:lumMod val="50000"/>
                  </a:schemeClr>
                </a:solidFill>
              </a:rPr>
              <a:t>сірий</a:t>
            </a:r>
            <a:r>
              <a:rPr lang="ru-RU" dirty="0" smtClean="0"/>
              <a:t> </a:t>
            </a:r>
            <a:r>
              <a:rPr lang="ru-RU" dirty="0" err="1" smtClean="0"/>
              <a:t>кольори</a:t>
            </a:r>
            <a:r>
              <a:rPr lang="ru-RU" dirty="0" smtClean="0"/>
              <a:t> </a:t>
            </a:r>
            <a:r>
              <a:rPr lang="ru-RU" dirty="0" err="1" smtClean="0"/>
              <a:t>пригнічують</a:t>
            </a:r>
            <a:r>
              <a:rPr lang="ru-RU" dirty="0" smtClean="0"/>
              <a:t>, </a:t>
            </a:r>
            <a:r>
              <a:rPr lang="ru-RU" b="1" u="sng" dirty="0" err="1" smtClean="0">
                <a:solidFill>
                  <a:srgbClr val="FF0000"/>
                </a:solidFill>
              </a:rPr>
              <a:t>червоний</a:t>
            </a:r>
            <a:r>
              <a:rPr lang="ru-RU" dirty="0" smtClean="0"/>
              <a:t> -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збуджує</a:t>
            </a:r>
            <a:r>
              <a:rPr lang="ru-RU" dirty="0" smtClean="0"/>
              <a:t>, </a:t>
            </a:r>
            <a:r>
              <a:rPr lang="ru-RU" b="1" u="sng" dirty="0" err="1" smtClean="0"/>
              <a:t>коричневий</a:t>
            </a:r>
            <a:r>
              <a:rPr lang="ru-RU" dirty="0" smtClean="0"/>
              <a:t> -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, </a:t>
            </a:r>
            <a:r>
              <a:rPr lang="ru-RU" b="1" u="sng" dirty="0" err="1" smtClean="0">
                <a:solidFill>
                  <a:srgbClr val="7030A0"/>
                </a:solidFill>
              </a:rPr>
              <a:t>фіолетовий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сум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899174"/>
          </a:xfrm>
        </p:spPr>
        <p:txBody>
          <a:bodyPr>
            <a:noAutofit/>
          </a:bodyPr>
          <a:lstStyle/>
          <a:p>
            <a:r>
              <a:rPr lang="ru-RU" sz="1900" dirty="0" err="1" smtClean="0"/>
              <a:t>Щоб</a:t>
            </a:r>
            <a:r>
              <a:rPr lang="ru-RU" sz="1900" dirty="0" smtClean="0"/>
              <a:t> максимально </a:t>
            </a:r>
            <a:r>
              <a:rPr lang="ru-RU" sz="1900" dirty="0" err="1" smtClean="0"/>
              <a:t>посилити</a:t>
            </a:r>
            <a:r>
              <a:rPr lang="ru-RU" sz="1900" dirty="0" smtClean="0"/>
              <a:t> стан комфорту, </a:t>
            </a:r>
            <a:r>
              <a:rPr lang="ru-RU" sz="1900" dirty="0" err="1" smtClean="0"/>
              <a:t>збільшити</a:t>
            </a:r>
            <a:r>
              <a:rPr lang="ru-RU" sz="1900" dirty="0" smtClean="0"/>
              <a:t> </a:t>
            </a:r>
            <a:r>
              <a:rPr lang="ru-RU" sz="1900" dirty="0" err="1" smtClean="0"/>
              <a:t>працездатність</a:t>
            </a:r>
            <a:r>
              <a:rPr lang="ru-RU" sz="1900" dirty="0" smtClean="0"/>
              <a:t> педагога та </a:t>
            </a:r>
            <a:r>
              <a:rPr lang="ru-RU" sz="1900" dirty="0" err="1" smtClean="0"/>
              <a:t>школярів</a:t>
            </a:r>
            <a:r>
              <a:rPr lang="ru-RU" sz="1900" dirty="0" smtClean="0"/>
              <a:t> і </a:t>
            </a:r>
            <a:r>
              <a:rPr lang="ru-RU" sz="1900" dirty="0" err="1" smtClean="0"/>
              <a:t>одночасно</a:t>
            </a:r>
            <a:r>
              <a:rPr lang="ru-RU" sz="1900" dirty="0" smtClean="0"/>
              <a:t> </a:t>
            </a:r>
            <a:r>
              <a:rPr lang="ru-RU" sz="1900" dirty="0" err="1" smtClean="0"/>
              <a:t>зберегти</a:t>
            </a:r>
            <a:r>
              <a:rPr lang="ru-RU" sz="1900" dirty="0" smtClean="0"/>
              <a:t> </a:t>
            </a:r>
            <a:r>
              <a:rPr lang="ru-RU" sz="1900" dirty="0" err="1" smtClean="0"/>
              <a:t>їх</a:t>
            </a:r>
            <a:r>
              <a:rPr lang="ru-RU" sz="1900" dirty="0" smtClean="0"/>
              <a:t> </a:t>
            </a:r>
            <a:r>
              <a:rPr lang="ru-RU" sz="1900" dirty="0" err="1" smtClean="0"/>
              <a:t>здоров'я</a:t>
            </a:r>
            <a:r>
              <a:rPr lang="ru-RU" sz="1900" dirty="0" smtClean="0"/>
              <a:t>, </a:t>
            </a:r>
            <a:r>
              <a:rPr lang="ru-RU" sz="1900" dirty="0" err="1" smtClean="0"/>
              <a:t>необхідно</a:t>
            </a:r>
            <a:r>
              <a:rPr lang="ru-RU" sz="1900" dirty="0" smtClean="0"/>
              <a:t> при </a:t>
            </a:r>
            <a:r>
              <a:rPr lang="ru-RU" sz="1900" dirty="0" err="1" smtClean="0"/>
              <a:t>оформленні</a:t>
            </a:r>
            <a:r>
              <a:rPr lang="ru-RU" sz="1900" dirty="0" smtClean="0"/>
              <a:t> </a:t>
            </a:r>
            <a:r>
              <a:rPr lang="ru-RU" sz="1900" dirty="0" err="1" smtClean="0"/>
              <a:t>навчального</a:t>
            </a:r>
            <a:r>
              <a:rPr lang="ru-RU" sz="1900" dirty="0" smtClean="0"/>
              <a:t> </a:t>
            </a:r>
            <a:r>
              <a:rPr lang="ru-RU" sz="1900" dirty="0" err="1" smtClean="0"/>
              <a:t>інтер'єру</a:t>
            </a:r>
            <a:r>
              <a:rPr lang="ru-RU" sz="1900" dirty="0" smtClean="0"/>
              <a:t> </a:t>
            </a:r>
            <a:r>
              <a:rPr lang="ru-RU" sz="1900" dirty="0" err="1" smtClean="0"/>
              <a:t>враховувати</a:t>
            </a:r>
            <a:r>
              <a:rPr lang="ru-RU" sz="1900" dirty="0" smtClean="0"/>
              <a:t> </a:t>
            </a:r>
            <a:r>
              <a:rPr lang="ru-RU" sz="1900" dirty="0" err="1" smtClean="0"/>
              <a:t>особливості</a:t>
            </a:r>
            <a:r>
              <a:rPr lang="ru-RU" sz="1900" dirty="0" smtClean="0"/>
              <a:t> </a:t>
            </a:r>
            <a:r>
              <a:rPr lang="ru-RU" sz="1900" dirty="0" err="1" smtClean="0"/>
              <a:t>сприймання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кольорової</a:t>
            </a:r>
            <a:r>
              <a:rPr lang="ru-RU" sz="1900" dirty="0" smtClean="0"/>
              <a:t> </a:t>
            </a:r>
            <a:r>
              <a:rPr lang="ru-RU" sz="1900" dirty="0" err="1" smtClean="0"/>
              <a:t>палітри</a:t>
            </a:r>
            <a:r>
              <a:rPr lang="ru-RU" sz="1900" dirty="0" smtClean="0"/>
              <a:t> людьми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різними</a:t>
            </a:r>
            <a:r>
              <a:rPr lang="ru-RU" sz="1900" dirty="0" smtClean="0"/>
              <a:t> типами темпераменту.</a:t>
            </a:r>
          </a:p>
          <a:p>
            <a:r>
              <a:rPr lang="ru-RU" sz="1900" dirty="0" err="1" smtClean="0"/>
              <a:t>Дослідження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психологів</a:t>
            </a:r>
            <a:r>
              <a:rPr lang="ru-RU" sz="1900" dirty="0" smtClean="0"/>
              <a:t> </a:t>
            </a:r>
            <a:r>
              <a:rPr lang="ru-RU" sz="1900" dirty="0" err="1" smtClean="0"/>
              <a:t>свідчать</a:t>
            </a:r>
            <a:r>
              <a:rPr lang="ru-RU" sz="1900" dirty="0" smtClean="0"/>
              <a:t>,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меланхолік</a:t>
            </a:r>
            <a:r>
              <a:rPr lang="ru-RU" sz="1900" dirty="0" smtClean="0"/>
              <a:t> </a:t>
            </a:r>
            <a:r>
              <a:rPr lang="ru-RU" sz="1900" dirty="0" err="1" smtClean="0"/>
              <a:t>почувається</a:t>
            </a:r>
            <a:r>
              <a:rPr lang="ru-RU" sz="1900" dirty="0" smtClean="0"/>
              <a:t> </a:t>
            </a:r>
            <a:r>
              <a:rPr lang="ru-RU" sz="1900" dirty="0" err="1" smtClean="0"/>
              <a:t>затишніше</a:t>
            </a:r>
            <a:r>
              <a:rPr lang="ru-RU" sz="1900" dirty="0" smtClean="0"/>
              <a:t> у </a:t>
            </a:r>
            <a:r>
              <a:rPr lang="ru-RU" sz="1900" dirty="0" err="1" smtClean="0"/>
              <a:t>відтінках</a:t>
            </a:r>
            <a:r>
              <a:rPr lang="ru-RU" sz="1900" dirty="0" smtClean="0"/>
              <a:t> </a:t>
            </a:r>
            <a:r>
              <a:rPr lang="ru-RU" sz="1900" dirty="0" err="1" smtClean="0"/>
              <a:t>літньої</a:t>
            </a:r>
            <a:r>
              <a:rPr lang="ru-RU" sz="1900" dirty="0" smtClean="0"/>
              <a:t> </a:t>
            </a:r>
            <a:r>
              <a:rPr lang="ru-RU" sz="1900" dirty="0" err="1" smtClean="0"/>
              <a:t>палітри</a:t>
            </a:r>
            <a:r>
              <a:rPr lang="ru-RU" sz="1900" dirty="0" smtClean="0"/>
              <a:t>. </a:t>
            </a:r>
            <a:r>
              <a:rPr lang="ru-RU" sz="1900" dirty="0" err="1" smtClean="0"/>
              <a:t>Блакитний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колір</a:t>
            </a:r>
            <a:r>
              <a:rPr lang="ru-RU" sz="1900" dirty="0" smtClean="0"/>
              <a:t> </a:t>
            </a:r>
            <a:r>
              <a:rPr lang="ru-RU" sz="1900" dirty="0" err="1" smtClean="0"/>
              <a:t>діє</a:t>
            </a:r>
            <a:r>
              <a:rPr lang="ru-RU" sz="1900" dirty="0" smtClean="0"/>
              <a:t> на </a:t>
            </a:r>
            <a:r>
              <a:rPr lang="ru-RU" sz="1900" dirty="0" err="1" smtClean="0"/>
              <a:t>нього</a:t>
            </a:r>
            <a:r>
              <a:rPr lang="ru-RU" sz="1900" dirty="0" smtClean="0"/>
              <a:t> </a:t>
            </a:r>
            <a:r>
              <a:rPr lang="ru-RU" sz="1900" dirty="0" err="1" smtClean="0"/>
              <a:t>заспокійливо</a:t>
            </a:r>
            <a:r>
              <a:rPr lang="ru-RU" sz="1900" dirty="0" smtClean="0"/>
              <a:t>, </a:t>
            </a:r>
            <a:r>
              <a:rPr lang="ru-RU" sz="1900" dirty="0" err="1" smtClean="0"/>
              <a:t>стримано</a:t>
            </a:r>
            <a:r>
              <a:rPr lang="ru-RU" sz="1900" dirty="0" smtClean="0"/>
              <a:t>, </a:t>
            </a:r>
            <a:r>
              <a:rPr lang="ru-RU" sz="1900" dirty="0" err="1" smtClean="0"/>
              <a:t>викликаючи</a:t>
            </a:r>
            <a:r>
              <a:rPr lang="ru-RU" sz="1900" dirty="0" smtClean="0"/>
              <a:t> </a:t>
            </a:r>
            <a:r>
              <a:rPr lang="ru-RU" sz="1900" dirty="0" err="1" smtClean="0"/>
              <a:t>відчуття</a:t>
            </a:r>
            <a:r>
              <a:rPr lang="ru-RU" sz="1900" dirty="0" smtClean="0"/>
              <a:t> </a:t>
            </a:r>
            <a:r>
              <a:rPr lang="ru-RU" sz="1900" dirty="0" err="1" smtClean="0"/>
              <a:t>розслаблення</a:t>
            </a:r>
            <a:r>
              <a:rPr lang="ru-RU" sz="1900" dirty="0" smtClean="0"/>
              <a:t>, </a:t>
            </a:r>
            <a:r>
              <a:rPr lang="ru-RU" sz="1900" dirty="0" err="1" smtClean="0"/>
              <a:t>гармонії</a:t>
            </a:r>
            <a:r>
              <a:rPr lang="ru-RU" sz="1900" dirty="0" smtClean="0"/>
              <a:t>, </a:t>
            </a:r>
            <a:r>
              <a:rPr lang="ru-RU" sz="1900" dirty="0" err="1" smtClean="0"/>
              <a:t>задоволення</a:t>
            </a:r>
            <a:r>
              <a:rPr lang="ru-RU" sz="1900" dirty="0" smtClean="0"/>
              <a:t>. Позитивно </a:t>
            </a:r>
            <a:r>
              <a:rPr lang="ru-RU" sz="1900" dirty="0" err="1" smtClean="0"/>
              <a:t>сприймає</a:t>
            </a:r>
            <a:r>
              <a:rPr lang="ru-RU" sz="1900" dirty="0" smtClean="0"/>
              <a:t> </a:t>
            </a:r>
            <a:r>
              <a:rPr lang="ru-RU" sz="1900" dirty="0" err="1" smtClean="0"/>
              <a:t>він</a:t>
            </a:r>
            <a:r>
              <a:rPr lang="ru-RU" sz="1900" dirty="0" smtClean="0"/>
              <a:t> </a:t>
            </a:r>
            <a:r>
              <a:rPr lang="ru-RU" sz="1900" dirty="0" err="1" smtClean="0"/>
              <a:t>тонізуючі</a:t>
            </a:r>
            <a:r>
              <a:rPr lang="ru-RU" sz="1900" dirty="0" smtClean="0"/>
              <a:t> </a:t>
            </a:r>
            <a:r>
              <a:rPr lang="ru-RU" sz="1900" dirty="0" err="1" smtClean="0"/>
              <a:t>червоний</a:t>
            </a:r>
            <a:r>
              <a:rPr lang="ru-RU" sz="1900" dirty="0" smtClean="0"/>
              <a:t> та </a:t>
            </a:r>
            <a:r>
              <a:rPr lang="ru-RU" sz="1900" dirty="0" err="1" smtClean="0"/>
              <a:t>жовтий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кольори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Флегматику </a:t>
            </a:r>
            <a:r>
              <a:rPr lang="ru-RU" sz="1900" dirty="0" err="1" smtClean="0"/>
              <a:t>подобається</a:t>
            </a:r>
            <a:r>
              <a:rPr lang="ru-RU" sz="1900" dirty="0" smtClean="0"/>
              <a:t> </a:t>
            </a:r>
            <a:r>
              <a:rPr lang="ru-RU" sz="1900" dirty="0" err="1" smtClean="0"/>
              <a:t>зелений</a:t>
            </a:r>
            <a:r>
              <a:rPr lang="ru-RU" sz="1900" dirty="0" smtClean="0"/>
              <a:t>, </a:t>
            </a:r>
            <a:r>
              <a:rPr lang="ru-RU" sz="1900" dirty="0" err="1" smtClean="0"/>
              <a:t>який</a:t>
            </a:r>
            <a:r>
              <a:rPr lang="ru-RU" sz="1900" dirty="0" smtClean="0"/>
              <a:t> </a:t>
            </a:r>
            <a:r>
              <a:rPr lang="ru-RU" sz="1900" dirty="0" err="1" smtClean="0"/>
              <a:t>заспокоює</a:t>
            </a:r>
            <a:r>
              <a:rPr lang="ru-RU" sz="1900" dirty="0" smtClean="0"/>
              <a:t>, </a:t>
            </a:r>
            <a:r>
              <a:rPr lang="ru-RU" sz="1900" dirty="0" err="1" smtClean="0"/>
              <a:t>врівноважує</a:t>
            </a:r>
            <a:r>
              <a:rPr lang="ru-RU" sz="1900" dirty="0" smtClean="0"/>
              <a:t> та </a:t>
            </a:r>
            <a:r>
              <a:rPr lang="ru-RU" sz="1900" dirty="0" err="1" smtClean="0"/>
              <a:t>стабілізує</a:t>
            </a:r>
            <a:r>
              <a:rPr lang="ru-RU" sz="1900" dirty="0" smtClean="0"/>
              <a:t>, а </a:t>
            </a:r>
            <a:r>
              <a:rPr lang="ru-RU" sz="1900" dirty="0" err="1" smtClean="0"/>
              <a:t>блакитно-зелений</a:t>
            </a:r>
            <a:r>
              <a:rPr lang="ru-RU" sz="1900" dirty="0" smtClean="0"/>
              <a:t> </a:t>
            </a:r>
            <a:r>
              <a:rPr lang="ru-RU" sz="1900" dirty="0" err="1" smtClean="0"/>
              <a:t>допомагає</a:t>
            </a:r>
            <a:r>
              <a:rPr lang="ru-RU" sz="1900" dirty="0" smtClean="0"/>
              <a:t> </a:t>
            </a:r>
            <a:r>
              <a:rPr lang="ru-RU" sz="1900" dirty="0" err="1" smtClean="0"/>
              <a:t>йому</a:t>
            </a:r>
            <a:r>
              <a:rPr lang="ru-RU" sz="1900" dirty="0" smtClean="0"/>
              <a:t> </a:t>
            </a:r>
            <a:r>
              <a:rPr lang="ru-RU" sz="1900" dirty="0" err="1" smtClean="0"/>
              <a:t>зосередитися</a:t>
            </a:r>
            <a:r>
              <a:rPr lang="ru-RU" sz="1900" dirty="0" smtClean="0"/>
              <a:t>. </a:t>
            </a:r>
            <a:r>
              <a:rPr lang="ru-RU" sz="1900" dirty="0" err="1" smtClean="0"/>
              <a:t>Компенсуючими</a:t>
            </a:r>
            <a:r>
              <a:rPr lang="ru-RU" sz="1900" dirty="0" smtClean="0"/>
              <a:t> </a:t>
            </a:r>
            <a:r>
              <a:rPr lang="ru-RU" sz="1900" dirty="0" err="1" smtClean="0"/>
              <a:t>є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кольори</a:t>
            </a:r>
            <a:r>
              <a:rPr lang="ru-RU" sz="1900" dirty="0" smtClean="0"/>
              <a:t> </a:t>
            </a:r>
            <a:r>
              <a:rPr lang="ru-RU" sz="1900" dirty="0" err="1" smtClean="0"/>
              <a:t>червоної</a:t>
            </a:r>
            <a:r>
              <a:rPr lang="ru-RU" sz="1900" dirty="0" smtClean="0"/>
              <a:t> та </a:t>
            </a:r>
            <a:r>
              <a:rPr lang="ru-RU" sz="1900" dirty="0" err="1" smtClean="0"/>
              <a:t>жовтої</a:t>
            </a:r>
            <a:r>
              <a:rPr lang="ru-RU" sz="1900" dirty="0" smtClean="0"/>
              <a:t> </a:t>
            </a:r>
            <a:r>
              <a:rPr lang="ru-RU" sz="1900" dirty="0" err="1" smtClean="0"/>
              <a:t>частин</a:t>
            </a:r>
            <a:r>
              <a:rPr lang="ru-RU" sz="1900" dirty="0" smtClean="0"/>
              <a:t> спектра.</a:t>
            </a:r>
          </a:p>
          <a:p>
            <a:r>
              <a:rPr lang="ru-RU" sz="1900" dirty="0" err="1" smtClean="0"/>
              <a:t>Сангвінік</a:t>
            </a:r>
            <a:r>
              <a:rPr lang="ru-RU" sz="1900" dirty="0" smtClean="0"/>
              <a:t> </a:t>
            </a:r>
            <a:r>
              <a:rPr lang="ru-RU" sz="1900" dirty="0" err="1" smtClean="0"/>
              <a:t>надає</a:t>
            </a:r>
            <a:r>
              <a:rPr lang="ru-RU" sz="1900" dirty="0" smtClean="0"/>
              <a:t> </a:t>
            </a:r>
            <a:r>
              <a:rPr lang="ru-RU" sz="1900" dirty="0" err="1" smtClean="0"/>
              <a:t>перевагу</a:t>
            </a:r>
            <a:r>
              <a:rPr lang="ru-RU" sz="1900" dirty="0" smtClean="0"/>
              <a:t> </a:t>
            </a:r>
            <a:r>
              <a:rPr lang="ru-RU" sz="1900" dirty="0" err="1" smtClean="0"/>
              <a:t>жовтій</a:t>
            </a:r>
            <a:r>
              <a:rPr lang="ru-RU" sz="1900" dirty="0" smtClean="0"/>
              <a:t> </a:t>
            </a:r>
            <a:r>
              <a:rPr lang="ru-RU" sz="1900" dirty="0" err="1" smtClean="0"/>
              <a:t>палітрі</a:t>
            </a:r>
            <a:r>
              <a:rPr lang="ru-RU" sz="1900" dirty="0" smtClean="0"/>
              <a:t>. </a:t>
            </a:r>
            <a:r>
              <a:rPr lang="ru-RU" sz="1900" dirty="0" err="1" smtClean="0"/>
              <a:t>Компенсуючими</a:t>
            </a:r>
            <a:r>
              <a:rPr lang="ru-RU" sz="1900" dirty="0" smtClean="0"/>
              <a:t> для </a:t>
            </a:r>
            <a:r>
              <a:rPr lang="ru-RU" sz="1900" dirty="0" err="1" smtClean="0"/>
              <a:t>нього</a:t>
            </a:r>
            <a:r>
              <a:rPr lang="ru-RU" sz="1900" dirty="0" smtClean="0"/>
              <a:t> </a:t>
            </a:r>
            <a:r>
              <a:rPr lang="ru-RU" sz="1900" dirty="0" err="1" smtClean="0"/>
              <a:t>є</a:t>
            </a:r>
            <a:r>
              <a:rPr lang="ru-RU" sz="1900" dirty="0" smtClean="0"/>
              <a:t> </a:t>
            </a:r>
            <a:r>
              <a:rPr lang="ru-RU" sz="1900" dirty="0" err="1" smtClean="0"/>
              <a:t>помірні</a:t>
            </a:r>
            <a:r>
              <a:rPr lang="ru-RU" sz="1900" dirty="0" smtClean="0"/>
              <a:t> </a:t>
            </a:r>
            <a:r>
              <a:rPr lang="ru-RU" sz="1900" dirty="0" err="1" smtClean="0"/>
              <a:t>відтінки</a:t>
            </a:r>
            <a:r>
              <a:rPr lang="ru-RU" sz="1900" dirty="0" smtClean="0"/>
              <a:t> </a:t>
            </a:r>
            <a:r>
              <a:rPr lang="ru-RU" sz="1900" dirty="0" err="1" smtClean="0"/>
              <a:t>фіолетового</a:t>
            </a:r>
            <a:r>
              <a:rPr lang="ru-RU" sz="1900" dirty="0" smtClean="0"/>
              <a:t>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</a:t>
            </a:r>
            <a:r>
              <a:rPr lang="ru-RU" sz="1900" dirty="0" err="1" smtClean="0"/>
              <a:t>урівноважують</a:t>
            </a:r>
            <a:r>
              <a:rPr lang="ru-RU" sz="1900" dirty="0" smtClean="0"/>
              <a:t> </a:t>
            </a:r>
            <a:r>
              <a:rPr lang="ru-RU" sz="1900" dirty="0" err="1" smtClean="0"/>
              <a:t>бурхливий</a:t>
            </a:r>
            <a:r>
              <a:rPr lang="ru-RU" sz="1900" dirty="0" smtClean="0"/>
              <a:t> темперамент.</a:t>
            </a:r>
          </a:p>
          <a:p>
            <a:r>
              <a:rPr lang="ru-RU" sz="1900" dirty="0" smtClean="0"/>
              <a:t>Холерики </a:t>
            </a:r>
            <a:r>
              <a:rPr lang="ru-RU" sz="1900" dirty="0" err="1" smtClean="0"/>
              <a:t>найкраще</a:t>
            </a:r>
            <a:r>
              <a:rPr lang="ru-RU" sz="1900" dirty="0" smtClean="0"/>
              <a:t> </a:t>
            </a:r>
            <a:r>
              <a:rPr lang="ru-RU" sz="1900" dirty="0" err="1" smtClean="0"/>
              <a:t>почуваються</a:t>
            </a:r>
            <a:r>
              <a:rPr lang="ru-RU" sz="1900" dirty="0" smtClean="0"/>
              <a:t> в </a:t>
            </a:r>
            <a:r>
              <a:rPr lang="ru-RU" sz="1900" dirty="0" err="1" smtClean="0"/>
              <a:t>атмосфері</a:t>
            </a:r>
            <a:r>
              <a:rPr lang="ru-RU" sz="1900" dirty="0" smtClean="0"/>
              <a:t> </a:t>
            </a:r>
            <a:r>
              <a:rPr lang="ru-RU" sz="1900" dirty="0" err="1" smtClean="0"/>
              <a:t>динамічного</a:t>
            </a:r>
            <a:r>
              <a:rPr lang="ru-RU" sz="1900" dirty="0" smtClean="0"/>
              <a:t> </a:t>
            </a:r>
            <a:r>
              <a:rPr lang="ru-RU" sz="1900" dirty="0" err="1" smtClean="0"/>
              <a:t>червоного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кольору</a:t>
            </a:r>
            <a:r>
              <a:rPr lang="ru-RU" sz="1900" dirty="0" smtClean="0"/>
              <a:t> і </a:t>
            </a:r>
            <a:r>
              <a:rPr lang="ru-RU" sz="1900" dirty="0" err="1" smtClean="0"/>
              <a:t>надають</a:t>
            </a:r>
            <a:r>
              <a:rPr lang="ru-RU" sz="1900" dirty="0" smtClean="0"/>
              <a:t> </a:t>
            </a:r>
            <a:r>
              <a:rPr lang="ru-RU" sz="1900" dirty="0" err="1" smtClean="0"/>
              <a:t>перевагу</a:t>
            </a:r>
            <a:r>
              <a:rPr lang="ru-RU" sz="1900" dirty="0" smtClean="0"/>
              <a:t> </a:t>
            </a:r>
            <a:r>
              <a:rPr lang="ru-RU" sz="1900" dirty="0" err="1" smtClean="0"/>
              <a:t>фарбам</a:t>
            </a:r>
            <a:r>
              <a:rPr lang="ru-RU" sz="1900" dirty="0" smtClean="0"/>
              <a:t> </a:t>
            </a:r>
            <a:r>
              <a:rPr lang="ru-RU" sz="1900" dirty="0" err="1" smtClean="0"/>
              <a:t>зими</a:t>
            </a:r>
            <a:r>
              <a:rPr lang="ru-RU" sz="1900" dirty="0" smtClean="0"/>
              <a:t> - </a:t>
            </a:r>
            <a:r>
              <a:rPr lang="ru-RU" sz="1900" dirty="0" err="1" smtClean="0"/>
              <a:t>чорному</a:t>
            </a:r>
            <a:r>
              <a:rPr lang="ru-RU" sz="1900" dirty="0" smtClean="0"/>
              <a:t>, </a:t>
            </a:r>
            <a:r>
              <a:rPr lang="ru-RU" sz="1900" dirty="0" err="1" smtClean="0"/>
              <a:t>білому</a:t>
            </a:r>
            <a:r>
              <a:rPr lang="ru-RU" sz="1900" dirty="0" smtClean="0"/>
              <a:t> та </a:t>
            </a:r>
            <a:r>
              <a:rPr lang="ru-RU" sz="1900" dirty="0" err="1" smtClean="0"/>
              <a:t>холодним</a:t>
            </a:r>
            <a:r>
              <a:rPr lang="ru-RU" sz="1900" dirty="0" smtClean="0"/>
              <a:t> </a:t>
            </a:r>
            <a:r>
              <a:rPr lang="ru-RU" sz="1900" dirty="0" err="1" smtClean="0"/>
              <a:t>відтінкам</a:t>
            </a:r>
            <a:r>
              <a:rPr lang="ru-RU" sz="1900" dirty="0" smtClean="0"/>
              <a:t> </a:t>
            </a:r>
            <a:r>
              <a:rPr lang="ru-RU" sz="1900" dirty="0" err="1" smtClean="0"/>
              <a:t>інших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кольорів</a:t>
            </a:r>
            <a:r>
              <a:rPr lang="ru-RU" sz="1900" dirty="0" smtClean="0"/>
              <a:t>. </a:t>
            </a:r>
            <a:r>
              <a:rPr lang="ru-RU" sz="1900" dirty="0" err="1" smtClean="0"/>
              <a:t>Врівноважуючим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кольором</a:t>
            </a:r>
            <a:r>
              <a:rPr lang="ru-RU" sz="1900" dirty="0" smtClean="0"/>
              <a:t> для холерика </a:t>
            </a:r>
            <a:r>
              <a:rPr lang="ru-RU" sz="1900" dirty="0" err="1" smtClean="0"/>
              <a:t>є</a:t>
            </a:r>
            <a:r>
              <a:rPr lang="ru-RU" sz="1900" dirty="0" smtClean="0"/>
              <a:t> </a:t>
            </a:r>
            <a:r>
              <a:rPr lang="ru-RU" sz="1900" dirty="0" err="1" smtClean="0"/>
              <a:t>зелений</a:t>
            </a:r>
            <a:r>
              <a:rPr lang="ru-RU" sz="1900" dirty="0" smtClean="0"/>
              <a:t>.</a:t>
            </a:r>
          </a:p>
          <a:p>
            <a:r>
              <a:rPr lang="ru-RU" sz="1900" dirty="0" err="1" smtClean="0"/>
              <a:t>Отже</a:t>
            </a:r>
            <a:r>
              <a:rPr lang="ru-RU" sz="1900" dirty="0" smtClean="0"/>
              <a:t>, </a:t>
            </a:r>
            <a:r>
              <a:rPr lang="ru-RU" sz="1900" dirty="0" err="1" smtClean="0"/>
              <a:t>доречне</a:t>
            </a:r>
            <a:r>
              <a:rPr lang="ru-RU" sz="1900" dirty="0" smtClean="0"/>
              <a:t> </a:t>
            </a:r>
            <a:r>
              <a:rPr lang="ru-RU" sz="1900" dirty="0" err="1" smtClean="0"/>
              <a:t>використання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різних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кольорів</a:t>
            </a:r>
            <a:r>
              <a:rPr lang="ru-RU" sz="1900" dirty="0" smtClean="0"/>
              <a:t> </a:t>
            </a:r>
            <a:r>
              <a:rPr lang="ru-RU" sz="1900" dirty="0" err="1" smtClean="0"/>
              <a:t>дає</a:t>
            </a:r>
            <a:r>
              <a:rPr lang="ru-RU" sz="1900" dirty="0" smtClean="0"/>
              <a:t> </a:t>
            </a:r>
            <a:r>
              <a:rPr lang="ru-RU" sz="1900" dirty="0" err="1" smtClean="0"/>
              <a:t>змогу</a:t>
            </a:r>
            <a:r>
              <a:rPr lang="ru-RU" sz="1900" dirty="0" smtClean="0"/>
              <a:t> </a:t>
            </a:r>
            <a:r>
              <a:rPr lang="ru-RU" sz="1900" dirty="0" err="1" smtClean="0"/>
              <a:t>впливати</a:t>
            </a:r>
            <a:r>
              <a:rPr lang="ru-RU" sz="1900" dirty="0" smtClean="0"/>
              <a:t> на </a:t>
            </a:r>
            <a:r>
              <a:rPr lang="ru-RU" sz="1900" dirty="0" err="1" smtClean="0"/>
              <a:t>психічний</a:t>
            </a:r>
            <a:r>
              <a:rPr lang="ru-RU" sz="1900" dirty="0" smtClean="0"/>
              <a:t> стан </a:t>
            </a:r>
            <a:r>
              <a:rPr lang="ru-RU" sz="1900" dirty="0" err="1" smtClean="0"/>
              <a:t>людини</a:t>
            </a:r>
            <a:r>
              <a:rPr lang="ru-RU" sz="1900" dirty="0" smtClean="0"/>
              <a:t>.</a:t>
            </a:r>
          </a:p>
          <a:p>
            <a:endParaRPr lang="ru-RU" sz="1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732" y="116632"/>
            <a:ext cx="6552728" cy="64216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8136904" cy="6829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544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вплив кольорів на стан людини</vt:lpstr>
      <vt:lpstr>Презентация PowerPoint</vt:lpstr>
      <vt:lpstr>Вплив кольору на організм людини</vt:lpstr>
      <vt:lpstr>Оптична дія кольору</vt:lpstr>
      <vt:lpstr>Презентация PowerPoint</vt:lpstr>
      <vt:lpstr>Психологічна дія кольору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кольорів на стан людини</dc:title>
  <dc:creator>NASTIA</dc:creator>
  <cp:lastModifiedBy>NASTIA</cp:lastModifiedBy>
  <cp:revision>5</cp:revision>
  <dcterms:modified xsi:type="dcterms:W3CDTF">2014-02-11T22:07:03Z</dcterms:modified>
</cp:coreProperties>
</file>