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8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A5"/>
    <a:srgbClr val="1F34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3" autoAdjust="0"/>
    <p:restoredTop sz="94660"/>
  </p:normalViewPr>
  <p:slideViewPr>
    <p:cSldViewPr>
      <p:cViewPr varScale="1">
        <p:scale>
          <a:sx n="90" d="100"/>
          <a:sy n="90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F9F75E-DD29-466F-B4E7-01EA3C832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F45EF-E618-43AD-886A-ECCD71E8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024D-89CF-4355-A465-569B62190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779A-38A8-4AB7-90DE-E5E2B32C1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129A-259A-4AEC-B9C4-19D1328D3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0C538-1A96-4DD2-AAB9-241D0F778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9F7B-9B68-4E1E-96FA-CFFE7EFB0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5880-EF1C-4148-977E-2220B423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3F24-5B3D-450D-A128-0DCBD7E39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6A11-7A2C-4583-A06E-288401B7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3753-D9A9-4FD8-9078-0ADBEE41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238F-0EFA-4013-AC53-3178FE65A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7522-EDB2-48D5-AB2B-DF16AC2E4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8613B-EB4B-481C-8411-0D3BD4DEF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5391-BD9A-466B-A31B-AE778FBB7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77C8-642D-40B3-8A94-84FB76DA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FFB5D-EC7C-47A0-9C80-2C10B073C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F53A-BBBA-4D7A-96E8-45957648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B0BB-9781-4775-86E1-248E5BF6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EDA4-C1E9-4946-9D1A-A00B7D8BD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D9BE-5AE8-4AB5-BD66-2B9610B5C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41B92-0556-4742-A5FA-B4CC21D3D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297FA-8F9D-4BDE-8AFB-C80542B01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1000125"/>
            <a:ext cx="7889875" cy="1876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endParaRPr lang="uk-UA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949450"/>
            <a:ext cx="7845425" cy="28368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Серед закладів інфраструктури ринку праці слід назвати біржу праці,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рекрутингові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агентства, компанії з найму персоналу тощо. В Україні функції біржі праці виконує 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служба зайнятості.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27011-68B3-4F52-B4D4-D0197908B9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pic>
        <p:nvPicPr>
          <p:cNvPr id="5" name="Рисунок 4" descr="ds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2669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79421_460916_1305810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4293096"/>
            <a:ext cx="3019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2643188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На законодавчому рівні ринок праці регулюється через Конституцію України, Кодекс законів про працю України, Закон «Про охорону праці» тощо.</a:t>
            </a:r>
          </a:p>
        </p:txBody>
      </p:sp>
      <p:pic>
        <p:nvPicPr>
          <p:cNvPr id="3" name="Рисунок 2" descr="1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000500"/>
            <a:ext cx="196373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8.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421481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ndex_clip_image04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643313"/>
            <a:ext cx="203358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231_bi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0"/>
            <a:ext cx="254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0AA16-62B8-4463-A61E-9D98E03108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214313"/>
            <a:ext cx="7000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заробляють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США?</a:t>
            </a:r>
            <a:endParaRPr lang="uk-UA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6011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00438"/>
            <a:ext cx="331311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675" y="1412875"/>
            <a:ext cx="552132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A1787-0D26-40FA-A18B-F6B1A922C67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pic>
        <p:nvPicPr>
          <p:cNvPr id="4" name="Рисунок 3" descr="bermuda-cruise-crui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29" y="6364"/>
            <a:ext cx="8946804" cy="146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rui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9378" y="1801839"/>
            <a:ext cx="7094423" cy="462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1571625"/>
            <a:ext cx="6643687" cy="20415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8175" y="115888"/>
            <a:ext cx="7072313" cy="5000625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3C8C93"/>
                </a:solidFill>
                <a:latin typeface="Times New Roman" pitchFamily="18" charset="0"/>
                <a:cs typeface="Times New Roman" pitchFamily="18" charset="0"/>
              </a:rPr>
              <a:t>Ринок праці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— це система суспільних відносин, що пов’язані з наймом і пропозицією праці.</a:t>
            </a:r>
            <a:endParaRPr lang="uk-UA" sz="3000" smtClean="0"/>
          </a:p>
        </p:txBody>
      </p:sp>
      <p:pic>
        <p:nvPicPr>
          <p:cNvPr id="5" name="Рисунок 4" descr="225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542925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8062914544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284538"/>
            <a:ext cx="338455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0955_266x19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65400"/>
            <a:ext cx="29162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9814-1u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50"/>
            <a:ext cx="18573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3929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а) купівлі-продажу робочої сили, праці: визначення вартості та ціни робочої сили;оплати праці та соціального страхування; забезпечення умов праці та техніки безпеки;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б) забезпечення  зайнятості;</a:t>
            </a:r>
            <a:endParaRPr lang="uk-UA" sz="28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142875"/>
            <a:ext cx="65722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Сучасний ринок праці - це система механізмів:</a:t>
            </a:r>
          </a:p>
          <a:p>
            <a:pPr>
              <a:defRPr/>
            </a:pPr>
            <a:endParaRPr lang="uk-UA" dirty="0">
              <a:cs typeface="+mn-cs"/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084" y="5172075"/>
            <a:ext cx="5857916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3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0" y="4505325"/>
            <a:ext cx="238125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949450"/>
            <a:ext cx="7845425" cy="3336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в) соціального захисту  найманих  працівників;</a:t>
            </a:r>
          </a:p>
          <a:p>
            <a:pPr eaLnBrk="1" hangingPunct="1">
              <a:buFontTx/>
              <a:buChar char="•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г) формування та розвитку робочої сили;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д) узгодження попиту та пропозиції робочої сили.</a:t>
            </a:r>
          </a:p>
        </p:txBody>
      </p:sp>
      <p:pic>
        <p:nvPicPr>
          <p:cNvPr id="6" name="Рисунок 5" descr="st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0904180119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0"/>
            <a:ext cx="692945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88" y="142875"/>
            <a:ext cx="5214937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accent1">
                    <a:lumMod val="25000"/>
                  </a:schemeClr>
                </a:solidFill>
              </a:rPr>
              <a:t>Принципи функціонування ринку праці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6513" y="1123950"/>
            <a:ext cx="3500438" cy="207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Рівність (правова, економічна, нормативна) сторін у відносинах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“роботодавець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працівник”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44988" y="1465263"/>
            <a:ext cx="3929062" cy="1212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Суспільне визнання унікальної цінності праці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6300" y="2852738"/>
            <a:ext cx="5572125" cy="235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Держава як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посередник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8" name="Рисунок 7" descr="st3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500688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yjuna-vjgs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0"/>
            <a:ext cx="1504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0389-1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51" y="5322099"/>
            <a:ext cx="4667256" cy="14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Світова економічна думка називає різні об'єкти купівлі-продажу на ринку праці. Найпоширеніші три точки зору, об'єктом купівлі-продажу є: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1643063"/>
            <a:ext cx="22145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6063" y="1643063"/>
            <a:ext cx="2214562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Робоча сила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75" y="1484313"/>
            <a:ext cx="2214563" cy="1516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2928938"/>
            <a:ext cx="2428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Найпопулярніша нині точка зору, прихильниками були В.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Петті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німецький економіст М.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Гертнер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англійський економіст Дж.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Хікс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9250" y="3000375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Прихильником був М. </a:t>
            </a:r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Туган-Барановський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86063" y="3000375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Прихильник даного положення К. Маркс та його послідовники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8175" y="4797425"/>
            <a:ext cx="5929313" cy="178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Заробітна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винагорода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обчислена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у грошовому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виразі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яку за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трудовим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договором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власник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уповноважений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ним орган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виплачує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працівникові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виконану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ним роботу.</a:t>
            </a:r>
            <a:endParaRPr lang="uk-UA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_img_577882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071813"/>
            <a:ext cx="176212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mployment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1785938"/>
            <a:ext cx="10429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373063"/>
            <a:ext cx="7143750" cy="812800"/>
          </a:xfrm>
        </p:spPr>
        <p:txBody>
          <a:bodyPr/>
          <a:lstStyle/>
          <a:p>
            <a:pPr eaLnBrk="1" hangingPunct="1">
              <a:defRPr/>
            </a:pPr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Суб'єкти ринку праці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488" y="1412776"/>
            <a:ext cx="7577137" cy="3816449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домогосподарства (представниками домогосподарств на ринку праці є наймані працівники), які визначають пропозицію робочої сили, праці;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фірми (роботодавці в особі керівників підприємств і організацій), що формують попит на неї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ержава.</a:t>
            </a:r>
          </a:p>
        </p:txBody>
      </p:sp>
      <p:pic>
        <p:nvPicPr>
          <p:cNvPr id="4" name="Рисунок 3" descr="1233922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643446"/>
            <a:ext cx="3000374" cy="204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Попит і пропозиція на ринку праці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43063"/>
            <a:ext cx="8501063" cy="52149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Попит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 готовність придбати товар,яку виявляю покупець за певного рівня ціни. Попит буває індивідуальним та ринковим.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попиту: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придбати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нижчою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ціною.Отже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зворотній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Цей зворотній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називають законом попиту.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факторами,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попит: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ціни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Доходи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Ціни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uk-U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Смаки та вподобання покупців;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75"/>
            <a:ext cx="9144000" cy="142875"/>
          </a:xfrm>
          <a:prstGeom prst="rect">
            <a:avLst/>
          </a:prstGeom>
          <a:solidFill>
            <a:srgbClr val="F9E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692696"/>
            <a:ext cx="8358188" cy="589225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продавати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ціни.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пропозиції: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вищою,то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виробник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готовий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товарів.Обсяг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пропонування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зростатиме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зростатиме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іна товару;</a:t>
            </a:r>
            <a:endParaRPr lang="ru-RU" sz="2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ціни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технології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податки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ількість виробників.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uk-UA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3768436" y="3933056"/>
            <a:ext cx="5040560" cy="2520280"/>
            <a:chOff x="357158" y="0"/>
            <a:chExt cx="5929354" cy="1785902"/>
          </a:xfrm>
        </p:grpSpPr>
        <p:pic>
          <p:nvPicPr>
            <p:cNvPr id="33797" name="Рисунок 5" descr="004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428604"/>
              <a:ext cx="1357298" cy="135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Выноска-облако 6"/>
            <p:cNvSpPr/>
            <p:nvPr/>
          </p:nvSpPr>
          <p:spPr>
            <a:xfrm>
              <a:off x="2071670" y="0"/>
              <a:ext cx="4214842" cy="785797"/>
            </a:xfrm>
            <a:prstGeom prst="cloudCallout">
              <a:avLst>
                <a:gd name="adj1" fmla="val -58541"/>
                <a:gd name="adj2" fmla="val 48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solidFill>
                    <a:schemeClr val="tx1"/>
                  </a:solidFill>
                </a:rPr>
                <a:t>А хто сьогодні потрібен моєму підприємству?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466</TotalTime>
  <Words>467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шаблон</vt:lpstr>
      <vt:lpstr>1_Оформление по умолчанию</vt:lpstr>
      <vt:lpstr>Ринок праці</vt:lpstr>
      <vt:lpstr>Слайд 2</vt:lpstr>
      <vt:lpstr>Слайд 3</vt:lpstr>
      <vt:lpstr>Слайд 4</vt:lpstr>
      <vt:lpstr>Слайд 5</vt:lpstr>
      <vt:lpstr>Світова економічна думка називає різні об'єкти купівлі-продажу на ринку праці. Найпоширеніші три точки зору, об'єктом купівлі-продажу є:</vt:lpstr>
      <vt:lpstr>Суб'єкти ринку праці </vt:lpstr>
      <vt:lpstr>Попит і пропозиція на ринку праці</vt:lpstr>
      <vt:lpstr>Слайд 9</vt:lpstr>
      <vt:lpstr>Слайд 10</vt:lpstr>
      <vt:lpstr>На законодавчому рівні ринок праці регулюється через Конституцію України, Кодекс законів про працю України, Закон «Про охорону праці» тощо.</vt:lpstr>
      <vt:lpstr>Слайд 12</vt:lpstr>
      <vt:lpstr>Слайд 13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PC</cp:lastModifiedBy>
  <cp:revision>47</cp:revision>
  <dcterms:modified xsi:type="dcterms:W3CDTF">2014-02-12T16:06:49Z</dcterms:modified>
</cp:coreProperties>
</file>