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5/19/2013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неповнолітніх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Підготувала</a:t>
            </a:r>
            <a:r>
              <a:rPr lang="ru-RU" dirty="0"/>
              <a:t> </a:t>
            </a:r>
            <a:r>
              <a:rPr lang="ru-RU" dirty="0" err="1"/>
              <a:t>учениця</a:t>
            </a:r>
            <a:r>
              <a:rPr lang="ru-RU" dirty="0"/>
              <a:t> 10-Ф </a:t>
            </a:r>
            <a:r>
              <a:rPr lang="ru-RU" dirty="0" err="1"/>
              <a:t>класу</a:t>
            </a:r>
            <a:r>
              <a:rPr lang="ru-RU" dirty="0"/>
              <a:t>, Семененко Анна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5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877" y="5995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Тривалість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робочого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часу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учнів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працюють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протягом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навчального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року у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вільний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від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навчання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час, не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може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перевищувати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половини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максимальної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тривалості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робочого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часу для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осіб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відповідного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віку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(п. 1 ч. 1 ст. 51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КЗпП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).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877" y="42776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Працівникам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які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проходять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виробниче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навчання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навчання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навчальних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закладах без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відриву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від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виробництва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власник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або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уповноважений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ним орган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мають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створювати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необхідні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умови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для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поєднання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роботи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з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навчанням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(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надавати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спеціальні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відпустки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інші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пільги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(глава 14 </a:t>
            </a:r>
            <a:r>
              <a:rPr lang="ru-RU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КЗпП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77" y="399766"/>
            <a:ext cx="5031346" cy="3354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768" y="4012537"/>
            <a:ext cx="3677948" cy="26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7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349" y="43591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робітників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віком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вісімнадцяти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виробітку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встановлюються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виходячи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норм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виробітку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дорослих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робітників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пропорційно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скороченому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часу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осіб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досягли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вісімнадцяти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Власником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уповноваженим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органом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можуть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встановлюватися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також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знижені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виробітку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робітників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поступають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підприємство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організацію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після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закінчення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загальноосвітніх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шкіл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професійно-технічних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навчальних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закладів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також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тих,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пройшли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навчання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безпосередньо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передбачених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законодавством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випадках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розмірах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визначені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ним строки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можуть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затверджуватись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знижені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виробітку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затверджуються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власником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уповноваженим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ним органом 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погодженням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профспілковим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комітетом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(ст. 193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КЗпП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49" y="908171"/>
            <a:ext cx="5211651" cy="4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90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64" y="381232"/>
            <a:ext cx="4627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законом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на роботу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молодше</a:t>
            </a:r>
            <a:r>
              <a:rPr lang="ru-RU" dirty="0"/>
              <a:t> </a:t>
            </a:r>
            <a:r>
              <a:rPr lang="ru-RU" dirty="0" err="1"/>
              <a:t>шістнадцяти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(ст. 188 </a:t>
            </a:r>
            <a:r>
              <a:rPr lang="ru-RU" dirty="0" err="1"/>
              <a:t>КЗпП</a:t>
            </a:r>
            <a:r>
              <a:rPr lang="ru-RU" dirty="0"/>
              <a:t>). Як </a:t>
            </a:r>
            <a:r>
              <a:rPr lang="ru-RU" dirty="0" err="1"/>
              <a:t>виняток</a:t>
            </a:r>
            <a:r>
              <a:rPr lang="ru-RU" dirty="0"/>
              <a:t>, за </a:t>
            </a:r>
            <a:r>
              <a:rPr lang="ru-RU" dirty="0" err="1"/>
              <a:t>згодою</a:t>
            </a:r>
            <a:r>
              <a:rPr lang="ru-RU" dirty="0"/>
              <a:t> одного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прийматись</a:t>
            </a:r>
            <a:r>
              <a:rPr lang="ru-RU" dirty="0"/>
              <a:t> на роботу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п'ятнадцяти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/>
              <a:t>Але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бажають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шкільних</a:t>
            </a:r>
            <a:r>
              <a:rPr lang="ru-RU" dirty="0"/>
              <a:t> </a:t>
            </a:r>
            <a:r>
              <a:rPr lang="ru-RU" dirty="0" err="1"/>
              <a:t>канікул</a:t>
            </a:r>
            <a:r>
              <a:rPr lang="ru-RU" dirty="0"/>
              <a:t>. Тому у </a:t>
            </a:r>
            <a:r>
              <a:rPr lang="ru-RU" dirty="0" err="1"/>
              <a:t>Кодексі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про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є </a:t>
            </a:r>
            <a:r>
              <a:rPr lang="ru-RU" dirty="0" err="1"/>
              <a:t>уточнення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до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на роботу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</a:t>
            </a:r>
            <a:r>
              <a:rPr lang="ru-RU" dirty="0" err="1"/>
              <a:t>професійно-технічних</a:t>
            </a:r>
            <a:r>
              <a:rPr lang="ru-RU" dirty="0"/>
              <a:t> і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здоров'ю</a:t>
            </a:r>
            <a:r>
              <a:rPr lang="ru-RU" dirty="0"/>
              <a:t> і не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у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час по </a:t>
            </a:r>
            <a:r>
              <a:rPr lang="ru-RU" dirty="0" err="1"/>
              <a:t>досягненні</a:t>
            </a:r>
            <a:r>
              <a:rPr lang="ru-RU" dirty="0"/>
              <a:t> ними </a:t>
            </a:r>
            <a:r>
              <a:rPr lang="ru-RU" dirty="0" err="1"/>
              <a:t>чотирнадцятирічного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за </a:t>
            </a:r>
            <a:r>
              <a:rPr lang="ru-RU" dirty="0" err="1"/>
              <a:t>згодою</a:t>
            </a:r>
            <a:r>
              <a:rPr lang="ru-RU" dirty="0"/>
              <a:t> одного з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замінює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940"/>
          <a:stretch/>
        </p:blipFill>
        <p:spPr>
          <a:xfrm>
            <a:off x="9206975" y="347102"/>
            <a:ext cx="2590073" cy="2988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36" y="815887"/>
            <a:ext cx="2467761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715" y="3676099"/>
            <a:ext cx="3554838" cy="28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5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515155"/>
            <a:ext cx="11809054" cy="554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074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618925"/>
            <a:ext cx="11716072" cy="533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40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768" y="291491"/>
            <a:ext cx="47952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особи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вісімнадцяти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приймаються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роботу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після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попереднього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медичного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огляду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подальшому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досягнення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21 року,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щороку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підлягають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обов'язковому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медичному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оглядові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(ст. 191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КЗпП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</a:p>
          <a:p>
            <a:endParaRPr 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814609" y="4675019"/>
            <a:ext cx="60960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кожному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підприємстві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організації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ведеться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спеціальний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облік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працівників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досягли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вісімнадцяти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зазначенням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народження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(ст. 189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КЗпП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68" y="184382"/>
            <a:ext cx="2081784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73" y="291491"/>
            <a:ext cx="2625467" cy="2567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0" y="4064079"/>
            <a:ext cx="2356046" cy="24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6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558" y="416493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Неповнолітні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працівники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мають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право: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скорочену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тривалість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робочого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часу (ст. 193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КЗпПУ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): у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віці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16 — 18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— 36 годин на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тиждень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; у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віці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15 — 16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(для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учнів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віком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14 — 15,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працюють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період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канікул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) — 24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години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тиждень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(ст. 51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КЗпП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щорічні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відпустки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працівникам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віком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вісімнадцяти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надаються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зручний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них час.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Щорічні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відпустки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працівникам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віком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вісімнадцяти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повної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тривалості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у перший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рік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надаються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їх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заявою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настання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шестимісячного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терміну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безперервної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даному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підприємстві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, в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установі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організації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(ст. 195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КЗпП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виплату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заробітної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плати за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скороченої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тривалості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щоденної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в такому самому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розмірі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, як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працівникам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відповідної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категорії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повної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тривалості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щоденної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(ст. 194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КЗпПУ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щорічну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відпустку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тривалістю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один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календарний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місяць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повинна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надаватися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будь-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якої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пори року за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твоїм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бажанням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 (ст. 159 </a:t>
            </a:r>
            <a:r>
              <a:rPr lang="ru-RU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КЗпПУ</a:t>
            </a:r>
            <a:r>
              <a:rPr lang="ru-RU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17" y="3506548"/>
            <a:ext cx="3552342" cy="3248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42" y="416493"/>
            <a:ext cx="1775994" cy="274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782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79" y="4943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Неповнолітніх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працівників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права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залучати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важкої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шкідливими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небезпечними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умовами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нічний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час,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вихідні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також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підземних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(ст. 190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КЗпПУ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надурочних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підіймання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переміщення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предметів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перевищує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встановлені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граничні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ваги.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48" y="1452268"/>
            <a:ext cx="2193835" cy="3692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1" y="3298527"/>
            <a:ext cx="4145068" cy="299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12" y="267198"/>
            <a:ext cx="2068581" cy="36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74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194" y="89280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Зокрема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потребує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підіймання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переміщення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важких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речей,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допускаються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підлітки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мають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медичних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протипоказань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засвідчено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відповідним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лікарським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свідоцтвом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тривалої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підійманню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переміщенню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важких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речей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підлітки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15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допускаються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Роботодавець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повинен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забезпечити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обов'язкове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проходження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працюючими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нього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підлітками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попереднього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наступних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періодичних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медичних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оглядів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Загальна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тривалість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часу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підлітків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повинна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перевищувати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24 год. 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тиждень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підлітків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14 — 15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36 год. — для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підлітків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16 — 17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Обов'язковим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повинен бути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рівномірний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розподіл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тижневого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часу за днями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шестиденного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робочого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тижня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34" y="892806"/>
            <a:ext cx="4654101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687" y="629511"/>
            <a:ext cx="7950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підлітків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вантажами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повинна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становити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1/3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робочого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часу. При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цьому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застосовуються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наступні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обмеження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щодо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ваги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вантажу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при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короткочасній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юнаків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дівчаток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14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5 та 2,5 кг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15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12 та 6 кг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16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14 та 7 кг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17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16 та 8 кг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при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тривалій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починаючи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15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юнаків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8,4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дівчат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4,2 кг, 16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11,2 та 5,6 кг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17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12,6 та 6,3 кг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20" y="3311892"/>
            <a:ext cx="6633290" cy="29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1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55</TotalTime>
  <Words>816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Cambria</vt:lpstr>
      <vt:lpstr>Rockwell</vt:lpstr>
      <vt:lpstr>Rockwell Condensed</vt:lpstr>
      <vt:lpstr>Wingdings</vt:lpstr>
      <vt:lpstr>Дерево</vt:lpstr>
      <vt:lpstr>Праця неповнолітніх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Праця неповнолітніх</dc:title>
  <dc:creator>123</dc:creator>
  <cp:lastModifiedBy>123</cp:lastModifiedBy>
  <cp:revision>6</cp:revision>
  <dcterms:created xsi:type="dcterms:W3CDTF">2013-05-19T18:15:43Z</dcterms:created>
  <dcterms:modified xsi:type="dcterms:W3CDTF">2013-05-19T19:11:42Z</dcterms:modified>
</cp:coreProperties>
</file>