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FEA0-B9BD-43F6-A9A3-1C00228B70A0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506D97-30EE-43B1-B1C7-1198BE98F40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FEA0-B9BD-43F6-A9A3-1C00228B70A0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6D97-30EE-43B1-B1C7-1198BE98F4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FEA0-B9BD-43F6-A9A3-1C00228B70A0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6D97-30EE-43B1-B1C7-1198BE98F4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6F1FEA0-B9BD-43F6-A9A3-1C00228B70A0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B506D97-30EE-43B1-B1C7-1198BE98F40F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FEA0-B9BD-43F6-A9A3-1C00228B70A0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6D97-30EE-43B1-B1C7-1198BE98F40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FEA0-B9BD-43F6-A9A3-1C00228B70A0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6D97-30EE-43B1-B1C7-1198BE98F40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6D97-30EE-43B1-B1C7-1198BE98F40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FEA0-B9BD-43F6-A9A3-1C00228B70A0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FEA0-B9BD-43F6-A9A3-1C00228B70A0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6D97-30EE-43B1-B1C7-1198BE98F40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FEA0-B9BD-43F6-A9A3-1C00228B70A0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6D97-30EE-43B1-B1C7-1198BE98F4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6F1FEA0-B9BD-43F6-A9A3-1C00228B70A0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506D97-30EE-43B1-B1C7-1198BE98F40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FEA0-B9BD-43F6-A9A3-1C00228B70A0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506D97-30EE-43B1-B1C7-1198BE98F40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6F1FEA0-B9BD-43F6-A9A3-1C00228B70A0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B506D97-30EE-43B1-B1C7-1198BE98F40F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Трибулько Олександр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Презентація на тему: Миколай Коперник- видатна людина епохи Ренесансу</a:t>
            </a:r>
            <a:endParaRPr lang="ru-RU" dirty="0"/>
          </a:p>
        </p:txBody>
      </p:sp>
      <p:pic>
        <p:nvPicPr>
          <p:cNvPr id="4" name="Picture 2" descr="http://www.withhistory.com/i/image1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4357694"/>
            <a:ext cx="127635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85918" y="1524000"/>
            <a:ext cx="6900882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Народився: 19 лютого 1473 (</a:t>
            </a:r>
            <a:r>
              <a:rPr lang="uk-UA" dirty="0" err="1" smtClean="0"/>
              <a:t>Торунь</a:t>
            </a:r>
            <a:r>
              <a:rPr lang="uk-UA" dirty="0" smtClean="0"/>
              <a:t>, </a:t>
            </a:r>
            <a:r>
              <a:rPr lang="uk-UA" dirty="0" err="1" smtClean="0"/>
              <a:t>Польша</a:t>
            </a:r>
            <a:r>
              <a:rPr lang="uk-UA" dirty="0" smtClean="0"/>
              <a:t>)</a:t>
            </a:r>
          </a:p>
          <a:p>
            <a:pPr algn="ctr">
              <a:buNone/>
            </a:pPr>
            <a:r>
              <a:rPr lang="uk-UA" dirty="0" err="1" smtClean="0"/>
              <a:t>Ім</a:t>
            </a:r>
            <a:r>
              <a:rPr lang="en-US" dirty="0" smtClean="0"/>
              <a:t>’</a:t>
            </a:r>
            <a:r>
              <a:rPr lang="uk-UA" dirty="0" smtClean="0"/>
              <a:t>я при народженні: </a:t>
            </a:r>
            <a:r>
              <a:rPr lang="en-US" dirty="0" smtClean="0"/>
              <a:t>Nikolas </a:t>
            </a:r>
            <a:r>
              <a:rPr lang="en-US" dirty="0" err="1" smtClean="0"/>
              <a:t>Koppernigk</a:t>
            </a:r>
            <a:endParaRPr lang="en-US" dirty="0" smtClean="0"/>
          </a:p>
          <a:p>
            <a:pPr algn="ctr">
              <a:buNone/>
            </a:pPr>
            <a:r>
              <a:rPr lang="uk-UA" dirty="0" smtClean="0"/>
              <a:t>Діяльність: астроном, математик, фізик, правник, дипломат, астролог, економіст, лікар</a:t>
            </a:r>
          </a:p>
          <a:p>
            <a:pPr algn="ctr">
              <a:buNone/>
            </a:pPr>
            <a:r>
              <a:rPr lang="uk-UA" dirty="0" smtClean="0"/>
              <a:t>Відомий: автор геліоцентричної побудови Сонячної системи</a:t>
            </a:r>
          </a:p>
          <a:p>
            <a:pPr algn="ctr">
              <a:buNone/>
            </a:pPr>
            <a:r>
              <a:rPr lang="uk-UA" dirty="0" smtClean="0"/>
              <a:t>Помер: 24 травня 1543 року (</a:t>
            </a:r>
            <a:r>
              <a:rPr lang="uk-UA" dirty="0" err="1" smtClean="0"/>
              <a:t>Фромборк</a:t>
            </a:r>
            <a:r>
              <a:rPr lang="uk-UA" dirty="0" smtClean="0"/>
              <a:t>, </a:t>
            </a:r>
            <a:r>
              <a:rPr lang="uk-UA" dirty="0" err="1" smtClean="0"/>
              <a:t>Вармія</a:t>
            </a:r>
            <a:r>
              <a:rPr lang="uk-UA" dirty="0" smtClean="0"/>
              <a:t>, сучасна </a:t>
            </a:r>
            <a:r>
              <a:rPr lang="uk-UA" dirty="0" err="1" smtClean="0"/>
              <a:t>Польша</a:t>
            </a:r>
            <a:r>
              <a:rPr lang="uk-UA" dirty="0" smtClean="0"/>
              <a:t>) </a:t>
            </a:r>
          </a:p>
          <a:p>
            <a:pPr>
              <a:buNone/>
            </a:pPr>
            <a:r>
              <a:rPr lang="uk-UA" dirty="0" smtClean="0"/>
              <a:t>    </a:t>
            </a:r>
          </a:p>
        </p:txBody>
      </p:sp>
      <p:pic>
        <p:nvPicPr>
          <p:cNvPr id="9220" name="Picture 4" descr="http://svit.ukrinform.ua/img/koperni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071942"/>
            <a:ext cx="1905000" cy="23241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8" name="Picture 6" descr="Файл:Nikolaus Koperniku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15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b="1" dirty="0" smtClean="0"/>
          </a:p>
          <a:p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Створення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геліоцентричної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системи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світу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стало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революційним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переворотом у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науці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За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висловом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ФрідрихаЕнгельса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він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«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поклав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початок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звільненню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природознавства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теології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»</a:t>
            </a:r>
            <a:r>
              <a:rPr lang="ru-RU" baseline="30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Вчення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Коперника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науково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спростовувало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міф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 про Землю як центр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Всесвіту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утверджувало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однакову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матеріальну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природу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небесних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земних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тіл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підпорядкованість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єдиним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законам,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прокладало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шлях до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наукових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відкриттів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лише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сонячного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а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й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багатьох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інших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світів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аж до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ідеї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про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безкінечність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Всесвіту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Ідеї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Коперника позитивно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сприйняли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вже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сучасники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В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подальшому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геліоцентрична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теорія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світобудови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набула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розвитку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коригування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роботах 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Галілео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Галілея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Йоганна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Кеплера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 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Ісака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Нютона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інших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Значення наукової спадщини Миколая Коперника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 err="1" smtClean="0"/>
              <a:t>повідомленнями</a:t>
            </a:r>
            <a:r>
              <a:rPr lang="ru-RU" dirty="0" smtClean="0"/>
              <a:t> </a:t>
            </a:r>
            <a:r>
              <a:rPr lang="ru-RU" dirty="0" err="1" smtClean="0"/>
              <a:t>Ассошіейтед</a:t>
            </a:r>
            <a:r>
              <a:rPr lang="ru-RU" dirty="0" smtClean="0"/>
              <a:t> </a:t>
            </a:r>
            <a:r>
              <a:rPr lang="ru-RU" dirty="0" err="1" smtClean="0"/>
              <a:t>прес</a:t>
            </a:r>
            <a:r>
              <a:rPr lang="ru-RU" dirty="0" smtClean="0"/>
              <a:t>, в </a:t>
            </a:r>
            <a:r>
              <a:rPr lang="ru-RU" dirty="0" err="1" smtClean="0"/>
              <a:t>середині</a:t>
            </a:r>
            <a:r>
              <a:rPr lang="ru-RU" dirty="0" smtClean="0"/>
              <a:t> </a:t>
            </a:r>
            <a:r>
              <a:rPr lang="ru-RU" dirty="0" err="1" smtClean="0"/>
              <a:t>червня</a:t>
            </a:r>
            <a:r>
              <a:rPr lang="ru-RU" dirty="0" smtClean="0"/>
              <a:t> 2008 року на </a:t>
            </a:r>
            <a:r>
              <a:rPr lang="ru-RU" dirty="0" err="1" smtClean="0"/>
              <a:t>аукціоні</a:t>
            </a:r>
            <a:r>
              <a:rPr lang="ru-RU" dirty="0" smtClean="0"/>
              <a:t> «</a:t>
            </a:r>
            <a:r>
              <a:rPr lang="ru-RU" dirty="0" err="1" smtClean="0"/>
              <a:t>Крістіз</a:t>
            </a:r>
            <a:r>
              <a:rPr lang="ru-RU" dirty="0" smtClean="0"/>
              <a:t>» у Нью-Йорку продали трактат </a:t>
            </a:r>
            <a:r>
              <a:rPr lang="ru-RU" dirty="0" err="1" smtClean="0"/>
              <a:t>Миколая</a:t>
            </a:r>
            <a:r>
              <a:rPr lang="ru-RU" dirty="0" smtClean="0"/>
              <a:t> Коперника «Про </a:t>
            </a:r>
            <a:r>
              <a:rPr lang="ru-RU" dirty="0" err="1" smtClean="0"/>
              <a:t>обертання</a:t>
            </a:r>
            <a:r>
              <a:rPr lang="ru-RU" dirty="0" smtClean="0"/>
              <a:t> </a:t>
            </a:r>
            <a:r>
              <a:rPr lang="ru-RU" dirty="0" err="1" smtClean="0"/>
              <a:t>небесних</a:t>
            </a:r>
            <a:r>
              <a:rPr lang="ru-RU" dirty="0" smtClean="0"/>
              <a:t> сфер» (лат. </a:t>
            </a:r>
            <a:r>
              <a:rPr lang="en-US" i="1" dirty="0" smtClean="0"/>
              <a:t>De </a:t>
            </a:r>
            <a:r>
              <a:rPr lang="en-US" i="1" dirty="0" err="1" smtClean="0"/>
              <a:t>Revolutionibus</a:t>
            </a:r>
            <a:r>
              <a:rPr lang="en-US" i="1" dirty="0" smtClean="0"/>
              <a:t> </a:t>
            </a:r>
            <a:r>
              <a:rPr lang="en-US" i="1" dirty="0" err="1" smtClean="0"/>
              <a:t>Orbium</a:t>
            </a:r>
            <a:r>
              <a:rPr lang="en-US" i="1" dirty="0" smtClean="0"/>
              <a:t> </a:t>
            </a:r>
            <a:r>
              <a:rPr lang="en-US" i="1" dirty="0" err="1" smtClean="0"/>
              <a:t>Coelestium</a:t>
            </a:r>
            <a:r>
              <a:rPr lang="en-US" dirty="0" smtClean="0"/>
              <a:t>). </a:t>
            </a:r>
            <a:r>
              <a:rPr lang="ru-RU" dirty="0" err="1" smtClean="0"/>
              <a:t>Фоліант</a:t>
            </a:r>
            <a:r>
              <a:rPr lang="ru-RU" dirty="0" smtClean="0"/>
              <a:t>, </a:t>
            </a:r>
            <a:r>
              <a:rPr lang="ru-RU" dirty="0" err="1" smtClean="0"/>
              <a:t>видрукований</a:t>
            </a:r>
            <a:r>
              <a:rPr lang="ru-RU" dirty="0" smtClean="0"/>
              <a:t> </a:t>
            </a:r>
            <a:r>
              <a:rPr lang="ru-RU" dirty="0" smtClean="0"/>
              <a:t>1543 року</a:t>
            </a:r>
            <a:r>
              <a:rPr lang="ru-RU" dirty="0" smtClean="0"/>
              <a:t>, на початку </a:t>
            </a:r>
            <a:r>
              <a:rPr lang="ru-RU" dirty="0" err="1" smtClean="0"/>
              <a:t>торгів</a:t>
            </a:r>
            <a:r>
              <a:rPr lang="ru-RU" dirty="0" smtClean="0"/>
              <a:t> </a:t>
            </a:r>
            <a:r>
              <a:rPr lang="ru-RU" dirty="0" err="1" smtClean="0"/>
              <a:t>оцінювали</a:t>
            </a:r>
            <a:r>
              <a:rPr lang="ru-RU" dirty="0" smtClean="0"/>
              <a:t> у 1—1,2 </a:t>
            </a:r>
            <a:r>
              <a:rPr lang="ru-RU" dirty="0" err="1" smtClean="0"/>
              <a:t>млн</a:t>
            </a:r>
            <a:r>
              <a:rPr lang="ru-RU" dirty="0" smtClean="0"/>
              <a:t> </a:t>
            </a:r>
            <a:r>
              <a:rPr lang="ru-RU" dirty="0" err="1" smtClean="0"/>
              <a:t>доларів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власником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err="1" smtClean="0"/>
              <a:t>колекціонер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астроном-любитель </a:t>
            </a:r>
            <a:r>
              <a:rPr lang="ru-RU" dirty="0" err="1" smtClean="0"/>
              <a:t>Річард</a:t>
            </a:r>
            <a:r>
              <a:rPr lang="ru-RU" dirty="0" smtClean="0"/>
              <a:t> </a:t>
            </a:r>
            <a:r>
              <a:rPr lang="ru-RU" dirty="0" err="1" smtClean="0"/>
              <a:t>Ґрін</a:t>
            </a:r>
            <a:r>
              <a:rPr lang="ru-RU" dirty="0" smtClean="0"/>
              <a:t>.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торгів</a:t>
            </a:r>
            <a:r>
              <a:rPr lang="ru-RU" dirty="0" smtClean="0"/>
              <a:t> </a:t>
            </a:r>
            <a:r>
              <a:rPr lang="ru-RU" dirty="0" err="1" smtClean="0"/>
              <a:t>кінцева</a:t>
            </a:r>
            <a:r>
              <a:rPr lang="ru-RU" dirty="0" smtClean="0"/>
              <a:t> </a:t>
            </a:r>
            <a:r>
              <a:rPr lang="ru-RU" dirty="0" err="1" smtClean="0"/>
              <a:t>вартість</a:t>
            </a:r>
            <a:r>
              <a:rPr lang="ru-RU" dirty="0" smtClean="0"/>
              <a:t> лоту становила 2,2 </a:t>
            </a:r>
            <a:r>
              <a:rPr lang="ru-RU" dirty="0" err="1" smtClean="0"/>
              <a:t>млн</a:t>
            </a:r>
            <a:r>
              <a:rPr lang="ru-RU" dirty="0" smtClean="0"/>
              <a:t> </a:t>
            </a:r>
            <a:r>
              <a:rPr lang="ru-RU" dirty="0" err="1" smtClean="0"/>
              <a:t>доларів</a:t>
            </a:r>
            <a:r>
              <a:rPr lang="ru-RU" dirty="0" smtClean="0"/>
              <a:t>, </a:t>
            </a:r>
            <a:r>
              <a:rPr lang="ru-RU" dirty="0" err="1" smtClean="0"/>
              <a:t>ім'я</a:t>
            </a:r>
            <a:r>
              <a:rPr lang="ru-RU" dirty="0" smtClean="0"/>
              <a:t> ж нового </a:t>
            </a:r>
            <a:r>
              <a:rPr lang="ru-RU" dirty="0" err="1" smtClean="0"/>
              <a:t>власника</a:t>
            </a:r>
            <a:r>
              <a:rPr lang="ru-RU" dirty="0" smtClean="0"/>
              <a:t> лишилось </a:t>
            </a:r>
            <a:r>
              <a:rPr lang="ru-RU" dirty="0" err="1" smtClean="0"/>
              <a:t>невідомим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Цікаві факти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285728"/>
            <a:ext cx="8358246" cy="2928926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err="1" smtClean="0"/>
              <a:t>Бібліографія</a:t>
            </a:r>
            <a:r>
              <a:rPr lang="ru-RU" b="1" dirty="0" smtClean="0"/>
              <a:t> </a:t>
            </a:r>
            <a:r>
              <a:rPr lang="ru-RU" b="1" dirty="0" err="1" smtClean="0"/>
              <a:t>Миколи</a:t>
            </a:r>
            <a:r>
              <a:rPr lang="ru-RU" b="1" dirty="0" smtClean="0"/>
              <a:t> </a:t>
            </a:r>
            <a:r>
              <a:rPr lang="ru-RU" b="1" dirty="0" smtClean="0"/>
              <a:t>Коперника</a:t>
            </a:r>
            <a:endParaRPr lang="ru-RU" b="1" dirty="0" smtClean="0"/>
          </a:p>
          <a:p>
            <a:r>
              <a:rPr lang="en-US" dirty="0" err="1" smtClean="0"/>
              <a:t>Theophilacti</a:t>
            </a:r>
            <a:r>
              <a:rPr lang="en-US" dirty="0" smtClean="0"/>
              <a:t> </a:t>
            </a:r>
            <a:r>
              <a:rPr lang="en-US" dirty="0" err="1" smtClean="0"/>
              <a:t>scolastici</a:t>
            </a:r>
            <a:r>
              <a:rPr lang="en-US" dirty="0" smtClean="0"/>
              <a:t> </a:t>
            </a:r>
            <a:r>
              <a:rPr lang="en-US" dirty="0" err="1" smtClean="0"/>
              <a:t>Simocati</a:t>
            </a:r>
            <a:r>
              <a:rPr lang="en-US" dirty="0" smtClean="0"/>
              <a:t> </a:t>
            </a:r>
            <a:r>
              <a:rPr lang="en-US" dirty="0" err="1" smtClean="0"/>
              <a:t>epistolae</a:t>
            </a:r>
            <a:r>
              <a:rPr lang="en-US" dirty="0" smtClean="0"/>
              <a:t> </a:t>
            </a:r>
            <a:r>
              <a:rPr lang="en-US" dirty="0" err="1" smtClean="0"/>
              <a:t>morales</a:t>
            </a:r>
            <a:r>
              <a:rPr lang="en-US" dirty="0" smtClean="0"/>
              <a:t>, </a:t>
            </a:r>
            <a:r>
              <a:rPr lang="en-US" dirty="0" err="1" smtClean="0"/>
              <a:t>rurales</a:t>
            </a:r>
            <a:r>
              <a:rPr lang="en-US" dirty="0" smtClean="0"/>
              <a:t> et </a:t>
            </a:r>
            <a:r>
              <a:rPr lang="en-US" dirty="0" err="1" smtClean="0"/>
              <a:t>amatoriae</a:t>
            </a:r>
            <a:r>
              <a:rPr lang="en-US" dirty="0" smtClean="0"/>
              <a:t>, </a:t>
            </a:r>
            <a:r>
              <a:rPr lang="en-US" dirty="0" err="1" smtClean="0"/>
              <a:t>Lateinische</a:t>
            </a:r>
            <a:r>
              <a:rPr lang="en-US" dirty="0" smtClean="0"/>
              <a:t> </a:t>
            </a:r>
            <a:r>
              <a:rPr lang="en-US" dirty="0" err="1" smtClean="0"/>
              <a:t>Übersetzung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griechischen</a:t>
            </a:r>
            <a:r>
              <a:rPr lang="en-US" dirty="0" smtClean="0"/>
              <a:t> </a:t>
            </a:r>
            <a:r>
              <a:rPr lang="en-US" dirty="0" err="1" smtClean="0"/>
              <a:t>Episteln</a:t>
            </a:r>
            <a:r>
              <a:rPr lang="en-US" dirty="0" smtClean="0"/>
              <a:t> des </a:t>
            </a:r>
            <a:r>
              <a:rPr lang="en-US" dirty="0" err="1" smtClean="0"/>
              <a:t>Theophylaktos</a:t>
            </a:r>
            <a:r>
              <a:rPr lang="en-US" dirty="0" smtClean="0"/>
              <a:t> </a:t>
            </a:r>
            <a:r>
              <a:rPr lang="en-US" dirty="0" err="1" smtClean="0"/>
              <a:t>Simokates</a:t>
            </a:r>
            <a:r>
              <a:rPr lang="en-US" dirty="0" smtClean="0"/>
              <a:t>, Johann Haller, </a:t>
            </a:r>
            <a:r>
              <a:rPr lang="en-US" dirty="0" err="1" smtClean="0"/>
              <a:t>Krakau</a:t>
            </a:r>
            <a:r>
              <a:rPr lang="en-US" dirty="0" smtClean="0"/>
              <a:t> 1509[24]</a:t>
            </a:r>
          </a:p>
          <a:p>
            <a:r>
              <a:rPr lang="en-US" i="1" dirty="0" err="1" smtClean="0"/>
              <a:t>Commentariolus</a:t>
            </a:r>
            <a:r>
              <a:rPr lang="en-US" dirty="0" smtClean="0"/>
              <a:t>, (</a:t>
            </a:r>
            <a:r>
              <a:rPr lang="en-US" dirty="0" err="1" smtClean="0"/>
              <a:t>Heilsberg</a:t>
            </a:r>
            <a:r>
              <a:rPr lang="en-US" dirty="0" smtClean="0"/>
              <a:t>, um 1509)</a:t>
            </a:r>
          </a:p>
          <a:p>
            <a:r>
              <a:rPr lang="en-US" i="1" dirty="0" smtClean="0"/>
              <a:t>N.C. </a:t>
            </a:r>
            <a:r>
              <a:rPr lang="en-US" i="1" dirty="0" err="1" smtClean="0"/>
              <a:t>Meditata</a:t>
            </a:r>
            <a:r>
              <a:rPr lang="en-US" i="1" dirty="0" smtClean="0"/>
              <a:t> XV. </a:t>
            </a:r>
            <a:r>
              <a:rPr lang="en-US" i="1" dirty="0" err="1" smtClean="0"/>
              <a:t>Augusti</a:t>
            </a:r>
            <a:r>
              <a:rPr lang="en-US" i="1" dirty="0" smtClean="0"/>
              <a:t> anno </a:t>
            </a:r>
            <a:r>
              <a:rPr lang="en-US" i="1" dirty="0" err="1" smtClean="0"/>
              <a:t>domini</a:t>
            </a:r>
            <a:r>
              <a:rPr lang="en-US" i="1" dirty="0" smtClean="0"/>
              <a:t> MDXVII.</a:t>
            </a:r>
            <a:r>
              <a:rPr lang="en-US" dirty="0" smtClean="0"/>
              <a:t>, 1517</a:t>
            </a:r>
          </a:p>
          <a:p>
            <a:r>
              <a:rPr lang="en-US" dirty="0" smtClean="0"/>
              <a:t>«</a:t>
            </a:r>
            <a:r>
              <a:rPr lang="en-US" dirty="0" err="1" smtClean="0"/>
              <a:t>Epistola</a:t>
            </a:r>
            <a:r>
              <a:rPr lang="en-US" dirty="0" smtClean="0"/>
              <a:t> </a:t>
            </a:r>
            <a:r>
              <a:rPr lang="en-US" dirty="0" err="1" smtClean="0"/>
              <a:t>Coppernici</a:t>
            </a:r>
            <a:r>
              <a:rPr lang="en-US" dirty="0" smtClean="0"/>
              <a:t> contra </a:t>
            </a:r>
            <a:r>
              <a:rPr lang="en-US" dirty="0" err="1" smtClean="0"/>
              <a:t>Vernerum</a:t>
            </a:r>
            <a:r>
              <a:rPr lang="en-US" dirty="0" smtClean="0"/>
              <a:t> </a:t>
            </a:r>
            <a:r>
              <a:rPr lang="en-US" dirty="0" err="1" smtClean="0"/>
              <a:t>bzw</a:t>
            </a:r>
            <a:r>
              <a:rPr lang="en-US" dirty="0" smtClean="0"/>
              <a:t>. Brief </a:t>
            </a:r>
            <a:r>
              <a:rPr lang="en-US" dirty="0" err="1" smtClean="0"/>
              <a:t>gegen</a:t>
            </a:r>
            <a:r>
              <a:rPr lang="en-US" dirty="0" smtClean="0"/>
              <a:t> Werner</a:t>
            </a:r>
            <a:r>
              <a:rPr lang="en-US" dirty="0" smtClean="0"/>
              <a:t>»</a:t>
            </a:r>
            <a:r>
              <a:rPr lang="en-US" dirty="0" smtClean="0"/>
              <a:t> , 1524</a:t>
            </a:r>
          </a:p>
          <a:p>
            <a:r>
              <a:rPr lang="en-US" dirty="0" smtClean="0"/>
              <a:t>«</a:t>
            </a:r>
            <a:r>
              <a:rPr lang="ru-RU" dirty="0" err="1" smtClean="0"/>
              <a:t>Копернікус</a:t>
            </a:r>
            <a:r>
              <a:rPr lang="ru-RU" dirty="0" smtClean="0"/>
              <a:t>» (</a:t>
            </a:r>
            <a:r>
              <a:rPr lang="en-US" i="1" dirty="0" smtClean="0"/>
              <a:t>Copernicus' </a:t>
            </a:r>
            <a:r>
              <a:rPr lang="en-US" i="1" dirty="0" err="1" smtClean="0"/>
              <a:t>Denkschriften</a:t>
            </a:r>
            <a:r>
              <a:rPr lang="en-US" i="1" dirty="0" smtClean="0"/>
              <a:t> </a:t>
            </a:r>
            <a:r>
              <a:rPr lang="en-US" i="1" dirty="0" err="1" smtClean="0"/>
              <a:t>über</a:t>
            </a:r>
            <a:r>
              <a:rPr lang="en-US" i="1" dirty="0" smtClean="0"/>
              <a:t> das </a:t>
            </a:r>
            <a:r>
              <a:rPr lang="en-US" i="1" dirty="0" err="1" smtClean="0"/>
              <a:t>Münzwesen</a:t>
            </a:r>
            <a:r>
              <a:rPr lang="en-US" dirty="0" smtClean="0"/>
              <a:t>), 1522 (Deutsch) 1526</a:t>
            </a:r>
          </a:p>
          <a:p>
            <a:r>
              <a:rPr lang="en-US" dirty="0" smtClean="0"/>
              <a:t>«</a:t>
            </a:r>
            <a:r>
              <a:rPr lang="ru-RU" dirty="0" smtClean="0"/>
              <a:t>Трактат про </a:t>
            </a:r>
            <a:r>
              <a:rPr lang="ru-RU" dirty="0" err="1" smtClean="0"/>
              <a:t>монети</a:t>
            </a:r>
            <a:r>
              <a:rPr lang="ru-RU" dirty="0" smtClean="0"/>
              <a:t>» (</a:t>
            </a:r>
            <a:r>
              <a:rPr lang="en-US" i="1" dirty="0" err="1" smtClean="0"/>
              <a:t>Tractatus</a:t>
            </a:r>
            <a:r>
              <a:rPr lang="en-US" i="1" dirty="0" smtClean="0"/>
              <a:t> de </a:t>
            </a:r>
            <a:r>
              <a:rPr lang="en-US" i="1" dirty="0" err="1" smtClean="0"/>
              <a:t>monetis</a:t>
            </a:r>
            <a:r>
              <a:rPr lang="en-US" dirty="0" smtClean="0"/>
              <a:t>), 1528</a:t>
            </a:r>
          </a:p>
          <a:p>
            <a:r>
              <a:rPr lang="en-US" dirty="0" smtClean="0"/>
              <a:t>«De </a:t>
            </a:r>
            <a:r>
              <a:rPr lang="en-US" dirty="0" err="1" smtClean="0"/>
              <a:t>lateribus</a:t>
            </a:r>
            <a:r>
              <a:rPr lang="en-US" dirty="0" smtClean="0"/>
              <a:t> et </a:t>
            </a:r>
            <a:r>
              <a:rPr lang="en-US" dirty="0" err="1" smtClean="0"/>
              <a:t>angulis</a:t>
            </a:r>
            <a:r>
              <a:rPr lang="en-US" dirty="0" smtClean="0"/>
              <a:t> </a:t>
            </a:r>
            <a:r>
              <a:rPr lang="en-US" dirty="0" err="1" smtClean="0"/>
              <a:t>triangulorum</a:t>
            </a:r>
            <a:r>
              <a:rPr lang="en-US" dirty="0" smtClean="0"/>
              <a:t> </a:t>
            </a:r>
            <a:r>
              <a:rPr lang="en-US" dirty="0" err="1" smtClean="0"/>
              <a:t>tum</a:t>
            </a:r>
            <a:r>
              <a:rPr lang="en-US" dirty="0" smtClean="0"/>
              <a:t> </a:t>
            </a:r>
            <a:r>
              <a:rPr lang="en-US" dirty="0" err="1" smtClean="0"/>
              <a:t>planorum</a:t>
            </a:r>
            <a:r>
              <a:rPr lang="en-US" dirty="0" smtClean="0"/>
              <a:t> </a:t>
            </a:r>
            <a:r>
              <a:rPr lang="en-US" dirty="0" err="1" smtClean="0"/>
              <a:t>rectilineorum</a:t>
            </a:r>
            <a:r>
              <a:rPr lang="en-US" dirty="0" smtClean="0"/>
              <a:t> </a:t>
            </a:r>
            <a:r>
              <a:rPr lang="en-US" dirty="0" err="1" smtClean="0"/>
              <a:t>tum</a:t>
            </a:r>
            <a:r>
              <a:rPr lang="en-US" dirty="0" smtClean="0"/>
              <a:t> </a:t>
            </a:r>
            <a:r>
              <a:rPr lang="en-US" dirty="0" err="1" smtClean="0"/>
              <a:t>sphaericorum</a:t>
            </a:r>
            <a:r>
              <a:rPr lang="en-US" dirty="0" smtClean="0"/>
              <a:t>, </a:t>
            </a:r>
            <a:r>
              <a:rPr lang="en-US" dirty="0" err="1" smtClean="0"/>
              <a:t>Vittembergae</a:t>
            </a:r>
            <a:r>
              <a:rPr lang="en-US" dirty="0" smtClean="0"/>
              <a:t> per </a:t>
            </a:r>
            <a:r>
              <a:rPr lang="en-US" dirty="0" err="1" smtClean="0"/>
              <a:t>Johannem</a:t>
            </a:r>
            <a:r>
              <a:rPr lang="en-US" dirty="0" smtClean="0"/>
              <a:t> </a:t>
            </a:r>
            <a:r>
              <a:rPr lang="en-US" dirty="0" err="1" smtClean="0"/>
              <a:t>Lufft</a:t>
            </a:r>
            <a:r>
              <a:rPr lang="en-US" dirty="0" smtClean="0"/>
              <a:t>, 1542</a:t>
            </a:r>
            <a:r>
              <a:rPr lang="en-US" dirty="0" smtClean="0"/>
              <a:t>»</a:t>
            </a:r>
            <a:endParaRPr lang="en-US" dirty="0" smtClean="0"/>
          </a:p>
          <a:p>
            <a:r>
              <a:rPr lang="en-US" dirty="0" smtClean="0"/>
              <a:t>«</a:t>
            </a:r>
            <a:r>
              <a:rPr lang="ru-RU" dirty="0" smtClean="0"/>
              <a:t>Про </a:t>
            </a:r>
            <a:r>
              <a:rPr lang="ru-RU" dirty="0" err="1" smtClean="0"/>
              <a:t>обертання</a:t>
            </a:r>
            <a:r>
              <a:rPr lang="ru-RU" dirty="0" smtClean="0"/>
              <a:t> </a:t>
            </a:r>
            <a:r>
              <a:rPr lang="ru-RU" dirty="0" err="1" smtClean="0"/>
              <a:t>небесних</a:t>
            </a:r>
            <a:r>
              <a:rPr lang="ru-RU" dirty="0" smtClean="0"/>
              <a:t> сфер» (</a:t>
            </a:r>
            <a:r>
              <a:rPr lang="en-US" i="1" dirty="0" smtClean="0"/>
              <a:t>De </a:t>
            </a:r>
            <a:r>
              <a:rPr lang="en-US" i="1" dirty="0" err="1" smtClean="0"/>
              <a:t>Revolutionibus</a:t>
            </a:r>
            <a:r>
              <a:rPr lang="en-US" i="1" dirty="0" smtClean="0"/>
              <a:t> </a:t>
            </a:r>
            <a:r>
              <a:rPr lang="en-US" i="1" dirty="0" err="1" smtClean="0"/>
              <a:t>Orbium</a:t>
            </a:r>
            <a:r>
              <a:rPr lang="en-US" i="1" dirty="0" smtClean="0"/>
              <a:t> </a:t>
            </a:r>
            <a:r>
              <a:rPr lang="en-US" i="1" dirty="0" err="1" smtClean="0"/>
              <a:t>Coelestium</a:t>
            </a:r>
            <a:r>
              <a:rPr lang="en-US" dirty="0" smtClean="0"/>
              <a:t>), </a:t>
            </a:r>
            <a:r>
              <a:rPr lang="ru-RU" dirty="0" smtClean="0"/>
              <a:t>Нюрнберг</a:t>
            </a:r>
            <a:r>
              <a:rPr lang="ru-RU" dirty="0" smtClean="0"/>
              <a:t> 1543.</a:t>
            </a:r>
          </a:p>
          <a:p>
            <a:r>
              <a:rPr lang="ru-RU" dirty="0" err="1" smtClean="0"/>
              <a:t>Греко-латинський</a:t>
            </a:r>
            <a:r>
              <a:rPr lang="ru-RU" dirty="0" smtClean="0"/>
              <a:t> словник</a:t>
            </a:r>
          </a:p>
          <a:p>
            <a:endParaRPr lang="ru-RU" dirty="0"/>
          </a:p>
        </p:txBody>
      </p:sp>
      <p:pic>
        <p:nvPicPr>
          <p:cNvPr id="5122" name="Picture 2" descr="http://upload.wikimedia.org/wikipedia/commons/thumb/8/88/Jan_Matejko-Astronomer_Copernicus-Conversation_with_God.jpg/300px-Jan_Matejko-Astronomer_Copernicus-Conversation_with_Go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286124"/>
            <a:ext cx="4265042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З 1531 року Коперник </a:t>
            </a:r>
            <a:r>
              <a:rPr lang="ru-RU" dirty="0" err="1" smtClean="0"/>
              <a:t>майже</a:t>
            </a:r>
            <a:r>
              <a:rPr lang="ru-RU" dirty="0" smtClean="0"/>
              <a:t> не брав </a:t>
            </a:r>
            <a:r>
              <a:rPr lang="ru-RU" dirty="0" err="1" smtClean="0"/>
              <a:t>участі</a:t>
            </a:r>
            <a:r>
              <a:rPr lang="ru-RU" dirty="0" smtClean="0"/>
              <a:t> у </a:t>
            </a:r>
            <a:r>
              <a:rPr lang="ru-RU" dirty="0" err="1" smtClean="0"/>
              <a:t>громадському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 (</a:t>
            </a:r>
            <a:r>
              <a:rPr lang="ru-RU" dirty="0" err="1" smtClean="0"/>
              <a:t>виняток</a:t>
            </a:r>
            <a:r>
              <a:rPr lang="ru-RU" dirty="0" smtClean="0"/>
              <a:t> — </a:t>
            </a:r>
            <a:r>
              <a:rPr lang="ru-RU" dirty="0" err="1" smtClean="0"/>
              <a:t>безкоштовна</a:t>
            </a:r>
            <a:r>
              <a:rPr lang="ru-RU" dirty="0" smtClean="0"/>
              <a:t> </a:t>
            </a:r>
            <a:r>
              <a:rPr lang="ru-RU" dirty="0" err="1" smtClean="0"/>
              <a:t>медична</a:t>
            </a:r>
            <a:r>
              <a:rPr lang="ru-RU" dirty="0" smtClean="0"/>
              <a:t> </a:t>
            </a:r>
            <a:r>
              <a:rPr lang="ru-RU" dirty="0" err="1" smtClean="0"/>
              <a:t>допомога</a:t>
            </a:r>
            <a:r>
              <a:rPr lang="ru-RU" dirty="0" smtClean="0"/>
              <a:t>), </a:t>
            </a:r>
            <a:r>
              <a:rPr lang="ru-RU" dirty="0" err="1" smtClean="0"/>
              <a:t>цілковито</a:t>
            </a:r>
            <a:r>
              <a:rPr lang="ru-RU" dirty="0" smtClean="0"/>
              <a:t> </a:t>
            </a:r>
            <a:r>
              <a:rPr lang="ru-RU" dirty="0" err="1" smtClean="0"/>
              <a:t>присвятивши</a:t>
            </a:r>
            <a:r>
              <a:rPr lang="ru-RU" dirty="0" smtClean="0"/>
              <a:t> себе </a:t>
            </a:r>
            <a:r>
              <a:rPr lang="ru-RU" dirty="0" err="1" smtClean="0"/>
              <a:t>роботі</a:t>
            </a:r>
            <a:r>
              <a:rPr lang="ru-RU" dirty="0" smtClean="0"/>
              <a:t> над книгою. </a:t>
            </a:r>
            <a:r>
              <a:rPr lang="ru-RU" dirty="0" err="1" smtClean="0"/>
              <a:t>Вірним</a:t>
            </a:r>
            <a:r>
              <a:rPr lang="ru-RU" dirty="0" smtClean="0"/>
              <a:t> </a:t>
            </a:r>
            <a:r>
              <a:rPr lang="ru-RU" dirty="0" err="1" smtClean="0"/>
              <a:t>помічником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асистентом</a:t>
            </a:r>
            <a:r>
              <a:rPr lang="ru-RU" dirty="0" smtClean="0"/>
              <a:t> Коперника в </a:t>
            </a:r>
            <a:r>
              <a:rPr lang="ru-RU" dirty="0" err="1" smtClean="0"/>
              <a:t>цей</a:t>
            </a:r>
            <a:r>
              <a:rPr lang="ru-RU" dirty="0" smtClean="0"/>
              <a:t> час </a:t>
            </a:r>
            <a:r>
              <a:rPr lang="ru-RU" dirty="0" err="1" smtClean="0"/>
              <a:t>була</a:t>
            </a:r>
            <a:r>
              <a:rPr lang="ru-RU" dirty="0" smtClean="0"/>
              <a:t> </a:t>
            </a:r>
            <a:r>
              <a:rPr lang="ru-RU" i="1" dirty="0" err="1" smtClean="0"/>
              <a:t>Ретік</a:t>
            </a:r>
            <a:r>
              <a:rPr lang="ru-RU" dirty="0" smtClean="0"/>
              <a:t>. </a:t>
            </a:r>
            <a:r>
              <a:rPr lang="ru-RU" dirty="0" err="1" smtClean="0"/>
              <a:t>Ще</a:t>
            </a:r>
            <a:r>
              <a:rPr lang="ru-RU" dirty="0" smtClean="0"/>
              <a:t> до </a:t>
            </a:r>
            <a:r>
              <a:rPr lang="ru-RU" dirty="0" err="1" smtClean="0"/>
              <a:t>видання</a:t>
            </a:r>
            <a:r>
              <a:rPr lang="ru-RU" dirty="0" smtClean="0"/>
              <a:t> трактату, яке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кінцевою</a:t>
            </a:r>
            <a:r>
              <a:rPr lang="ru-RU" dirty="0" smtClean="0"/>
              <a:t> метою, Коперник </a:t>
            </a:r>
            <a:r>
              <a:rPr lang="ru-RU" dirty="0" err="1" smtClean="0"/>
              <a:t>поширив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знайомих</a:t>
            </a:r>
            <a:r>
              <a:rPr lang="ru-RU" dirty="0" smtClean="0"/>
              <a:t> короткий </a:t>
            </a:r>
            <a:r>
              <a:rPr lang="ru-RU" dirty="0" err="1" smtClean="0"/>
              <a:t>виклад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відомий</a:t>
            </a:r>
            <a:r>
              <a:rPr lang="ru-RU" dirty="0" smtClean="0"/>
              <a:t> як «</a:t>
            </a:r>
            <a:r>
              <a:rPr lang="ru-RU" dirty="0" err="1" smtClean="0"/>
              <a:t>Малий</a:t>
            </a:r>
            <a:r>
              <a:rPr lang="ru-RU" dirty="0" smtClean="0"/>
              <a:t> </a:t>
            </a:r>
            <a:r>
              <a:rPr lang="ru-RU" dirty="0" err="1" smtClean="0"/>
              <a:t>коментар</a:t>
            </a:r>
            <a:r>
              <a:rPr lang="ru-RU" dirty="0" smtClean="0"/>
              <a:t>» </a:t>
            </a:r>
            <a:r>
              <a:rPr lang="ru-RU" dirty="0" smtClean="0"/>
              <a:t>(лат.</a:t>
            </a:r>
            <a:r>
              <a:rPr lang="en-US" i="1" dirty="0" err="1" smtClean="0"/>
              <a:t>Commentariolus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1542 — </a:t>
            </a:r>
            <a:r>
              <a:rPr lang="ru-RU" dirty="0" smtClean="0"/>
              <a:t>стан </a:t>
            </a:r>
            <a:r>
              <a:rPr lang="ru-RU" dirty="0" err="1" smtClean="0"/>
              <a:t>здоров'я</a:t>
            </a:r>
            <a:r>
              <a:rPr lang="ru-RU" dirty="0" smtClean="0"/>
              <a:t> Коперника </a:t>
            </a:r>
            <a:r>
              <a:rPr lang="ru-RU" dirty="0" err="1" smtClean="0"/>
              <a:t>різко</a:t>
            </a:r>
            <a:r>
              <a:rPr lang="ru-RU" dirty="0" smtClean="0"/>
              <a:t> </a:t>
            </a:r>
            <a:r>
              <a:rPr lang="ru-RU" dirty="0" err="1" smtClean="0"/>
              <a:t>погіршився</a:t>
            </a:r>
            <a:r>
              <a:rPr lang="ru-RU" dirty="0" smtClean="0"/>
              <a:t> —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розбив</a:t>
            </a:r>
            <a:r>
              <a:rPr lang="ru-RU" dirty="0" smtClean="0"/>
              <a:t> </a:t>
            </a:r>
            <a:r>
              <a:rPr lang="ru-RU" dirty="0" err="1" smtClean="0"/>
              <a:t>параліч</a:t>
            </a:r>
            <a:r>
              <a:rPr lang="ru-RU" dirty="0" smtClean="0"/>
              <a:t>.</a:t>
            </a:r>
          </a:p>
          <a:p>
            <a:r>
              <a:rPr lang="ru-RU" dirty="0" smtClean="0"/>
              <a:t>24 </a:t>
            </a:r>
            <a:r>
              <a:rPr lang="ru-RU" dirty="0" err="1" smtClean="0"/>
              <a:t>травня</a:t>
            </a:r>
            <a:r>
              <a:rPr lang="ru-RU" dirty="0" smtClean="0"/>
              <a:t> 1543 року, </a:t>
            </a:r>
            <a:r>
              <a:rPr lang="ru-RU" dirty="0" err="1" smtClean="0"/>
              <a:t>маючи</a:t>
            </a:r>
            <a:r>
              <a:rPr lang="ru-RU" dirty="0" smtClean="0"/>
              <a:t> 70 </a:t>
            </a:r>
            <a:r>
              <a:rPr lang="ru-RU" dirty="0" err="1" smtClean="0"/>
              <a:t>років</a:t>
            </a:r>
            <a:r>
              <a:rPr lang="ru-RU" dirty="0" smtClean="0"/>
              <a:t>, Миколай Коперник помер </a:t>
            </a:r>
            <a:r>
              <a:rPr lang="ru-RU" dirty="0" err="1" smtClean="0"/>
              <a:t>внаслідок</a:t>
            </a:r>
            <a:r>
              <a:rPr lang="ru-RU" dirty="0" smtClean="0"/>
              <a:t> </a:t>
            </a:r>
            <a:r>
              <a:rPr lang="ru-RU" dirty="0" err="1" smtClean="0"/>
              <a:t>інсульту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поховання</a:t>
            </a:r>
            <a:r>
              <a:rPr lang="ru-RU" dirty="0" smtClean="0"/>
              <a:t> Коперника </a:t>
            </a:r>
            <a:r>
              <a:rPr lang="ru-RU" dirty="0" err="1" smtClean="0"/>
              <a:t>довгий</a:t>
            </a:r>
            <a:r>
              <a:rPr lang="ru-RU" dirty="0" smtClean="0"/>
              <a:t> час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невідомим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 2008 року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 ДНК </a:t>
            </a:r>
            <a:r>
              <a:rPr lang="ru-RU" dirty="0" err="1" smtClean="0"/>
              <a:t>вдалося</a:t>
            </a:r>
            <a:r>
              <a:rPr lang="ru-RU" dirty="0" smtClean="0"/>
              <a:t> </a:t>
            </a:r>
            <a:r>
              <a:rPr lang="ru-RU" dirty="0" err="1" smtClean="0"/>
              <a:t>з'ясувати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вчений</a:t>
            </a:r>
            <a:r>
              <a:rPr lang="ru-RU" dirty="0" smtClean="0"/>
              <a:t> </a:t>
            </a:r>
            <a:r>
              <a:rPr lang="ru-RU" dirty="0" err="1" smtClean="0"/>
              <a:t>похований</a:t>
            </a:r>
            <a:r>
              <a:rPr lang="ru-RU" dirty="0" smtClean="0"/>
              <a:t> у кафедральному </a:t>
            </a:r>
            <a:r>
              <a:rPr lang="ru-RU" dirty="0" err="1" smtClean="0"/>
              <a:t>соборі</a:t>
            </a:r>
            <a:r>
              <a:rPr lang="ru-RU" dirty="0" smtClean="0"/>
              <a:t> </a:t>
            </a:r>
            <a:r>
              <a:rPr lang="ru-RU" dirty="0" err="1" smtClean="0"/>
              <a:t>міста</a:t>
            </a:r>
            <a:r>
              <a:rPr lang="ru-RU" dirty="0" smtClean="0"/>
              <a:t> </a:t>
            </a:r>
            <a:r>
              <a:rPr lang="ru-RU" dirty="0" err="1" smtClean="0"/>
              <a:t>Фромборка</a:t>
            </a:r>
            <a:r>
              <a:rPr lang="ru-RU" dirty="0" smtClean="0"/>
              <a:t> (</a:t>
            </a:r>
            <a:r>
              <a:rPr lang="ru-RU" dirty="0" err="1" smtClean="0"/>
              <a:t>Польща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Останні роки життя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Файл:Katedra we Frombork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85728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r>
              <a:rPr lang="uk-UA" dirty="0" smtClean="0">
                <a:sym typeface="Wingdings" pitchFamily="2" charset="2"/>
              </a:rPr>
              <a:t></a:t>
            </a:r>
            <a:endParaRPr lang="ru-RU" dirty="0"/>
          </a:p>
        </p:txBody>
      </p:sp>
      <p:pic>
        <p:nvPicPr>
          <p:cNvPr id="2050" name="Picture 2" descr="http://4.bp.blogspot.com/-aCK_J1RplLQ/ULY8yu5i18I/AAAAAAAAAAw/65vKfKc7pdk/s320/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9144000" cy="5429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118</TotalTime>
  <Words>145</Words>
  <Application>Microsoft Office PowerPoint</Application>
  <PresentationFormat>Экран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Презентація на тему: Миколай Коперник- видатна людина епохи Ренесансу</vt:lpstr>
      <vt:lpstr>Слайд 2</vt:lpstr>
      <vt:lpstr>Слайд 3</vt:lpstr>
      <vt:lpstr>Значення наукової спадщини Миколая Коперника</vt:lpstr>
      <vt:lpstr>Цікаві факти</vt:lpstr>
      <vt:lpstr>Слайд 6</vt:lpstr>
      <vt:lpstr>Останні роки життя</vt:lpstr>
      <vt:lpstr>Слайд 8</vt:lpstr>
      <vt:lpstr>Дякую за увагу!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Миколай Коперник- видатна людина епохи Ренесансу</dc:title>
  <dc:creator>User</dc:creator>
  <cp:lastModifiedBy>User</cp:lastModifiedBy>
  <cp:revision>13</cp:revision>
  <dcterms:created xsi:type="dcterms:W3CDTF">2014-01-14T15:59:24Z</dcterms:created>
  <dcterms:modified xsi:type="dcterms:W3CDTF">2014-01-14T17:57:51Z</dcterms:modified>
</cp:coreProperties>
</file>