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59898"/>
            <a:ext cx="7579568" cy="278107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Інструменти регулювання у соціальній сфері: соціальні пільги, допомоги, гарантії для громадян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268760"/>
            <a:ext cx="7848872" cy="23339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56992"/>
            <a:ext cx="4117789" cy="2856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396" y="3356992"/>
            <a:ext cx="3765511" cy="2856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944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76672"/>
            <a:ext cx="7704856" cy="4800600"/>
          </a:xfrm>
        </p:spPr>
        <p:txBody>
          <a:bodyPr/>
          <a:lstStyle/>
          <a:p>
            <a:r>
              <a:rPr lang="ru-RU" dirty="0" err="1"/>
              <a:t>Податкова</a:t>
            </a:r>
            <a:r>
              <a:rPr lang="ru-RU" dirty="0"/>
              <a:t>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пільга</a:t>
            </a:r>
            <a:r>
              <a:rPr lang="ru-RU" dirty="0"/>
              <a:t> – сума, на яку </a:t>
            </a:r>
            <a:r>
              <a:rPr lang="ru-RU" dirty="0" err="1"/>
              <a:t>платник</a:t>
            </a:r>
            <a:r>
              <a:rPr lang="ru-RU" dirty="0"/>
              <a:t> </a:t>
            </a:r>
            <a:r>
              <a:rPr lang="ru-RU" dirty="0" err="1"/>
              <a:t>податку</a:t>
            </a:r>
            <a:r>
              <a:rPr lang="ru-RU" dirty="0"/>
              <a:t> на доходи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право </a:t>
            </a:r>
            <a:r>
              <a:rPr lang="ru-RU" dirty="0" err="1"/>
              <a:t>зменшити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місячний</a:t>
            </a:r>
            <a:r>
              <a:rPr lang="ru-RU" dirty="0"/>
              <a:t> </a:t>
            </a:r>
            <a:r>
              <a:rPr lang="ru-RU" dirty="0" err="1"/>
              <a:t>оподатковуваний</a:t>
            </a:r>
            <a:r>
              <a:rPr lang="ru-RU" dirty="0"/>
              <a:t> </a:t>
            </a:r>
            <a:r>
              <a:rPr lang="ru-RU" dirty="0" err="1"/>
              <a:t>дохід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заробітної</a:t>
            </a:r>
            <a:r>
              <a:rPr lang="ru-RU" dirty="0"/>
              <a:t> плати </a:t>
            </a:r>
            <a:r>
              <a:rPr lang="ru-RU" dirty="0" err="1"/>
              <a:t>від</a:t>
            </a:r>
            <a:r>
              <a:rPr lang="ru-RU" dirty="0"/>
              <a:t> одного </a:t>
            </a:r>
            <a:r>
              <a:rPr lang="ru-RU" dirty="0" err="1"/>
              <a:t>роботодавця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861048"/>
            <a:ext cx="3669039" cy="256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02631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39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700" dirty="0"/>
              <a:t>Для характеристики </a:t>
            </a:r>
            <a:r>
              <a:rPr lang="ru-RU" sz="3700" dirty="0" err="1"/>
              <a:t>соціальних</a:t>
            </a:r>
            <a:r>
              <a:rPr lang="ru-RU" sz="3700" dirty="0"/>
              <a:t> </a:t>
            </a:r>
            <a:r>
              <a:rPr lang="ru-RU" sz="3700" dirty="0" err="1"/>
              <a:t>пільг</a:t>
            </a:r>
            <a:r>
              <a:rPr lang="ru-RU" sz="3700" dirty="0"/>
              <a:t> </a:t>
            </a:r>
            <a:r>
              <a:rPr lang="ru-RU" sz="3700" dirty="0" err="1"/>
              <a:t>важливо</a:t>
            </a:r>
            <a:r>
              <a:rPr lang="ru-RU" sz="3700" dirty="0"/>
              <a:t> </a:t>
            </a:r>
            <a:r>
              <a:rPr lang="ru-RU" sz="3700" dirty="0" err="1"/>
              <a:t>виділити</a:t>
            </a:r>
            <a:r>
              <a:rPr lang="ru-RU" sz="3700" dirty="0"/>
              <a:t> </a:t>
            </a:r>
            <a:r>
              <a:rPr lang="ru-RU" sz="3700" dirty="0" err="1"/>
              <a:t>їх</a:t>
            </a:r>
            <a:r>
              <a:rPr lang="ru-RU" sz="3700" dirty="0"/>
              <a:t> </a:t>
            </a:r>
            <a:r>
              <a:rPr lang="ru-RU" sz="3700" dirty="0" err="1"/>
              <a:t>основні</a:t>
            </a:r>
            <a:r>
              <a:rPr lang="ru-RU" sz="3700" dirty="0"/>
              <a:t> </a:t>
            </a:r>
            <a:r>
              <a:rPr lang="ru-RU" sz="3700" dirty="0" err="1" smtClean="0"/>
              <a:t>ознаки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556792"/>
            <a:ext cx="7836998" cy="5112568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По-перше</a:t>
            </a:r>
            <a:r>
              <a:rPr lang="ru-RU" dirty="0"/>
              <a:t>, </a:t>
            </a:r>
            <a:r>
              <a:rPr lang="ru-RU" dirty="0" err="1"/>
              <a:t>пільги</a:t>
            </a:r>
            <a:r>
              <a:rPr lang="ru-RU" dirty="0"/>
              <a:t> </a:t>
            </a:r>
            <a:r>
              <a:rPr lang="ru-RU" dirty="0" err="1"/>
              <a:t>спрямовуються</a:t>
            </a:r>
            <a:r>
              <a:rPr lang="ru-RU" dirty="0"/>
              <a:t> на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повне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 smtClean="0"/>
              <a:t>інтересів</a:t>
            </a:r>
            <a:r>
              <a:rPr lang="ru-RU" dirty="0" smtClean="0"/>
              <a:t> </a:t>
            </a:r>
            <a:r>
              <a:rPr lang="ru-RU" dirty="0" err="1" smtClean="0"/>
              <a:t>суб'єктів</a:t>
            </a:r>
            <a:r>
              <a:rPr lang="ru-RU" dirty="0"/>
              <a:t>, </a:t>
            </a:r>
            <a:r>
              <a:rPr lang="ru-RU" dirty="0" err="1"/>
              <a:t>полегшення</a:t>
            </a:r>
            <a:r>
              <a:rPr lang="ru-RU" dirty="0"/>
              <a:t> умов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. Метою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 smtClean="0"/>
              <a:t>пільг</a:t>
            </a:r>
            <a:r>
              <a:rPr lang="ru-RU" dirty="0" smtClean="0"/>
              <a:t> є </a:t>
            </a:r>
            <a:r>
              <a:rPr lang="ru-RU" dirty="0" err="1"/>
              <a:t>соціальний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, </a:t>
            </a:r>
            <a:r>
              <a:rPr lang="ru-RU" dirty="0" err="1"/>
              <a:t>поліпшення</a:t>
            </a:r>
            <a:r>
              <a:rPr lang="ru-RU" dirty="0"/>
              <a:t> становища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категорій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 smtClean="0"/>
              <a:t>.</a:t>
            </a:r>
          </a:p>
          <a:p>
            <a:r>
              <a:rPr lang="ru-RU" dirty="0" err="1"/>
              <a:t>По-друге</a:t>
            </a:r>
            <a:r>
              <a:rPr lang="ru-RU" dirty="0"/>
              <a:t>, вони є </a:t>
            </a:r>
            <a:r>
              <a:rPr lang="ru-RU" dirty="0" err="1"/>
              <a:t>своєрідним</a:t>
            </a:r>
            <a:r>
              <a:rPr lang="ru-RU" dirty="0"/>
              <a:t> </a:t>
            </a:r>
            <a:r>
              <a:rPr lang="ru-RU" dirty="0" err="1"/>
              <a:t>відхиленням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єдиних</a:t>
            </a:r>
            <a:r>
              <a:rPr lang="ru-RU" dirty="0"/>
              <a:t> </a:t>
            </a:r>
            <a:r>
              <a:rPr lang="ru-RU" dirty="0" err="1"/>
              <a:t>положень</a:t>
            </a:r>
            <a:r>
              <a:rPr lang="ru-RU" dirty="0"/>
              <a:t> </a:t>
            </a:r>
            <a:r>
              <a:rPr lang="ru-RU" dirty="0" smtClean="0"/>
              <a:t>нормативного характеру </a:t>
            </a:r>
            <a:r>
              <a:rPr lang="ru-RU" dirty="0"/>
              <a:t>та </a:t>
            </a:r>
            <a:r>
              <a:rPr lang="ru-RU" dirty="0" err="1"/>
              <a:t>виступають</a:t>
            </a:r>
            <a:r>
              <a:rPr lang="ru-RU" dirty="0"/>
              <a:t> способом </a:t>
            </a:r>
            <a:r>
              <a:rPr lang="ru-RU" dirty="0" err="1"/>
              <a:t>юридичної</a:t>
            </a:r>
            <a:r>
              <a:rPr lang="ru-RU" dirty="0"/>
              <a:t> </a:t>
            </a:r>
            <a:r>
              <a:rPr lang="ru-RU" dirty="0" err="1"/>
              <a:t>диференціації</a:t>
            </a:r>
            <a:r>
              <a:rPr lang="ru-RU" dirty="0"/>
              <a:t> прав </a:t>
            </a:r>
            <a:r>
              <a:rPr lang="ru-RU" dirty="0" err="1" smtClean="0"/>
              <a:t>громадян</a:t>
            </a:r>
            <a:r>
              <a:rPr lang="ru-RU" dirty="0" smtClean="0"/>
              <a:t>, </a:t>
            </a:r>
            <a:r>
              <a:rPr lang="ru-RU" dirty="0" err="1" smtClean="0"/>
              <a:t>елементом</a:t>
            </a:r>
            <a:r>
              <a:rPr lang="ru-RU" dirty="0" smtClean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спеціального</a:t>
            </a:r>
            <a:r>
              <a:rPr lang="ru-RU" dirty="0"/>
              <a:t> правового статусу. Так, для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 smtClean="0"/>
              <a:t>категорій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 </a:t>
            </a:r>
            <a:r>
              <a:rPr lang="ru-RU" dirty="0" err="1"/>
              <a:t>встановлені</a:t>
            </a:r>
            <a:r>
              <a:rPr lang="ru-RU" dirty="0"/>
              <a:t> правила,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полегшують</a:t>
            </a:r>
            <a:r>
              <a:rPr lang="ru-RU" dirty="0"/>
              <a:t> </a:t>
            </a:r>
            <a:r>
              <a:rPr lang="ru-RU" dirty="0" err="1"/>
              <a:t>вступ</a:t>
            </a:r>
            <a:r>
              <a:rPr lang="ru-RU" dirty="0"/>
              <a:t> до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/>
              <a:t>, </a:t>
            </a:r>
            <a:r>
              <a:rPr lang="ru-RU" dirty="0" err="1"/>
              <a:t>гарантують</a:t>
            </a:r>
            <a:r>
              <a:rPr lang="ru-RU" dirty="0"/>
              <a:t> </a:t>
            </a:r>
            <a:r>
              <a:rPr lang="ru-RU" dirty="0" err="1"/>
              <a:t>безплатний</a:t>
            </a:r>
            <a:r>
              <a:rPr lang="ru-RU" dirty="0"/>
              <a:t> </a:t>
            </a:r>
            <a:r>
              <a:rPr lang="ru-RU" dirty="0" err="1"/>
              <a:t>проїзд</a:t>
            </a:r>
            <a:r>
              <a:rPr lang="ru-RU" dirty="0"/>
              <a:t> у </a:t>
            </a:r>
            <a:r>
              <a:rPr lang="ru-RU" dirty="0" err="1"/>
              <a:t>громадському</a:t>
            </a:r>
            <a:r>
              <a:rPr lang="ru-RU" dirty="0"/>
              <a:t> </a:t>
            </a:r>
            <a:r>
              <a:rPr lang="ru-RU" dirty="0" err="1" smtClean="0"/>
              <a:t>транспорті</a:t>
            </a:r>
            <a:r>
              <a:rPr lang="ru-RU" dirty="0" smtClean="0"/>
              <a:t>, </a:t>
            </a:r>
            <a:r>
              <a:rPr lang="ru-RU" dirty="0" err="1" smtClean="0"/>
              <a:t>зменшують</a:t>
            </a:r>
            <a:r>
              <a:rPr lang="ru-RU" dirty="0" smtClean="0"/>
              <a:t> </a:t>
            </a:r>
            <a:r>
              <a:rPr lang="ru-RU" dirty="0" err="1"/>
              <a:t>розмір</a:t>
            </a:r>
            <a:r>
              <a:rPr lang="ru-RU" dirty="0"/>
              <a:t> оплати </a:t>
            </a:r>
            <a:r>
              <a:rPr lang="ru-RU" dirty="0" err="1"/>
              <a:t>житлово-комунальних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4488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620688"/>
            <a:ext cx="7498080" cy="4800600"/>
          </a:xfrm>
        </p:spPr>
        <p:txBody>
          <a:bodyPr>
            <a:normAutofit/>
          </a:bodyPr>
          <a:lstStyle/>
          <a:p>
            <a:r>
              <a:rPr lang="ru-RU" dirty="0" err="1"/>
              <a:t>По-третє</a:t>
            </a:r>
            <a:r>
              <a:rPr lang="ru-RU" dirty="0"/>
              <a:t>,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пільги</a:t>
            </a:r>
            <a:r>
              <a:rPr lang="ru-RU" dirty="0"/>
              <a:t> </a:t>
            </a:r>
            <a:r>
              <a:rPr lang="ru-RU" dirty="0" err="1"/>
              <a:t>виступають</a:t>
            </a:r>
            <a:r>
              <a:rPr lang="ru-RU" dirty="0"/>
              <a:t> </a:t>
            </a:r>
            <a:r>
              <a:rPr lang="ru-RU" dirty="0" err="1"/>
              <a:t>правомірними</a:t>
            </a:r>
            <a:r>
              <a:rPr lang="ru-RU" dirty="0"/>
              <a:t> </a:t>
            </a:r>
            <a:r>
              <a:rPr lang="ru-RU" dirty="0" err="1"/>
              <a:t>винятками</a:t>
            </a:r>
            <a:r>
              <a:rPr lang="ru-RU" dirty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особою </a:t>
            </a:r>
            <a:r>
              <a:rPr lang="ru-RU" dirty="0" err="1"/>
              <a:t>обов'язків</a:t>
            </a:r>
            <a:r>
              <a:rPr lang="ru-RU" dirty="0"/>
              <a:t>, </a:t>
            </a:r>
            <a:r>
              <a:rPr lang="ru-RU" dirty="0" err="1"/>
              <a:t>передбачених</a:t>
            </a:r>
            <a:r>
              <a:rPr lang="ru-RU" dirty="0"/>
              <a:t> </a:t>
            </a:r>
            <a:r>
              <a:rPr lang="ru-RU" dirty="0" err="1"/>
              <a:t>законодавством</a:t>
            </a:r>
            <a:r>
              <a:rPr lang="ru-RU" dirty="0" smtClean="0"/>
              <a:t>.</a:t>
            </a:r>
          </a:p>
          <a:p>
            <a:r>
              <a:rPr lang="ru-RU" dirty="0" err="1"/>
              <a:t>по-четверте</a:t>
            </a:r>
            <a:r>
              <a:rPr lang="ru-RU" dirty="0"/>
              <a:t>, вони </a:t>
            </a:r>
            <a:r>
              <a:rPr lang="ru-RU" dirty="0" err="1"/>
              <a:t>закріплюються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у законах,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визначаються</a:t>
            </a:r>
            <a:r>
              <a:rPr lang="ru-RU" dirty="0" smtClean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спеціального</a:t>
            </a:r>
            <a:r>
              <a:rPr lang="ru-RU" dirty="0"/>
              <a:t> правового статусу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 smtClean="0"/>
              <a:t>категорій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5647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404664"/>
            <a:ext cx="7704856" cy="4800600"/>
          </a:xfrm>
        </p:spPr>
        <p:txBody>
          <a:bodyPr>
            <a:normAutofit/>
          </a:bodyPr>
          <a:lstStyle/>
          <a:p>
            <a:r>
              <a:rPr lang="vi-VN" sz="2400" dirty="0"/>
              <a:t>Соціа́льна допомо́га — це грошова допомога й допомога в натуральній формі, що здебільшого фінансується з бюджету та добровільних пожертвувань і сплачуються людям, які перебувають у нужді, як на основі перевірки їхнього доходу та засобів існування, так і за певними критеріями без перевірки доходу. Це означає також, що одні прошарки населення користуватимуться благами програми допомоги, а інші будуть виключені зі сфери її дії.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12402"/>
            <a:ext cx="3218067" cy="24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12402"/>
            <a:ext cx="2857500" cy="24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759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соціальної допомоги: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 smtClean="0"/>
              <a:t>допомога</a:t>
            </a:r>
            <a:r>
              <a:rPr lang="ru-RU" dirty="0" smtClean="0"/>
              <a:t> </a:t>
            </a:r>
            <a:r>
              <a:rPr lang="ru-RU" dirty="0" err="1" smtClean="0"/>
              <a:t>малозабезпеченим</a:t>
            </a:r>
            <a:r>
              <a:rPr lang="ru-RU" dirty="0" smtClean="0"/>
              <a:t> </a:t>
            </a:r>
            <a:r>
              <a:rPr lang="ru-RU" dirty="0" err="1" smtClean="0"/>
              <a:t>сім'ям</a:t>
            </a:r>
            <a:endParaRPr lang="ru-RU" dirty="0" smtClean="0"/>
          </a:p>
          <a:p>
            <a:r>
              <a:rPr lang="ru-RU" dirty="0" err="1"/>
              <a:t>Допомога</a:t>
            </a:r>
            <a:r>
              <a:rPr lang="ru-RU" dirty="0"/>
              <a:t>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вагітністю</a:t>
            </a:r>
            <a:r>
              <a:rPr lang="ru-RU" dirty="0"/>
              <a:t> та </a:t>
            </a:r>
            <a:r>
              <a:rPr lang="ru-RU" dirty="0" smtClean="0"/>
              <a:t>пологами</a:t>
            </a:r>
          </a:p>
          <a:p>
            <a:r>
              <a:rPr lang="ru-RU" dirty="0" err="1"/>
              <a:t>Допомога</a:t>
            </a:r>
            <a:r>
              <a:rPr lang="ru-RU" dirty="0"/>
              <a:t> при </a:t>
            </a:r>
            <a:r>
              <a:rPr lang="ru-RU" dirty="0" err="1"/>
              <a:t>народженні</a:t>
            </a:r>
            <a:r>
              <a:rPr lang="ru-RU" dirty="0"/>
              <a:t> </a:t>
            </a:r>
            <a:r>
              <a:rPr lang="ru-RU" dirty="0" err="1" smtClean="0"/>
              <a:t>дитини</a:t>
            </a:r>
            <a:endParaRPr lang="ru-RU" dirty="0" smtClean="0"/>
          </a:p>
          <a:p>
            <a:r>
              <a:rPr lang="ru-RU" dirty="0" err="1"/>
              <a:t>Допомога</a:t>
            </a:r>
            <a:r>
              <a:rPr lang="ru-RU" dirty="0"/>
              <a:t> при </a:t>
            </a:r>
            <a:r>
              <a:rPr lang="ru-RU" dirty="0" err="1"/>
              <a:t>усиновленні</a:t>
            </a:r>
            <a:r>
              <a:rPr lang="ru-RU" dirty="0"/>
              <a:t> </a:t>
            </a:r>
            <a:r>
              <a:rPr lang="ru-RU" dirty="0" err="1" smtClean="0"/>
              <a:t>дитини</a:t>
            </a:r>
            <a:endParaRPr lang="ru-RU" dirty="0" smtClean="0"/>
          </a:p>
          <a:p>
            <a:r>
              <a:rPr lang="ru-RU" dirty="0" err="1"/>
              <a:t>Допомога</a:t>
            </a:r>
            <a:r>
              <a:rPr lang="ru-RU" dirty="0"/>
              <a:t> по догляду за </a:t>
            </a:r>
            <a:r>
              <a:rPr lang="ru-RU" dirty="0" err="1"/>
              <a:t>дитиною</a:t>
            </a:r>
            <a:r>
              <a:rPr lang="ru-RU" dirty="0"/>
              <a:t> до </a:t>
            </a:r>
            <a:r>
              <a:rPr lang="ru-RU" dirty="0" err="1"/>
              <a:t>досягнення</a:t>
            </a:r>
            <a:r>
              <a:rPr lang="ru-RU" dirty="0"/>
              <a:t> нею </a:t>
            </a:r>
            <a:r>
              <a:rPr lang="ru-RU" dirty="0" err="1"/>
              <a:t>трирічного</a:t>
            </a:r>
            <a:r>
              <a:rPr lang="ru-RU" dirty="0"/>
              <a:t> </a:t>
            </a:r>
            <a:r>
              <a:rPr lang="ru-RU" dirty="0" err="1" smtClean="0"/>
              <a:t>віку</a:t>
            </a:r>
            <a:endParaRPr lang="ru-RU" dirty="0" smtClean="0"/>
          </a:p>
          <a:p>
            <a:r>
              <a:rPr lang="ru-RU" dirty="0" err="1"/>
              <a:t>Допомога</a:t>
            </a:r>
            <a:r>
              <a:rPr lang="ru-RU" dirty="0"/>
              <a:t> на </a:t>
            </a:r>
            <a:r>
              <a:rPr lang="ru-RU" dirty="0" err="1"/>
              <a:t>дітей</a:t>
            </a:r>
            <a:r>
              <a:rPr lang="ru-RU" dirty="0"/>
              <a:t>, над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встановлено</a:t>
            </a:r>
            <a:r>
              <a:rPr lang="ru-RU" dirty="0"/>
              <a:t> </a:t>
            </a:r>
            <a:r>
              <a:rPr lang="ru-RU" dirty="0" err="1"/>
              <a:t>опіку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 smtClean="0"/>
              <a:t>піклування</a:t>
            </a:r>
            <a:endParaRPr lang="ru-RU" dirty="0" smtClean="0"/>
          </a:p>
          <a:p>
            <a:r>
              <a:rPr lang="ru-RU" dirty="0" err="1"/>
              <a:t>Допомога</a:t>
            </a:r>
            <a:r>
              <a:rPr lang="ru-RU" dirty="0"/>
              <a:t> одиноким матерям (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 на </a:t>
            </a:r>
            <a:r>
              <a:rPr lang="ru-RU" dirty="0" err="1"/>
              <a:t>дітей</a:t>
            </a:r>
            <a:r>
              <a:rPr lang="ru-RU" dirty="0"/>
              <a:t> одиноким матерям)</a:t>
            </a:r>
          </a:p>
        </p:txBody>
      </p:sp>
    </p:spTree>
    <p:extLst>
      <p:ext uri="{BB962C8B-B14F-4D97-AF65-F5344CB8AC3E}">
        <p14:creationId xmlns:p14="http://schemas.microsoft.com/office/powerpoint/2010/main" val="413819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76672"/>
            <a:ext cx="8028384" cy="4800600"/>
          </a:xfrm>
        </p:spPr>
        <p:txBody>
          <a:bodyPr/>
          <a:lstStyle/>
          <a:p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гарантії</a:t>
            </a:r>
            <a:r>
              <a:rPr lang="ru-RU" dirty="0"/>
              <a:t> — </a:t>
            </a:r>
            <a:r>
              <a:rPr lang="ru-RU" dirty="0" err="1"/>
              <a:t>матеріальні</a:t>
            </a:r>
            <a:r>
              <a:rPr lang="ru-RU" dirty="0"/>
              <a:t> і </a:t>
            </a:r>
            <a:r>
              <a:rPr lang="ru-RU" dirty="0" err="1"/>
              <a:t>юридичні</a:t>
            </a:r>
            <a:r>
              <a:rPr lang="ru-RU" dirty="0"/>
              <a:t> </a:t>
            </a:r>
            <a:r>
              <a:rPr lang="ru-RU" dirty="0" err="1"/>
              <a:t>запоруки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соціально-економічних</a:t>
            </a:r>
            <a:r>
              <a:rPr lang="ru-RU" dirty="0"/>
              <a:t> і </a:t>
            </a:r>
            <a:r>
              <a:rPr lang="ru-RU" dirty="0" err="1"/>
              <a:t>соціально-політичних</a:t>
            </a:r>
            <a:r>
              <a:rPr lang="ru-RU" dirty="0"/>
              <a:t> прав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 До </a:t>
            </a:r>
            <a:r>
              <a:rPr lang="ru-RU" dirty="0" err="1"/>
              <a:t>основних</a:t>
            </a:r>
            <a:r>
              <a:rPr lang="ru-RU" dirty="0"/>
              <a:t> Г. с. </a:t>
            </a:r>
            <a:r>
              <a:rPr lang="ru-RU" dirty="0" err="1"/>
              <a:t>відносяться</a:t>
            </a:r>
            <a:r>
              <a:rPr lang="ru-RU" dirty="0"/>
              <a:t> право на </a:t>
            </a:r>
            <a:r>
              <a:rPr lang="ru-RU" dirty="0" err="1"/>
              <a:t>працю</a:t>
            </a:r>
            <a:r>
              <a:rPr lang="ru-RU" dirty="0"/>
              <a:t>, право на </a:t>
            </a:r>
            <a:r>
              <a:rPr lang="ru-RU" dirty="0" err="1"/>
              <a:t>відпочинок</a:t>
            </a:r>
            <a:r>
              <a:rPr lang="ru-RU" dirty="0"/>
              <a:t>, право на </a:t>
            </a:r>
            <a:r>
              <a:rPr lang="ru-RU" dirty="0" err="1"/>
              <a:t>житло</a:t>
            </a:r>
            <a:r>
              <a:rPr lang="ru-RU" dirty="0"/>
              <a:t>, право на </a:t>
            </a:r>
            <a:r>
              <a:rPr lang="ru-RU" dirty="0" err="1"/>
              <a:t>освіту</a:t>
            </a:r>
            <a:r>
              <a:rPr lang="ru-RU" dirty="0"/>
              <a:t> й </a:t>
            </a:r>
            <a:r>
              <a:rPr lang="ru-RU" dirty="0" err="1"/>
              <a:t>меддопомогу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7916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914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</TotalTime>
  <Words>343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Інструменти регулювання у соціальній сфері: соціальні пільги, допомоги, гарантії для громадян</vt:lpstr>
      <vt:lpstr>Презентация PowerPoint</vt:lpstr>
      <vt:lpstr>Для характеристики соціальних пільг важливо виділити їх основні ознаки:</vt:lpstr>
      <vt:lpstr>Презентация PowerPoint</vt:lpstr>
      <vt:lpstr>Презентация PowerPoint</vt:lpstr>
      <vt:lpstr>Види соціальної допомоги: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Інструменти регулювання у соціальній сфері: соціальні пільги, допомоги, гарантії для громадян</dc:title>
  <dc:creator>Юля</dc:creator>
  <cp:lastModifiedBy>Юля</cp:lastModifiedBy>
  <cp:revision>4</cp:revision>
  <dcterms:created xsi:type="dcterms:W3CDTF">2015-04-13T18:36:20Z</dcterms:created>
  <dcterms:modified xsi:type="dcterms:W3CDTF">2015-04-13T19:02:05Z</dcterms:modified>
</cp:coreProperties>
</file>