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04" r:id="rId1"/>
  </p:sldMasterIdLst>
  <p:sldIdLst>
    <p:sldId id="256" r:id="rId2"/>
    <p:sldId id="257" r:id="rId3"/>
    <p:sldId id="258" r:id="rId4"/>
    <p:sldId id="259" r:id="rId5"/>
    <p:sldId id="260" r:id="rId6"/>
    <p:sldId id="261" r:id="rId7"/>
    <p:sldId id="262" r:id="rId8"/>
    <p:sldId id="263" r:id="rId9"/>
    <p:sldId id="264" r:id="rId10"/>
    <p:sldId id="269" r:id="rId11"/>
    <p:sldId id="267" r:id="rId12"/>
    <p:sldId id="268" r:id="rId13"/>
    <p:sldId id="270" r:id="rId14"/>
    <p:sldId id="271" r:id="rId15"/>
    <p:sldId id="272" r:id="rId16"/>
    <p:sldId id="273" r:id="rId17"/>
    <p:sldId id="274" r:id="rId18"/>
    <p:sldId id="275" r:id="rId19"/>
    <p:sldId id="277" r:id="rId20"/>
    <p:sldId id="284" r:id="rId21"/>
    <p:sldId id="278" r:id="rId22"/>
    <p:sldId id="279" r:id="rId23"/>
    <p:sldId id="280" r:id="rId24"/>
    <p:sldId id="281" r:id="rId25"/>
    <p:sldId id="282" r:id="rId26"/>
    <p:sldId id="283" r:id="rId27"/>
    <p:sldId id="285" r:id="rId28"/>
    <p:sldId id="286" r:id="rId29"/>
    <p:sldId id="287" r:id="rId30"/>
    <p:sldId id="288" r:id="rId31"/>
    <p:sldId id="289" r:id="rId32"/>
    <p:sldId id="290" r:id="rId33"/>
    <p:sldId id="291" r:id="rId34"/>
    <p:sldId id="292" r:id="rId35"/>
    <p:sldId id="293" r:id="rId36"/>
    <p:sldId id="294" r:id="rId37"/>
    <p:sldId id="295" r:id="rId38"/>
    <p:sldId id="296" r:id="rId39"/>
    <p:sldId id="297" r:id="rId40"/>
    <p:sldId id="300" r:id="rId41"/>
    <p:sldId id="298" r:id="rId42"/>
    <p:sldId id="299" r:id="rId43"/>
    <p:sldId id="302" r:id="rId44"/>
    <p:sldId id="303" r:id="rId45"/>
    <p:sldId id="304" r:id="rId46"/>
    <p:sldId id="305" r:id="rId47"/>
    <p:sldId id="306" r:id="rId48"/>
    <p:sldId id="307" r:id="rId49"/>
    <p:sldId id="308" r:id="rId50"/>
    <p:sldId id="309" r:id="rId51"/>
    <p:sldId id="310" r:id="rId52"/>
    <p:sldId id="311" r:id="rId53"/>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8" d="100"/>
          <a:sy n="88" d="100"/>
        </p:scale>
        <p:origin x="-1062" y="-10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ru-RU" smtClean="0"/>
              <a:t>Образец заголовка</a:t>
            </a:r>
            <a:endParaRPr lang="en-US" dirty="0"/>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bwMode="white"/>
        <p:txBody>
          <a:bodyPr/>
          <a:lstStyle/>
          <a:p>
            <a:fld id="{B4C71EC6-210F-42DE-9C53-41977AD35B3D}" type="datetimeFigureOut">
              <a:rPr lang="ru-RU" smtClean="0"/>
              <a:t>27.03.2013</a:t>
            </a:fld>
            <a:endParaRPr lang="ru-RU"/>
          </a:p>
        </p:txBody>
      </p:sp>
      <p:sp>
        <p:nvSpPr>
          <p:cNvPr id="5" name="Footer Placeholder 4"/>
          <p:cNvSpPr>
            <a:spLocks noGrp="1"/>
          </p:cNvSpPr>
          <p:nvPr>
            <p:ph type="ftr" sz="quarter" idx="11"/>
          </p:nvPr>
        </p:nvSpPr>
        <p:spPr bwMode="white"/>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27.03.2013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B4C71EC6-210F-42DE-9C53-41977AD35B3D}" type="datetimeFigureOut">
              <a:rPr lang="ru-RU" smtClean="0"/>
              <a:t>27.03.2013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B4C71EC6-210F-42DE-9C53-41977AD35B3D}" type="datetimeFigureOut">
              <a:rPr lang="ru-RU" smtClean="0"/>
              <a:t>27.03.2013</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ru-RU" smtClean="0"/>
              <a:t>Образец заголовка</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pic>
        <p:nvPicPr>
          <p:cNvPr id="8" name="Picture 7"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p>
            <a:r>
              <a:rPr lang="ru-RU" smtClean="0"/>
              <a:t>Образец заголовка</a:t>
            </a:r>
            <a:endParaRPr lang="en-US"/>
          </a:p>
        </p:txBody>
      </p:sp>
      <p:sp>
        <p:nvSpPr>
          <p:cNvPr id="5" name="Date Placeholder 4"/>
          <p:cNvSpPr>
            <a:spLocks noGrp="1"/>
          </p:cNvSpPr>
          <p:nvPr>
            <p:ph type="dt" sz="half" idx="10"/>
          </p:nvPr>
        </p:nvSpPr>
        <p:spPr/>
        <p:txBody>
          <a:bodyPr/>
          <a:lstStyle/>
          <a:p>
            <a:fld id="{B4C71EC6-210F-42DE-9C53-41977AD35B3D}" type="datetimeFigureOut">
              <a:rPr lang="ru-RU" smtClean="0"/>
              <a:t>27.03.2013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12" name="Content Placeholder 11"/>
          <p:cNvSpPr>
            <a:spLocks noGrp="1"/>
          </p:cNvSpPr>
          <p:nvPr>
            <p:ph sz="quarter" idx="14"/>
          </p:nvPr>
        </p:nvSpPr>
        <p:spPr>
          <a:xfrm>
            <a:off x="4648200" y="2438400"/>
            <a:ext cx="3124200" cy="3124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pic>
        <p:nvPicPr>
          <p:cNvPr id="9" name="Picture 8"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2">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 name="Title 1"/>
          <p:cNvSpPr>
            <a:spLocks noGrp="1"/>
          </p:cNvSpPr>
          <p:nvPr>
            <p:ph type="title"/>
          </p:nvPr>
        </p:nvSpPr>
        <p:spPr/>
        <p:txBody>
          <a:bodyPr/>
          <a:lstStyle>
            <a:lvl1pPr>
              <a:defRPr/>
            </a:lvl1pPr>
          </a:lstStyle>
          <a:p>
            <a:r>
              <a:rPr lang="ru-RU" smtClean="0"/>
              <a:t>Образец заголовка</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7" name="Date Placeholder 6"/>
          <p:cNvSpPr>
            <a:spLocks noGrp="1"/>
          </p:cNvSpPr>
          <p:nvPr>
            <p:ph type="dt" sz="half" idx="10"/>
          </p:nvPr>
        </p:nvSpPr>
        <p:spPr/>
        <p:txBody>
          <a:bodyPr/>
          <a:lstStyle/>
          <a:p>
            <a:fld id="{B4C71EC6-210F-42DE-9C53-41977AD35B3D}" type="datetimeFigureOut">
              <a:rPr lang="ru-RU" smtClean="0"/>
              <a:t>27.03.2013</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Date Placeholder 2"/>
          <p:cNvSpPr>
            <a:spLocks noGrp="1"/>
          </p:cNvSpPr>
          <p:nvPr>
            <p:ph type="dt" sz="half" idx="10"/>
          </p:nvPr>
        </p:nvSpPr>
        <p:spPr/>
        <p:txBody>
          <a:bodyPr/>
          <a:lstStyle/>
          <a:p>
            <a:fld id="{B4C71EC6-210F-42DE-9C53-41977AD35B3D}" type="datetimeFigureOut">
              <a:rPr lang="ru-RU" smtClean="0"/>
              <a:t>27.03.2013</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B19B0651-EE4F-4900-A07F-96A6BFA9D0F0}" type="slidenum">
              <a:rPr lang="ru-RU" smtClean="0"/>
              <a:t>‹#›</a:t>
            </a:fld>
            <a:endParaRPr lang="ru-RU"/>
          </a:p>
        </p:txBody>
      </p:sp>
      <p:pic>
        <p:nvPicPr>
          <p:cNvPr id="7" name="Picture 6" descr="flourish2.png"/>
          <p:cNvPicPr>
            <a:picLocks noChangeAspect="1"/>
          </p:cNvPicPr>
          <p:nvPr/>
        </p:nvPicPr>
        <p:blipFill>
          <a:blip r:embed="rId2">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B4C71EC6-210F-42DE-9C53-41977AD35B3D}" type="datetimeFigureOut">
              <a:rPr lang="ru-RU" smtClean="0"/>
              <a:t>27.03.2013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
        <p:nvSpPr>
          <p:cNvPr id="9" name="Content Placeholder 8"/>
          <p:cNvSpPr>
            <a:spLocks noGrp="1"/>
          </p:cNvSpPr>
          <p:nvPr>
            <p:ph sz="quarter" idx="13"/>
          </p:nvPr>
        </p:nvSpPr>
        <p:spPr>
          <a:xfrm>
            <a:off x="1371600" y="1676400"/>
            <a:ext cx="3276600" cy="3505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ru-RU" smtClean="0"/>
              <a:t>Образец заголовка</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B4C71EC6-210F-42DE-9C53-41977AD35B3D}" type="datetimeFigureOut">
              <a:rPr lang="ru-RU" smtClean="0"/>
              <a:t>27.03.2013</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3"/>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B4C71EC6-210F-42DE-9C53-41977AD35B3D}" type="datetimeFigureOut">
              <a:rPr lang="ru-RU" smtClean="0"/>
              <a:t>27.03.2013</a:t>
            </a:fld>
            <a:endParaRPr lang="ru-RU"/>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ru-RU"/>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B19B0651-EE4F-4900-A07F-96A6BFA9D0F0}" type="slidenum">
              <a:rPr lang="ru-RU" smtClean="0"/>
              <a:t>‹#›</a:t>
            </a:fld>
            <a:endParaRPr lang="ru-RU"/>
          </a:p>
        </p:txBody>
      </p:sp>
    </p:spTree>
  </p:cSld>
  <p:clrMap bg1="lt1" tx1="dk1" bg2="lt2" tx2="dk2" accent1="accent1" accent2="accent2" accent3="accent3" accent4="accent4" accent5="accent5" accent6="accent6" hlink="hlink" folHlink="folHlink"/>
  <p:sldLayoutIdLst>
    <p:sldLayoutId id="2147483805" r:id="rId1"/>
    <p:sldLayoutId id="2147483806" r:id="rId2"/>
    <p:sldLayoutId id="2147483807" r:id="rId3"/>
    <p:sldLayoutId id="2147483808" r:id="rId4"/>
    <p:sldLayoutId id="2147483809" r:id="rId5"/>
    <p:sldLayoutId id="2147483810" r:id="rId6"/>
    <p:sldLayoutId id="2147483811" r:id="rId7"/>
    <p:sldLayoutId id="2147483812" r:id="rId8"/>
    <p:sldLayoutId id="2147483813" r:id="rId9"/>
    <p:sldLayoutId id="2147483814" r:id="rId10"/>
    <p:sldLayoutId id="2147483815" r:id="rId11"/>
  </p:sldLayoutIdLst>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4.gif"/><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smtClean="0"/>
              <a:t>Антична</a:t>
            </a:r>
            <a:r>
              <a:rPr lang="ru-RU" dirty="0" smtClean="0"/>
              <a:t> </a:t>
            </a:r>
            <a:r>
              <a:rPr lang="uk-UA" dirty="0" smtClean="0"/>
              <a:t>Культура</a:t>
            </a:r>
            <a:endParaRPr lang="ru-RU" dirty="0"/>
          </a:p>
        </p:txBody>
      </p:sp>
      <p:sp>
        <p:nvSpPr>
          <p:cNvPr id="3" name="Подзаголовок 2"/>
          <p:cNvSpPr>
            <a:spLocks noGrp="1"/>
          </p:cNvSpPr>
          <p:nvPr>
            <p:ph type="subTitle" idx="1"/>
          </p:nvPr>
        </p:nvSpPr>
        <p:spPr>
          <a:xfrm>
            <a:off x="4111352" y="4221088"/>
            <a:ext cx="5032648" cy="1512168"/>
          </a:xfrm>
        </p:spPr>
        <p:txBody>
          <a:bodyPr>
            <a:normAutofit lnSpcReduction="10000"/>
          </a:bodyPr>
          <a:lstStyle/>
          <a:p>
            <a:r>
              <a:rPr lang="ru-RU" dirty="0" smtClean="0"/>
              <a:t>Підготувала</a:t>
            </a:r>
            <a:endParaRPr lang="ru-RU" dirty="0"/>
          </a:p>
          <a:p>
            <a:r>
              <a:rPr lang="uk-UA" dirty="0" smtClean="0"/>
              <a:t>Учениця</a:t>
            </a:r>
            <a:r>
              <a:rPr lang="ru-RU" dirty="0" smtClean="0"/>
              <a:t> 9-б класу</a:t>
            </a:r>
          </a:p>
          <a:p>
            <a:r>
              <a:rPr lang="ru-RU" dirty="0"/>
              <a:t>Сердюк </a:t>
            </a:r>
            <a:r>
              <a:rPr lang="ru-RU" dirty="0" smtClean="0"/>
              <a:t>Яна</a:t>
            </a:r>
            <a:endParaRPr lang="ru-RU" dirty="0"/>
          </a:p>
        </p:txBody>
      </p:sp>
    </p:spTree>
    <p:extLst>
      <p:ext uri="{BB962C8B-B14F-4D97-AF65-F5344CB8AC3E}">
        <p14:creationId xmlns:p14="http://schemas.microsoft.com/office/powerpoint/2010/main" val="2197600222"/>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Афродіта </a:t>
            </a:r>
            <a:r>
              <a:rPr lang="uk-UA" dirty="0" err="1"/>
              <a:t>Кнідська</a:t>
            </a:r>
            <a:r>
              <a:rPr lang="uk-UA" dirty="0"/>
              <a:t> </a:t>
            </a:r>
          </a:p>
        </p:txBody>
      </p:sp>
      <p:sp>
        <p:nvSpPr>
          <p:cNvPr id="4" name="Текст 3"/>
          <p:cNvSpPr>
            <a:spLocks noGrp="1"/>
          </p:cNvSpPr>
          <p:nvPr>
            <p:ph type="body" sz="half" idx="2"/>
          </p:nvPr>
        </p:nvSpPr>
        <p:spPr/>
        <p:txBody>
          <a:bodyPr/>
          <a:lstStyle/>
          <a:p>
            <a:r>
              <a:rPr lang="ru-RU" dirty="0"/>
              <a:t>З античних </a:t>
            </a:r>
            <a:r>
              <a:rPr lang="ru-RU" dirty="0" err="1"/>
              <a:t>зображень</a:t>
            </a:r>
            <a:r>
              <a:rPr lang="ru-RU" dirty="0"/>
              <a:t> </a:t>
            </a:r>
            <a:r>
              <a:rPr lang="ru-RU" dirty="0" err="1"/>
              <a:t>Афродіти</a:t>
            </a:r>
            <a:r>
              <a:rPr lang="ru-RU" dirty="0"/>
              <a:t> </a:t>
            </a:r>
            <a:r>
              <a:rPr lang="ru-RU" dirty="0" err="1"/>
              <a:t>найвідоміші</a:t>
            </a:r>
            <a:r>
              <a:rPr lang="ru-RU" dirty="0"/>
              <a:t>: </a:t>
            </a:r>
            <a:r>
              <a:rPr lang="ru-RU" dirty="0" err="1"/>
              <a:t>Афродіта</a:t>
            </a:r>
            <a:r>
              <a:rPr lang="ru-RU" dirty="0"/>
              <a:t> </a:t>
            </a:r>
            <a:r>
              <a:rPr lang="ru-RU" dirty="0" err="1"/>
              <a:t>Кнідська</a:t>
            </a:r>
            <a:r>
              <a:rPr lang="ru-RU" dirty="0"/>
              <a:t> </a:t>
            </a:r>
            <a:r>
              <a:rPr lang="ru-RU" dirty="0" err="1"/>
              <a:t>роботи</a:t>
            </a:r>
            <a:r>
              <a:rPr lang="ru-RU" dirty="0"/>
              <a:t> Праксителя (IV </a:t>
            </a:r>
            <a:r>
              <a:rPr lang="ru-RU" dirty="0" err="1"/>
              <a:t>століття</a:t>
            </a:r>
            <a:r>
              <a:rPr lang="ru-RU" dirty="0"/>
              <a:t> до н. е.) і особливо Венера </a:t>
            </a:r>
            <a:r>
              <a:rPr lang="ru-RU" dirty="0" err="1"/>
              <a:t>Мілоська</a:t>
            </a:r>
            <a:r>
              <a:rPr lang="ru-RU" dirty="0"/>
              <a:t> (II </a:t>
            </a:r>
            <a:r>
              <a:rPr lang="ru-RU" dirty="0" err="1"/>
              <a:t>століття</a:t>
            </a:r>
            <a:r>
              <a:rPr lang="ru-RU" dirty="0"/>
              <a:t> до н. е.), </a:t>
            </a:r>
            <a:r>
              <a:rPr lang="ru-RU" dirty="0" err="1"/>
              <a:t>які</a:t>
            </a:r>
            <a:r>
              <a:rPr lang="ru-RU" dirty="0"/>
              <a:t> </a:t>
            </a:r>
            <a:r>
              <a:rPr lang="ru-RU" dirty="0" err="1"/>
              <a:t>знаходяться</a:t>
            </a:r>
            <a:r>
              <a:rPr lang="ru-RU" dirty="0"/>
              <a:t> у </a:t>
            </a:r>
            <a:r>
              <a:rPr lang="ru-RU" dirty="0" err="1"/>
              <a:t>паризькому</a:t>
            </a:r>
            <a:r>
              <a:rPr lang="ru-RU" dirty="0"/>
              <a:t> </a:t>
            </a:r>
            <a:r>
              <a:rPr lang="ru-RU" dirty="0" err="1"/>
              <a:t>Луврі</a:t>
            </a:r>
            <a:r>
              <a:rPr lang="ru-RU" dirty="0" smtClean="0"/>
              <a:t>.</a:t>
            </a:r>
            <a:endParaRPr lang="ru-RU" dirty="0"/>
          </a:p>
        </p:txBody>
      </p:sp>
      <p:pic>
        <p:nvPicPr>
          <p:cNvPr id="12" name="Рисунок 11"/>
          <p:cNvPicPr>
            <a:picLocks noGrp="1" noChangeAspect="1"/>
          </p:cNvPicPr>
          <p:nvPr>
            <p:ph type="pic" idx="1"/>
          </p:nvPr>
        </p:nvPicPr>
        <p:blipFill>
          <a:blip r:embed="rId2">
            <a:extLst>
              <a:ext uri="{28A0092B-C50C-407E-A947-70E740481C1C}">
                <a14:useLocalDpi xmlns:a14="http://schemas.microsoft.com/office/drawing/2010/main" val="0"/>
              </a:ext>
            </a:extLst>
          </a:blip>
          <a:srcRect t="3404" b="3404"/>
          <a:stretch>
            <a:fillRect/>
          </a:stretch>
        </p:blipFill>
        <p:spPr>
          <a:xfrm>
            <a:off x="755650" y="188913"/>
            <a:ext cx="2971800" cy="6480175"/>
          </a:xfrm>
        </p:spPr>
      </p:pic>
    </p:spTree>
    <p:extLst>
      <p:ext uri="{BB962C8B-B14F-4D97-AF65-F5344CB8AC3E}">
        <p14:creationId xmlns:p14="http://schemas.microsoft.com/office/powerpoint/2010/main" val="1510045770"/>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32040" y="2132856"/>
            <a:ext cx="3128392" cy="1944216"/>
          </a:xfrm>
        </p:spPr>
        <p:txBody>
          <a:bodyPr>
            <a:normAutofit/>
          </a:bodyPr>
          <a:lstStyle/>
          <a:p>
            <a:r>
              <a:rPr lang="uk-UA" dirty="0"/>
              <a:t>Венера </a:t>
            </a:r>
            <a:r>
              <a:rPr lang="uk-UA" dirty="0" smtClean="0"/>
              <a:t>Мілоська </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835696" y="476672"/>
            <a:ext cx="2160240" cy="5902295"/>
          </a:xfrm>
        </p:spPr>
      </p:pic>
    </p:spTree>
    <p:extLst>
      <p:ext uri="{BB962C8B-B14F-4D97-AF65-F5344CB8AC3E}">
        <p14:creationId xmlns:p14="http://schemas.microsoft.com/office/powerpoint/2010/main" val="2832834318"/>
      </p:ext>
    </p:extLst>
  </p:cSld>
  <p:clrMapOvr>
    <a:masterClrMapping/>
  </p:clrMapOvr>
  <mc:AlternateContent xmlns:mc="http://schemas.openxmlformats.org/markup-compatibility/2006">
    <mc:Choice xmlns:p14="http://schemas.microsoft.com/office/powerpoint/2010/main" Requires="p14">
      <p:transition spd="slow" p14:dur="2500">
        <p:checker/>
      </p:transition>
    </mc:Choice>
    <mc:Fallback>
      <p:transition spd="slow">
        <p:checker/>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043608" y="1052736"/>
            <a:ext cx="7200800" cy="4968552"/>
          </a:xfrm>
        </p:spPr>
        <p:txBody>
          <a:bodyPr>
            <a:normAutofit fontScale="85000" lnSpcReduction="10000"/>
          </a:bodyPr>
          <a:lstStyle/>
          <a:p>
            <a:r>
              <a:rPr lang="uk-UA" dirty="0"/>
              <a:t>Паралельно із міфологією розвивалася культова практика — жертвопринесення і молитви, що проходили у храмах. Кожне місто мало бога — заступника. Афіна вважалася </a:t>
            </a:r>
            <a:r>
              <a:rPr lang="uk-UA" dirty="0" err="1"/>
              <a:t>покровительницею</a:t>
            </a:r>
            <a:r>
              <a:rPr lang="uk-UA" dirty="0"/>
              <a:t> Афін. Олімпія була центром поклоніння Зевсу, якому і присвячувалися тут спортивні Олімпійські змагання. Місце головного святилища Аполлона — Дельфи, де знаходився найвідоміший дельфійський оракул (</a:t>
            </a:r>
            <a:r>
              <a:rPr lang="uk-UA" dirty="0" err="1"/>
              <a:t>оракул</a:t>
            </a:r>
            <a:r>
              <a:rPr lang="uk-UA" dirty="0"/>
              <a:t> — місце у святилищі, де отримували відповідь божества на задане питання, або саме прорікання божества), як вважали греки тут знаходився відмічений особливим каменем центр Землі</a:t>
            </a:r>
            <a:r>
              <a:rPr lang="uk-UA" dirty="0" smtClean="0"/>
              <a:t>.</a:t>
            </a:r>
            <a:endParaRPr lang="uk-UA" dirty="0"/>
          </a:p>
          <a:p>
            <a:r>
              <a:rPr lang="uk-UA" dirty="0"/>
              <a:t>Людяні, пройняті гармонією образи грецької міфології, стали ґрунтом для розвитку давньогрецького мистецтва. Міфологія давніх греків здійснила вирішальний вплив на формування давньоримської міфології і релігії. В епоху Відродження вона була активно включена в європейський культурний процес. Досі до неї не слабшає і науковий, і пізнавальний, і естетичний інтерес.</a:t>
            </a:r>
          </a:p>
          <a:p>
            <a:endParaRPr lang="uk-UA" dirty="0"/>
          </a:p>
        </p:txBody>
      </p:sp>
    </p:spTree>
    <p:extLst>
      <p:ext uri="{BB962C8B-B14F-4D97-AF65-F5344CB8AC3E}">
        <p14:creationId xmlns:p14="http://schemas.microsoft.com/office/powerpoint/2010/main" val="4155990803"/>
      </p:ext>
    </p:extLst>
  </p:cSld>
  <p:clrMapOvr>
    <a:masterClrMapping/>
  </p:clrMapOvr>
  <p:transition spd="slow">
    <p:randomBar dir="vert"/>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052736"/>
            <a:ext cx="6400800" cy="685800"/>
          </a:xfrm>
        </p:spPr>
        <p:txBody>
          <a:bodyPr/>
          <a:lstStyle/>
          <a:p>
            <a:r>
              <a:rPr lang="uk-UA" dirty="0" smtClean="0"/>
              <a:t>наука</a:t>
            </a:r>
            <a:endParaRPr lang="uk-UA" dirty="0"/>
          </a:p>
        </p:txBody>
      </p:sp>
      <p:sp>
        <p:nvSpPr>
          <p:cNvPr id="3" name="Объект 2"/>
          <p:cNvSpPr>
            <a:spLocks noGrp="1"/>
          </p:cNvSpPr>
          <p:nvPr>
            <p:ph idx="1"/>
          </p:nvPr>
        </p:nvSpPr>
        <p:spPr>
          <a:xfrm>
            <a:off x="1371600" y="1700808"/>
            <a:ext cx="6400800" cy="4176464"/>
          </a:xfrm>
        </p:spPr>
        <p:txBody>
          <a:bodyPr>
            <a:normAutofit fontScale="70000" lnSpcReduction="20000"/>
          </a:bodyPr>
          <a:lstStyle/>
          <a:p>
            <a:r>
              <a:rPr lang="uk-UA" dirty="0" err="1"/>
              <a:t>Нескороминуще</a:t>
            </a:r>
            <a:r>
              <a:rPr lang="uk-UA" dirty="0"/>
              <a:t> значення має антична філософія. У Давній Греції зароджується філософія як наукова теорія, розвивається система понять, ставляться і отримують своє оригінальне рішення основні філософські проблеми. Одним з найважливіших досягнень давньогрецької філософії є розробка космологічних питань — про походження Всесвіту, про природу людини</a:t>
            </a:r>
            <a:r>
              <a:rPr lang="uk-UA" dirty="0" smtClean="0"/>
              <a:t>.</a:t>
            </a:r>
            <a:endParaRPr lang="uk-UA" dirty="0"/>
          </a:p>
          <a:p>
            <a:r>
              <a:rPr lang="uk-UA" dirty="0"/>
              <a:t>Традиція вважає Фалеса першим грецьким філософом, астрономом і математиком. Він здійснив далекі подорожі для придбання знань. Його ім'ям відкривається перелік «семи мудреців», йому приписують багато гном: «Пізнай самого себе», «Більше усього простір, тому що він все у собі містить», «Сильніше усього необхідність, бо вона має над усім владу», «Мудріше усього час, бо він все відкриває». Першоосновою усього сущого Фалес вважав воду — «розумну і божественну». Фалес стоїть біля витоків </a:t>
            </a:r>
            <a:r>
              <a:rPr lang="uk-UA" dirty="0" err="1"/>
              <a:t>деміфологізації</a:t>
            </a:r>
            <a:r>
              <a:rPr lang="uk-UA" dirty="0"/>
              <a:t> світу: Зевса він вважав світовим розумом, богів — діючими у світі силами. Фалес став фундатором стихійно-матеріалістичної школи філософії.</a:t>
            </a:r>
          </a:p>
          <a:p>
            <a:endParaRPr lang="uk-UA" dirty="0"/>
          </a:p>
        </p:txBody>
      </p:sp>
    </p:spTree>
    <p:extLst>
      <p:ext uri="{BB962C8B-B14F-4D97-AF65-F5344CB8AC3E}">
        <p14:creationId xmlns:p14="http://schemas.microsoft.com/office/powerpoint/2010/main" val="1823630385"/>
      </p:ext>
    </p:extLst>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371600" y="1268760"/>
            <a:ext cx="6400800" cy="4217641"/>
          </a:xfrm>
        </p:spPr>
        <p:txBody>
          <a:bodyPr>
            <a:normAutofit fontScale="92500" lnSpcReduction="10000"/>
          </a:bodyPr>
          <a:lstStyle/>
          <a:p>
            <a:r>
              <a:rPr lang="uk-UA" dirty="0"/>
              <a:t>Аристотель — найзнаменитіший з енциклопедичних розумів в історії людства, в своєму вченні спробував з'єднати сильні сторони поглядів Демокрита і Платона, здійснив величезний вплив на філософські напрями Середньовіччя і Нового часу. Відмінною рисою філософських творів елліністичного часу, коли розірвався досить замкнений світ грецьких полісів, є посилення уваги до окремої людини і його проблем. Філософія </a:t>
            </a:r>
            <a:r>
              <a:rPr lang="uk-UA" dirty="0" err="1"/>
              <a:t>Епікура</a:t>
            </a:r>
            <a:r>
              <a:rPr lang="uk-UA" dirty="0"/>
              <a:t> свою задачу вбачала у звільненні людини від страху перед смертю і долею, він заперечував втручання богів у життя природи і людини, доводив матеріальність душі.</a:t>
            </a:r>
          </a:p>
        </p:txBody>
      </p:sp>
    </p:spTree>
    <p:extLst>
      <p:ext uri="{BB962C8B-B14F-4D97-AF65-F5344CB8AC3E}">
        <p14:creationId xmlns:p14="http://schemas.microsoft.com/office/powerpoint/2010/main" val="2098101127"/>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371600" y="1268760"/>
            <a:ext cx="6400800" cy="4217641"/>
          </a:xfrm>
        </p:spPr>
        <p:txBody>
          <a:bodyPr>
            <a:normAutofit fontScale="92500" lnSpcReduction="20000"/>
          </a:bodyPr>
          <a:lstStyle/>
          <a:p>
            <a:r>
              <a:rPr lang="uk-UA" dirty="0"/>
              <a:t>Історична наука Стародавньої Греції передусім асоціюється з іменем Геродота. Він багато подорожував: відвідав Малу Азію, Стародавній Єгипет, Фінікію, різні міста балканської Греції, узбережжя Чорного моря, де збирав, зокрема, відомості про скіфів. Головна праця Геродота — «Історія», яка присвячена найважливішій політичній події грецької історії — </a:t>
            </a:r>
            <a:r>
              <a:rPr lang="uk-UA" dirty="0" err="1"/>
              <a:t>греко-персидським</a:t>
            </a:r>
            <a:r>
              <a:rPr lang="uk-UA" dirty="0"/>
              <a:t> війнам. Попри те, що «Історія» не завжди відрізняється цілісністю і повною науковістю, факти, які наводяться в ній, переважно достовірні. Важлива праця Геродота і для вивчення минулого народів, що жили на території сучасної України. Саме Геродот дає перший в античній літературі системний опис життя і побуту скіфів.</a:t>
            </a:r>
          </a:p>
        </p:txBody>
      </p:sp>
    </p:spTree>
    <p:extLst>
      <p:ext uri="{BB962C8B-B14F-4D97-AF65-F5344CB8AC3E}">
        <p14:creationId xmlns:p14="http://schemas.microsoft.com/office/powerpoint/2010/main" val="1604404504"/>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043608" y="1052736"/>
            <a:ext cx="7056784" cy="4896544"/>
          </a:xfrm>
        </p:spPr>
        <p:txBody>
          <a:bodyPr>
            <a:normAutofit fontScale="85000" lnSpcReduction="10000"/>
          </a:bodyPr>
          <a:lstStyle/>
          <a:p>
            <a:r>
              <a:rPr lang="uk-UA" dirty="0"/>
              <a:t>Досить рано стали узагальнюватися медичні знання. Верховним заступником медицини, богом-цілителем вважався один з олімпійських богів — Аполлон. Богом власне медицини став Асклепій, причому чимало вчених зараз вважають, що у цього міфологічного персонажа був історичний прообраз, реальний майстерний лікар. У Греції склалося декілька наукових медичних шкіл, найвідоміші — </a:t>
            </a:r>
            <a:r>
              <a:rPr lang="uk-UA" dirty="0" err="1"/>
              <a:t>Кнідська</a:t>
            </a:r>
            <a:r>
              <a:rPr lang="uk-UA" dirty="0"/>
              <a:t> (місто </a:t>
            </a:r>
            <a:r>
              <a:rPr lang="uk-UA" dirty="0" err="1"/>
              <a:t>Кнід</a:t>
            </a:r>
            <a:r>
              <a:rPr lang="uk-UA" dirty="0"/>
              <a:t>) і </a:t>
            </a:r>
            <a:r>
              <a:rPr lang="uk-UA" dirty="0" err="1"/>
              <a:t>Косська</a:t>
            </a:r>
            <a:r>
              <a:rPr lang="uk-UA" dirty="0"/>
              <a:t> (на острові </a:t>
            </a:r>
            <a:r>
              <a:rPr lang="uk-UA" dirty="0" err="1"/>
              <a:t>Кос</a:t>
            </a:r>
            <a:r>
              <a:rPr lang="uk-UA" dirty="0"/>
              <a:t>). Представником останньої був Гіппократ, що жив у класичну епоху. Його міркування про причини хвороб, про чотири темпераменти, про роль прогнозу при лікуванні, про морально-етичні вимоги до лікаря здійснили великий вплив на подальший розвиток медицини. Клятва Гіппократа і сьогодні є моральним кодексом лікарів всього світу. Перший систематичний підручник з анатомії тварин склав </a:t>
            </a:r>
            <a:r>
              <a:rPr lang="uk-UA" dirty="0" err="1"/>
              <a:t>Діокл</a:t>
            </a:r>
            <a:r>
              <a:rPr lang="uk-UA" dirty="0"/>
              <a:t>. Значними медичними центрами були міста Великої Греції, найяскравішим представником якої був </a:t>
            </a:r>
            <a:r>
              <a:rPr lang="uk-UA" dirty="0" err="1"/>
              <a:t>Філістіон</a:t>
            </a:r>
            <a:r>
              <a:rPr lang="uk-UA" dirty="0"/>
              <a:t>.</a:t>
            </a:r>
          </a:p>
        </p:txBody>
      </p:sp>
    </p:spTree>
    <p:extLst>
      <p:ext uri="{BB962C8B-B14F-4D97-AF65-F5344CB8AC3E}">
        <p14:creationId xmlns:p14="http://schemas.microsoft.com/office/powerpoint/2010/main" val="728552330"/>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371600" y="1412776"/>
            <a:ext cx="6400800" cy="4073625"/>
          </a:xfrm>
        </p:spPr>
        <p:txBody>
          <a:bodyPr>
            <a:normAutofit fontScale="92500"/>
          </a:bodyPr>
          <a:lstStyle/>
          <a:p>
            <a:r>
              <a:rPr lang="uk-UA" dirty="0"/>
              <a:t>Синтезом накопичених до того часу математичних знань можна вважати працю Евкліда, що жив в Александрії, «Елементи» (або «Початки»). Викладені в ньому постулати і аксіоми, дедуктивний метод доказів служили впродовж віків основою геометрії. З іменем Архімеда із </a:t>
            </a:r>
            <a:r>
              <a:rPr lang="uk-UA" dirty="0" err="1"/>
              <a:t>Сіракуз</a:t>
            </a:r>
            <a:r>
              <a:rPr lang="uk-UA" dirty="0"/>
              <a:t> на острові Сицилія пов'язане відкриття одного з основних законів гідростатики, початок числення нескінченно великих і малих величин, ряд важливих технічних винаходів. Пергам став центром вивчення грецької філології, тут Діонісій Фракійський створив першу граматику.</a:t>
            </a:r>
          </a:p>
        </p:txBody>
      </p:sp>
    </p:spTree>
    <p:extLst>
      <p:ext uri="{BB962C8B-B14F-4D97-AF65-F5344CB8AC3E}">
        <p14:creationId xmlns:p14="http://schemas.microsoft.com/office/powerpoint/2010/main" val="4190859609"/>
      </p:ext>
    </p:extLst>
  </p:cSld>
  <p:clrMapOvr>
    <a:masterClrMapping/>
  </p:clrMapOvr>
  <mc:AlternateContent xmlns:mc="http://schemas.openxmlformats.org/markup-compatibility/2006">
    <mc:Choice xmlns:p14="http://schemas.microsoft.com/office/powerpoint/2010/main" Requires="p14">
      <p:transition spd="slow" p14:dur="1600">
        <p:blinds dir="vert"/>
      </p:transition>
    </mc:Choice>
    <mc:Fallback>
      <p:transition spd="slow">
        <p:blinds dir="vert"/>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043608" y="1052736"/>
            <a:ext cx="7128792" cy="4608512"/>
          </a:xfrm>
        </p:spPr>
        <p:txBody>
          <a:bodyPr>
            <a:normAutofit fontScale="85000" lnSpcReduction="10000"/>
          </a:bodyPr>
          <a:lstStyle/>
          <a:p>
            <a:r>
              <a:rPr lang="uk-UA" dirty="0"/>
              <a:t>На основі трудів </a:t>
            </a:r>
            <a:r>
              <a:rPr lang="uk-UA" dirty="0" err="1"/>
              <a:t>вавілонських</a:t>
            </a:r>
            <a:r>
              <a:rPr lang="uk-UA" dirty="0"/>
              <a:t> вчених отримала подальший розвиток астрономія. Так, наприклад, </a:t>
            </a:r>
            <a:r>
              <a:rPr lang="uk-UA" dirty="0" err="1"/>
              <a:t>Селевк</a:t>
            </a:r>
            <a:r>
              <a:rPr lang="uk-UA" dirty="0"/>
              <a:t> </a:t>
            </a:r>
            <a:r>
              <a:rPr lang="uk-UA" dirty="0" err="1"/>
              <a:t>Вавілонський</a:t>
            </a:r>
            <a:r>
              <a:rPr lang="uk-UA" dirty="0"/>
              <a:t> намагався обґрунтувати положення, що Земля і планети обертаються навколо Сонця по кругових орбітах. Походи </a:t>
            </a:r>
            <a:r>
              <a:rPr lang="uk-UA" dirty="0" err="1"/>
              <a:t>Александра</a:t>
            </a:r>
            <a:r>
              <a:rPr lang="uk-UA" dirty="0"/>
              <a:t> Македонського значно розширили географічні уявлення. </a:t>
            </a:r>
            <a:r>
              <a:rPr lang="uk-UA" dirty="0" err="1"/>
              <a:t>Дикеарх</a:t>
            </a:r>
            <a:r>
              <a:rPr lang="uk-UA" dirty="0"/>
              <a:t> склав карту світу. </a:t>
            </a:r>
            <a:r>
              <a:rPr lang="uk-UA" dirty="0" err="1"/>
              <a:t>Ератосфен</a:t>
            </a:r>
            <a:r>
              <a:rPr lang="uk-UA" dirty="0"/>
              <a:t> з </a:t>
            </a:r>
            <a:r>
              <a:rPr lang="uk-UA" dirty="0" err="1"/>
              <a:t>Кірени</a:t>
            </a:r>
            <a:r>
              <a:rPr lang="uk-UA" dirty="0"/>
              <a:t> обчислив довжину екватора Землі, отримавши результат, близький до правильного (при цьому вчений виходив із гіпотези про кулясту форму Землі). Вивчалися вулканічні й метеорологічні явища, були відкриті мусони та їх практичне значення. Помітно просунулося вивчення людини. </a:t>
            </a:r>
            <a:r>
              <a:rPr lang="uk-UA" dirty="0" err="1"/>
              <a:t>Герофіл</a:t>
            </a:r>
            <a:r>
              <a:rPr lang="uk-UA" dirty="0"/>
              <a:t> виявив нерви і встановив їх зв'язок із мозком, він же висловив припущення, що з мозком пов'язані розумові здібності людини. </a:t>
            </a:r>
            <a:r>
              <a:rPr lang="uk-UA" dirty="0" err="1"/>
              <a:t>Ерасистрат</a:t>
            </a:r>
            <a:r>
              <a:rPr lang="uk-UA" dirty="0"/>
              <a:t> вивчав анатомію серця, набуло розвиток дослідження ветеринарної медицини, зокрема </a:t>
            </a:r>
            <a:r>
              <a:rPr lang="uk-UA" dirty="0" err="1"/>
              <a:t>Гієроклом</a:t>
            </a:r>
            <a:r>
              <a:rPr lang="uk-UA" dirty="0"/>
              <a:t>, </a:t>
            </a:r>
            <a:r>
              <a:rPr lang="uk-UA" dirty="0" err="1"/>
              <a:t>важлий</a:t>
            </a:r>
            <a:r>
              <a:rPr lang="uk-UA" dirty="0"/>
              <a:t> внесок у фармакологію зробили </a:t>
            </a:r>
            <a:r>
              <a:rPr lang="uk-UA" dirty="0" err="1"/>
              <a:t>Зопір</a:t>
            </a:r>
            <a:r>
              <a:rPr lang="uk-UA" dirty="0"/>
              <a:t> та </a:t>
            </a:r>
            <a:r>
              <a:rPr lang="uk-UA" dirty="0" err="1"/>
              <a:t>Філон</a:t>
            </a:r>
            <a:r>
              <a:rPr lang="uk-UA" dirty="0"/>
              <a:t> </a:t>
            </a:r>
            <a:r>
              <a:rPr lang="uk-UA" dirty="0" err="1"/>
              <a:t>Тарсійський</a:t>
            </a:r>
            <a:r>
              <a:rPr lang="uk-UA" dirty="0"/>
              <a:t>.</a:t>
            </a:r>
          </a:p>
        </p:txBody>
      </p:sp>
    </p:spTree>
    <p:extLst>
      <p:ext uri="{BB962C8B-B14F-4D97-AF65-F5344CB8AC3E}">
        <p14:creationId xmlns:p14="http://schemas.microsoft.com/office/powerpoint/2010/main" val="41131971"/>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p:txBody>
          <a:bodyPr/>
          <a:lstStyle/>
          <a:p>
            <a:r>
              <a:rPr lang="uk-UA" dirty="0"/>
              <a:t>Найбільшим науковим центром елліністичного світу були </a:t>
            </a:r>
            <a:r>
              <a:rPr lang="uk-UA" dirty="0" err="1"/>
              <a:t>Александрійський</a:t>
            </a:r>
            <a:r>
              <a:rPr lang="uk-UA" dirty="0"/>
              <a:t> </a:t>
            </a:r>
            <a:r>
              <a:rPr lang="uk-UA" dirty="0" err="1"/>
              <a:t>мусейон</a:t>
            </a:r>
            <a:r>
              <a:rPr lang="uk-UA" dirty="0"/>
              <a:t> та бібліотека Александрії, що нараховувала більш ніж півмільйона книг. Сюди приїжджали працювати видатні вчені, поети, художники з усього Середземномор'я</a:t>
            </a:r>
          </a:p>
        </p:txBody>
      </p:sp>
    </p:spTree>
    <p:extLst>
      <p:ext uri="{BB962C8B-B14F-4D97-AF65-F5344CB8AC3E}">
        <p14:creationId xmlns:p14="http://schemas.microsoft.com/office/powerpoint/2010/main" val="234001035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t>Антична культура</a:t>
            </a:r>
            <a:endParaRPr lang="ru-RU" dirty="0"/>
          </a:p>
        </p:txBody>
      </p:sp>
      <p:sp>
        <p:nvSpPr>
          <p:cNvPr id="3" name="Объект 2"/>
          <p:cNvSpPr>
            <a:spLocks noGrp="1"/>
          </p:cNvSpPr>
          <p:nvPr>
            <p:ph idx="1"/>
          </p:nvPr>
        </p:nvSpPr>
        <p:spPr/>
        <p:txBody>
          <a:bodyPr>
            <a:normAutofit fontScale="92500"/>
          </a:bodyPr>
          <a:lstStyle/>
          <a:p>
            <a:r>
              <a:rPr lang="ru-RU" dirty="0"/>
              <a:t>Антична культура — </a:t>
            </a:r>
            <a:r>
              <a:rPr lang="ru-RU" dirty="0" err="1"/>
              <a:t>це</a:t>
            </a:r>
            <a:r>
              <a:rPr lang="ru-RU" dirty="0"/>
              <a:t> культура держав, </a:t>
            </a:r>
            <a:r>
              <a:rPr lang="ru-RU" dirty="0" err="1"/>
              <a:t>що</a:t>
            </a:r>
            <a:r>
              <a:rPr lang="ru-RU" dirty="0"/>
              <a:t> </a:t>
            </a:r>
            <a:r>
              <a:rPr lang="ru-RU" dirty="0" err="1"/>
              <a:t>сформувалися</a:t>
            </a:r>
            <a:r>
              <a:rPr lang="ru-RU" dirty="0"/>
              <a:t> з 3 </a:t>
            </a:r>
            <a:r>
              <a:rPr lang="ru-RU" dirty="0" err="1"/>
              <a:t>тисячоліття</a:t>
            </a:r>
            <a:r>
              <a:rPr lang="ru-RU" dirty="0"/>
              <a:t> до н. е. по 5 </a:t>
            </a:r>
            <a:r>
              <a:rPr lang="ru-RU" dirty="0" err="1"/>
              <a:t>століття</a:t>
            </a:r>
            <a:r>
              <a:rPr lang="ru-RU" dirty="0"/>
              <a:t> </a:t>
            </a:r>
            <a:r>
              <a:rPr lang="ru-RU" dirty="0" err="1"/>
              <a:t>нашої</a:t>
            </a:r>
            <a:r>
              <a:rPr lang="ru-RU" dirty="0"/>
              <a:t> </a:t>
            </a:r>
            <a:r>
              <a:rPr lang="ru-RU" dirty="0" err="1"/>
              <a:t>ери</a:t>
            </a:r>
            <a:r>
              <a:rPr lang="ru-RU" dirty="0"/>
              <a:t> на </a:t>
            </a:r>
            <a:r>
              <a:rPr lang="ru-RU" dirty="0" err="1"/>
              <a:t>теренах</a:t>
            </a:r>
            <a:r>
              <a:rPr lang="ru-RU" dirty="0"/>
              <a:t> </a:t>
            </a:r>
            <a:r>
              <a:rPr lang="ru-RU" dirty="0" err="1"/>
              <a:t>Середземноморського</a:t>
            </a:r>
            <a:r>
              <a:rPr lang="ru-RU" dirty="0"/>
              <a:t> </a:t>
            </a:r>
            <a:r>
              <a:rPr lang="ru-RU" dirty="0" err="1"/>
              <a:t>регіону</a:t>
            </a:r>
            <a:r>
              <a:rPr lang="ru-RU" dirty="0"/>
              <a:t> </a:t>
            </a:r>
            <a:r>
              <a:rPr lang="ru-RU" dirty="0" err="1"/>
              <a:t>періоду</a:t>
            </a:r>
            <a:r>
              <a:rPr lang="ru-RU" dirty="0"/>
              <a:t> </a:t>
            </a:r>
            <a:r>
              <a:rPr lang="ru-RU" dirty="0" err="1"/>
              <a:t>архаїчної</a:t>
            </a:r>
            <a:r>
              <a:rPr lang="ru-RU" dirty="0"/>
              <a:t> </a:t>
            </a:r>
            <a:r>
              <a:rPr lang="ru-RU" dirty="0" err="1"/>
              <a:t>Греції</a:t>
            </a:r>
            <a:r>
              <a:rPr lang="ru-RU" dirty="0"/>
              <a:t>, </a:t>
            </a:r>
            <a:r>
              <a:rPr lang="ru-RU" dirty="0" err="1"/>
              <a:t>класичної</a:t>
            </a:r>
            <a:r>
              <a:rPr lang="ru-RU" dirty="0"/>
              <a:t> </a:t>
            </a:r>
            <a:r>
              <a:rPr lang="ru-RU" dirty="0" err="1"/>
              <a:t>Греції</a:t>
            </a:r>
            <a:r>
              <a:rPr lang="ru-RU" dirty="0"/>
              <a:t>, </a:t>
            </a:r>
            <a:r>
              <a:rPr lang="ru-RU" dirty="0" err="1"/>
              <a:t>доби</a:t>
            </a:r>
            <a:r>
              <a:rPr lang="ru-RU" dirty="0"/>
              <a:t> </a:t>
            </a:r>
            <a:r>
              <a:rPr lang="ru-RU" dirty="0" err="1"/>
              <a:t>еллінізму</a:t>
            </a:r>
            <a:r>
              <a:rPr lang="ru-RU" dirty="0"/>
              <a:t> та </a:t>
            </a:r>
            <a:r>
              <a:rPr lang="ru-RU" dirty="0" err="1"/>
              <a:t>доби</a:t>
            </a:r>
            <a:r>
              <a:rPr lang="ru-RU" dirty="0"/>
              <a:t> </a:t>
            </a:r>
            <a:r>
              <a:rPr lang="ru-RU" dirty="0" err="1"/>
              <a:t>Римської</a:t>
            </a:r>
            <a:r>
              <a:rPr lang="ru-RU" dirty="0"/>
              <a:t> </a:t>
            </a:r>
            <a:r>
              <a:rPr lang="ru-RU" dirty="0" err="1"/>
              <a:t>республіки</a:t>
            </a:r>
            <a:r>
              <a:rPr lang="ru-RU" dirty="0" smtClean="0"/>
              <a:t>. </a:t>
            </a:r>
            <a:endParaRPr lang="ru-RU" dirty="0"/>
          </a:p>
          <a:p>
            <a:r>
              <a:rPr lang="ru-RU" dirty="0" err="1"/>
              <a:t>Умовно</a:t>
            </a:r>
            <a:r>
              <a:rPr lang="ru-RU" dirty="0"/>
              <a:t> </a:t>
            </a:r>
            <a:r>
              <a:rPr lang="ru-RU" dirty="0" err="1"/>
              <a:t>античну</a:t>
            </a:r>
            <a:r>
              <a:rPr lang="ru-RU" dirty="0"/>
              <a:t> культуру </a:t>
            </a:r>
            <a:r>
              <a:rPr lang="ru-RU" dirty="0" err="1"/>
              <a:t>можна</a:t>
            </a:r>
            <a:r>
              <a:rPr lang="ru-RU" dirty="0"/>
              <a:t> </a:t>
            </a:r>
            <a:r>
              <a:rPr lang="ru-RU" dirty="0" err="1"/>
              <a:t>поділити</a:t>
            </a:r>
            <a:r>
              <a:rPr lang="ru-RU" dirty="0"/>
              <a:t> на два </a:t>
            </a:r>
            <a:r>
              <a:rPr lang="ru-RU" dirty="0" err="1"/>
              <a:t>етапи</a:t>
            </a:r>
            <a:r>
              <a:rPr lang="ru-RU" dirty="0"/>
              <a:t>:</a:t>
            </a:r>
          </a:p>
          <a:p>
            <a:r>
              <a:rPr lang="ru-RU" dirty="0"/>
              <a:t> Культура </a:t>
            </a:r>
            <a:r>
              <a:rPr lang="ru-RU" dirty="0" err="1"/>
              <a:t>Стародавньої</a:t>
            </a:r>
            <a:r>
              <a:rPr lang="ru-RU" dirty="0"/>
              <a:t> </a:t>
            </a:r>
            <a:r>
              <a:rPr lang="ru-RU" dirty="0" err="1"/>
              <a:t>Греції</a:t>
            </a:r>
            <a:endParaRPr lang="ru-RU" dirty="0"/>
          </a:p>
          <a:p>
            <a:r>
              <a:rPr lang="ru-RU" dirty="0"/>
              <a:t> Культура </a:t>
            </a:r>
            <a:r>
              <a:rPr lang="ru-RU" dirty="0" err="1"/>
              <a:t>Стародавнього</a:t>
            </a:r>
            <a:r>
              <a:rPr lang="ru-RU" dirty="0"/>
              <a:t> Риму</a:t>
            </a:r>
          </a:p>
          <a:p>
            <a:endParaRPr lang="ru-RU" dirty="0"/>
          </a:p>
        </p:txBody>
      </p:sp>
    </p:spTree>
    <p:extLst>
      <p:ext uri="{BB962C8B-B14F-4D97-AF65-F5344CB8AC3E}">
        <p14:creationId xmlns:p14="http://schemas.microsoft.com/office/powerpoint/2010/main" val="2194255291"/>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Мистецтво Стародавньої Греції</a:t>
            </a:r>
          </a:p>
        </p:txBody>
      </p:sp>
      <p:sp>
        <p:nvSpPr>
          <p:cNvPr id="3" name="Подзаголовок 2"/>
          <p:cNvSpPr>
            <a:spLocks noGrp="1"/>
          </p:cNvSpPr>
          <p:nvPr>
            <p:ph type="subTitle" idx="1"/>
          </p:nvPr>
        </p:nvSpPr>
        <p:spPr/>
        <p:txBody>
          <a:bodyPr>
            <a:noAutofit/>
          </a:bodyPr>
          <a:lstStyle/>
          <a:p>
            <a:r>
              <a:rPr lang="uk-UA" sz="3600" dirty="0"/>
              <a:t>Література</a:t>
            </a:r>
          </a:p>
        </p:txBody>
      </p:sp>
    </p:spTree>
    <p:extLst>
      <p:ext uri="{BB962C8B-B14F-4D97-AF65-F5344CB8AC3E}">
        <p14:creationId xmlns:p14="http://schemas.microsoft.com/office/powerpoint/2010/main" val="3037450832"/>
      </p:ext>
    </p:extLst>
  </p:cSld>
  <p:clrMapOvr>
    <a:masterClrMapping/>
  </p:clrMapOvr>
  <mc:AlternateContent xmlns:mc="http://schemas.openxmlformats.org/markup-compatibility/2006">
    <mc:Choice xmlns:p14="http://schemas.microsoft.com/office/powerpoint/2010/main" Requires="p14">
      <p:transition spd="slow" p14:dur="3900">
        <p14:glitter pattern="hexagon"/>
      </p:transition>
    </mc:Choice>
    <mc:Fallback>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043608" y="1052736"/>
            <a:ext cx="6912768" cy="4896544"/>
          </a:xfrm>
        </p:spPr>
        <p:txBody>
          <a:bodyPr>
            <a:normAutofit fontScale="77500" lnSpcReduction="20000"/>
          </a:bodyPr>
          <a:lstStyle/>
          <a:p>
            <a:r>
              <a:rPr lang="uk-UA" dirty="0"/>
              <a:t>Особливе місце в історії світової цивілізації займає давньогрецька художня культура. Еллінське мистецтво досягло глибокої людяності образів, пройняте відчуттям гармонії світу і людини, що усвідомлено втілює красу природного буття</a:t>
            </a:r>
            <a:r>
              <a:rPr lang="uk-UA" dirty="0" smtClean="0"/>
              <a:t>. </a:t>
            </a:r>
            <a:endParaRPr lang="uk-UA" dirty="0"/>
          </a:p>
          <a:p>
            <a:r>
              <a:rPr lang="uk-UA" dirty="0"/>
              <a:t>З міфологією, її сюжетами і образами пов'язане дуже раннє формування давньогрецької літературної традиції. Розвиток окремих сфер культури не завжди відбувається рівномірно. Так, у Давній Греції вершини поетичної творчості були досягнуті набагато раніше, ніж склалися класичні наука, освіта і мистецтво. Приблизно у </a:t>
            </a:r>
            <a:r>
              <a:rPr lang="en-US" dirty="0"/>
              <a:t>VIII </a:t>
            </a:r>
            <a:r>
              <a:rPr lang="uk-UA" dirty="0"/>
              <a:t>столітті до н. е. Гомер написав свої епічні поеми — «Іліаду» і «Одіссею». Більшість вчених вважає, що Гомер жив у Малій Азії і був рапсодом — так називали поетів, що виступали з декламацією своїх віршів. Про час письмового оформлення поем думки розходяться: одні вважають, що перші записи були зроблені за життя Гомера, інші — що це сталося пізніше — у </a:t>
            </a:r>
            <a:r>
              <a:rPr lang="en-US" dirty="0"/>
              <a:t>VI </a:t>
            </a:r>
            <a:r>
              <a:rPr lang="uk-UA" dirty="0"/>
              <a:t>столітті до н. е. Обидві версії співвідносяться з історією грецької письменності. Алфавіт (фонетичне письмо) було запозичене греками у фінікійців якраз у </a:t>
            </a:r>
            <a:r>
              <a:rPr lang="en-US" dirty="0"/>
              <a:t>VIII </a:t>
            </a:r>
            <a:r>
              <a:rPr lang="uk-UA" dirty="0"/>
              <a:t>столітті до н. е. Греки і писали, як фінікійці — </a:t>
            </a:r>
            <a:r>
              <a:rPr lang="uk-UA" dirty="0" err="1"/>
              <a:t>зправа</a:t>
            </a:r>
            <a:r>
              <a:rPr lang="uk-UA" dirty="0"/>
              <a:t> наліво і без голосних, а у </a:t>
            </a:r>
            <a:r>
              <a:rPr lang="en-US" dirty="0"/>
              <a:t>VI </a:t>
            </a:r>
            <a:r>
              <a:rPr lang="uk-UA" dirty="0"/>
              <a:t>столітті до н. е. письмо набуло вже звичний для нас вигляд.</a:t>
            </a:r>
          </a:p>
          <a:p>
            <a:endParaRPr lang="uk-UA" dirty="0"/>
          </a:p>
        </p:txBody>
      </p:sp>
    </p:spTree>
    <p:extLst>
      <p:ext uri="{BB962C8B-B14F-4D97-AF65-F5344CB8AC3E}">
        <p14:creationId xmlns:p14="http://schemas.microsoft.com/office/powerpoint/2010/main" val="151397052"/>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371600" y="1340768"/>
            <a:ext cx="6400800" cy="4145633"/>
          </a:xfrm>
        </p:spPr>
        <p:txBody>
          <a:bodyPr>
            <a:normAutofit fontScale="92500" lnSpcReduction="10000"/>
          </a:bodyPr>
          <a:lstStyle/>
          <a:p>
            <a:r>
              <a:rPr lang="uk-UA" dirty="0" err="1"/>
              <a:t>Гесіод</a:t>
            </a:r>
            <a:r>
              <a:rPr lang="uk-UA" dirty="0"/>
              <a:t> продовжив епічну традицію Гомера. В поемі «Теогонія» він виклав міфологічні уявлення про походження богів та устрій світу. В «Працях і днях» вперше ввів в епічну поему особисті оцінки, опис обставин власного життя. Надалі в Греції отримала розвиток лірична поезія. Називними стали імена поетеси Сапфо (сапфічна строфа — особливий віршований розмір), </a:t>
            </a:r>
            <a:r>
              <a:rPr lang="uk-UA" dirty="0" err="1"/>
              <a:t>Анакреонта</a:t>
            </a:r>
            <a:r>
              <a:rPr lang="uk-UA" dirty="0"/>
              <a:t> (</a:t>
            </a:r>
            <a:r>
              <a:rPr lang="uk-UA" dirty="0" err="1"/>
              <a:t>анакреонтика</a:t>
            </a:r>
            <a:r>
              <a:rPr lang="uk-UA" dirty="0"/>
              <a:t> — лірика, що оспівує радість життя і мирські насолоди). Однак вірші цих та інших давньогрецьких авторів збереглися лише фрагментарно. Як самостійний жанр літературної творчості склалася драматургія.</a:t>
            </a:r>
          </a:p>
        </p:txBody>
      </p:sp>
    </p:spTree>
    <p:extLst>
      <p:ext uri="{BB962C8B-B14F-4D97-AF65-F5344CB8AC3E}">
        <p14:creationId xmlns:p14="http://schemas.microsoft.com/office/powerpoint/2010/main" val="2949176366"/>
      </p:ext>
    </p:extLst>
  </p:cSld>
  <p:clrMapOvr>
    <a:masterClrMapping/>
  </p:clrMapOvr>
  <mc:AlternateContent xmlns:mc="http://schemas.openxmlformats.org/markup-compatibility/2006">
    <mc:Choice xmlns:p14="http://schemas.microsoft.com/office/powerpoint/2010/main" Requires="p14">
      <p:transition spd="slow" p14:dur="1400">
        <p14:doors dir="vert"/>
      </p:transition>
    </mc:Choice>
    <mc:Fallback>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Драматургія та театр</a:t>
            </a:r>
          </a:p>
        </p:txBody>
      </p:sp>
      <p:sp>
        <p:nvSpPr>
          <p:cNvPr id="3" name="Объект 2"/>
          <p:cNvSpPr>
            <a:spLocks noGrp="1"/>
          </p:cNvSpPr>
          <p:nvPr>
            <p:ph idx="1"/>
          </p:nvPr>
        </p:nvSpPr>
        <p:spPr>
          <a:xfrm>
            <a:off x="1043608" y="2204864"/>
            <a:ext cx="7200800" cy="3600400"/>
          </a:xfrm>
        </p:spPr>
        <p:txBody>
          <a:bodyPr>
            <a:normAutofit fontScale="85000" lnSpcReduction="20000"/>
          </a:bodyPr>
          <a:lstStyle/>
          <a:p>
            <a:r>
              <a:rPr lang="uk-UA" dirty="0"/>
              <a:t>Виникнення давньогрецького театру пов'язане зі святами на честь бога виноградарства </a:t>
            </a:r>
            <a:r>
              <a:rPr lang="uk-UA" dirty="0" err="1"/>
              <a:t>Діоніса</a:t>
            </a:r>
            <a:r>
              <a:rPr lang="uk-UA" dirty="0"/>
              <a:t> — </a:t>
            </a:r>
            <a:r>
              <a:rPr lang="uk-UA" dirty="0" err="1"/>
              <a:t>Діонісіями</a:t>
            </a:r>
            <a:r>
              <a:rPr lang="uk-UA" dirty="0"/>
              <a:t>. Учасники процесій зображали </a:t>
            </a:r>
            <a:r>
              <a:rPr lang="uk-UA" dirty="0" err="1"/>
              <a:t>пошт</a:t>
            </a:r>
            <a:r>
              <a:rPr lang="uk-UA" dirty="0"/>
              <a:t> </a:t>
            </a:r>
            <a:r>
              <a:rPr lang="uk-UA" dirty="0" err="1"/>
              <a:t>Діоніса</a:t>
            </a:r>
            <a:r>
              <a:rPr lang="uk-UA" dirty="0"/>
              <a:t> і, надягаючи козячі шкури, співали і танцювали (слово «трагедія» в перекладі з грецької — «гімн козлів»). На історичне походження театру вказує обов'язкова участь у трагедіях хору, з яким спочатку вступав в діалоги єдиний актор, пізніше кількість акторів збільшилася до трьох. Сполучившись із літературною традицією, театр в класичну епоху з релігійних, народних уявлень перетворився на самостійний вид мистецтва. Театралізовані вистави стали невід'ємною частиною державних свят — Діонісій та </a:t>
            </a:r>
            <a:r>
              <a:rPr lang="uk-UA" dirty="0" err="1"/>
              <a:t>Леней</a:t>
            </a:r>
            <a:r>
              <a:rPr lang="uk-UA" dirty="0"/>
              <a:t>. Для них будували грандіозні кам'яні театри, розраховані на тисячі глядачів (театр </a:t>
            </a:r>
            <a:r>
              <a:rPr lang="uk-UA" dirty="0" err="1"/>
              <a:t>Діоніса</a:t>
            </a:r>
            <a:r>
              <a:rPr lang="uk-UA" dirty="0"/>
              <a:t> в Афінах, найкраще за інші зберігся амфітеатр в </a:t>
            </a:r>
            <a:r>
              <a:rPr lang="uk-UA" dirty="0" err="1"/>
              <a:t>Епідаврі</a:t>
            </a:r>
            <a:r>
              <a:rPr lang="uk-UA" dirty="0"/>
              <a:t>).</a:t>
            </a:r>
          </a:p>
        </p:txBody>
      </p:sp>
    </p:spTree>
    <p:extLst>
      <p:ext uri="{BB962C8B-B14F-4D97-AF65-F5344CB8AC3E}">
        <p14:creationId xmlns:p14="http://schemas.microsoft.com/office/powerpoint/2010/main" val="3652239486"/>
      </p:ext>
    </p:extLst>
  </p:cSld>
  <p:clrMapOvr>
    <a:masterClrMapping/>
  </p:clrMapOvr>
  <mc:AlternateContent xmlns:mc="http://schemas.openxmlformats.org/markup-compatibility/2006">
    <mc:Choice xmlns:p14="http://schemas.microsoft.com/office/powerpoint/2010/main" Requires="p14">
      <p:transition spd="slow" p14:dur="1600">
        <p14:gallery dir="l"/>
      </p:transition>
    </mc:Choice>
    <mc:Fallback>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Музика</a:t>
            </a:r>
          </a:p>
        </p:txBody>
      </p:sp>
      <p:sp>
        <p:nvSpPr>
          <p:cNvPr id="3" name="Объект 2"/>
          <p:cNvSpPr>
            <a:spLocks noGrp="1"/>
          </p:cNvSpPr>
          <p:nvPr>
            <p:ph idx="1"/>
          </p:nvPr>
        </p:nvSpPr>
        <p:spPr>
          <a:xfrm>
            <a:off x="899592" y="1988840"/>
            <a:ext cx="7272808" cy="3816424"/>
          </a:xfrm>
        </p:spPr>
        <p:txBody>
          <a:bodyPr>
            <a:normAutofit fontScale="70000" lnSpcReduction="20000"/>
          </a:bodyPr>
          <a:lstStyle/>
          <a:p>
            <a:r>
              <a:rPr lang="uk-UA" dirty="0"/>
              <a:t>Важливе місце в житті еллінів займала музика. Образи музикантів представлені в давньогрецькій міфології (Орфей, Пан, </a:t>
            </a:r>
            <a:r>
              <a:rPr lang="uk-UA" dirty="0" err="1"/>
              <a:t>Марсій</a:t>
            </a:r>
            <a:r>
              <a:rPr lang="uk-UA" dirty="0"/>
              <a:t>), зображення музикантів збереглися на грецьких вазах та у вигляді скульптур. В Греції існували спеціальні колегії (об'єднання) співаків, музикантів, танцюристів; музика звучала під час урочистостей, ритуалів, ігор, супроводжувала театральні дії. Музичний інструментарій був представлений струнними щипковими (кіфара, ліра) а також духовими інструментами (авлос, флейта Пана).</a:t>
            </a:r>
          </a:p>
          <a:p>
            <a:r>
              <a:rPr lang="uk-UA" dirty="0"/>
              <a:t> </a:t>
            </a:r>
          </a:p>
          <a:p>
            <a:r>
              <a:rPr lang="uk-UA" dirty="0"/>
              <a:t>Давньогрецькими мислителями були вивчені найважливіші акустичні закономірності (Піфагор, </a:t>
            </a:r>
            <a:r>
              <a:rPr lang="uk-UA" dirty="0" err="1"/>
              <a:t>Аристоксен</a:t>
            </a:r>
            <a:r>
              <a:rPr lang="uk-UA" dirty="0"/>
              <a:t>), розроблена детальна ладова система та система нотації, разом з тим значне місце в трудах філософів приділено і музично-естетичним та музично-етичним проблемам (Платон, Аристотель). Музична культура древніх греків передувала культовій музиці християнської Європи наступних століть (візантійська музика, григоріанський спів) і значною мірою визначила подальший розвиток європейської музики, давши більшості європейських мов також і сам термін — «музика» (від муз).</a:t>
            </a:r>
          </a:p>
          <a:p>
            <a:endParaRPr lang="uk-UA" dirty="0"/>
          </a:p>
        </p:txBody>
      </p:sp>
    </p:spTree>
    <p:extLst>
      <p:ext uri="{BB962C8B-B14F-4D97-AF65-F5344CB8AC3E}">
        <p14:creationId xmlns:p14="http://schemas.microsoft.com/office/powerpoint/2010/main" val="3883593137"/>
      </p:ext>
    </p:extLst>
  </p:cSld>
  <p:clrMapOvr>
    <a:masterClrMapping/>
  </p:clrMapOvr>
  <mc:AlternateContent xmlns:mc="http://schemas.openxmlformats.org/markup-compatibility/2006">
    <mc:Choice xmlns:p14="http://schemas.microsoft.com/office/powerpoint/2010/main" Requires="p14">
      <p:transition spd="slow" p14:dur="1600">
        <p14:prism isInverted="1"/>
      </p:transition>
    </mc:Choice>
    <mc:Fallback>
      <p:transition spd="slow">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980728"/>
            <a:ext cx="6400800" cy="685800"/>
          </a:xfrm>
        </p:spPr>
        <p:txBody>
          <a:bodyPr/>
          <a:lstStyle/>
          <a:p>
            <a:r>
              <a:rPr lang="uk-UA" dirty="0"/>
              <a:t>Архітектура</a:t>
            </a:r>
          </a:p>
        </p:txBody>
      </p:sp>
      <p:sp>
        <p:nvSpPr>
          <p:cNvPr id="3" name="Объект 2"/>
          <p:cNvSpPr>
            <a:spLocks noGrp="1"/>
          </p:cNvSpPr>
          <p:nvPr>
            <p:ph idx="1"/>
          </p:nvPr>
        </p:nvSpPr>
        <p:spPr>
          <a:xfrm>
            <a:off x="899592" y="1556792"/>
            <a:ext cx="7272808" cy="4392488"/>
          </a:xfrm>
        </p:spPr>
        <p:txBody>
          <a:bodyPr>
            <a:normAutofit fontScale="70000" lnSpcReduction="20000"/>
          </a:bodyPr>
          <a:lstStyle/>
          <a:p>
            <a:r>
              <a:rPr lang="uk-UA" dirty="0"/>
              <a:t>В умовах рабовласницької демократії створюється цілісне середовище міст-держав. Розвивається система регулярного планування міста (</a:t>
            </a:r>
            <a:r>
              <a:rPr lang="uk-UA" dirty="0" err="1"/>
              <a:t>Гіпподамова</a:t>
            </a:r>
            <a:r>
              <a:rPr lang="uk-UA" dirty="0"/>
              <a:t> система), з прямокутною сіткою вулиць, площею — центром торгового і суспільного життя. Культовим і архітектурно-композиційним ядром міста був храм, який будувався на вершині акрополя — піднесеної і укріпленої частини міста. Елліни виробили абсолютно інший, ніж у </a:t>
            </a:r>
            <a:r>
              <a:rPr lang="uk-UA" dirty="0" err="1"/>
              <a:t>древньосхідної</a:t>
            </a:r>
            <a:r>
              <a:rPr lang="uk-UA" dirty="0"/>
              <a:t> цивілізації, тип храму — відкритий, світлий, що прославляв людину, а не вселяв трепет. Характерно, що в архітектурі присутній людський метричний початок. Математичний аналіз пропорцій давньогрецьких храмів показав, що вони відповідають пропорціям людської фігури. Класичний грецький храм був прямокутним у плані, з усіх сторін оточений колонадою. Дах був двосхилим. Трикутні площини, що утворилися з фасадів — фронтони — як правило, прикрашалися скульптурними зображеннями</a:t>
            </a:r>
            <a:r>
              <a:rPr lang="uk-UA" dirty="0" smtClean="0"/>
              <a:t>.</a:t>
            </a:r>
            <a:endParaRPr lang="uk-UA" dirty="0"/>
          </a:p>
          <a:p>
            <a:r>
              <a:rPr lang="uk-UA" dirty="0"/>
              <a:t>Грецьку архітектуру відрізняє чистота і єдність стилю. Було вироблено три основних архітектурних ордери («ордер» — в перекладі з грецького «порядок») — вони розрізняються типами колон і перекриттів, пропорціями, декоративним оздобленням. Доричний та іонічний стилі виникли у полісний період. </a:t>
            </a:r>
            <a:r>
              <a:rPr lang="uk-UA" dirty="0" err="1"/>
              <a:t>Найчепурніший</a:t>
            </a:r>
            <a:r>
              <a:rPr lang="uk-UA" dirty="0"/>
              <a:t> — коринфський ордер — з'являється у добу еллінізму.</a:t>
            </a:r>
          </a:p>
          <a:p>
            <a:endParaRPr lang="uk-UA" dirty="0"/>
          </a:p>
        </p:txBody>
      </p:sp>
    </p:spTree>
    <p:extLst>
      <p:ext uri="{BB962C8B-B14F-4D97-AF65-F5344CB8AC3E}">
        <p14:creationId xmlns:p14="http://schemas.microsoft.com/office/powerpoint/2010/main" val="230041866"/>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371600" y="1268760"/>
            <a:ext cx="6400800" cy="4217641"/>
          </a:xfrm>
        </p:spPr>
        <p:txBody>
          <a:bodyPr>
            <a:normAutofit fontScale="85000" lnSpcReduction="10000"/>
          </a:bodyPr>
          <a:lstStyle/>
          <a:p>
            <a:r>
              <a:rPr lang="uk-UA" dirty="0"/>
              <a:t>Найбільш довершеним архітектурним ансамблем класичної Греції є Афінський акрополь. Він був споруджений у другій половині </a:t>
            </a:r>
            <a:r>
              <a:rPr lang="en-US" dirty="0"/>
              <a:t>V </a:t>
            </a:r>
            <a:r>
              <a:rPr lang="uk-UA" dirty="0"/>
              <a:t>століття до н. е. в період найбільшої могутності Афін. Пагорб </a:t>
            </a:r>
            <a:r>
              <a:rPr lang="uk-UA" dirty="0" err="1"/>
              <a:t>Акрополіс</a:t>
            </a:r>
            <a:r>
              <a:rPr lang="uk-UA" dirty="0"/>
              <a:t>, що підноситься на 150 м над рівнем моря, здавна був фортецею, а потім місцем головних культових споруд. Однак під час персидського нападу всі вони зазнали руйнування. Перикл, що домігся перенесення в Афіни скарбниці Афінського морського союзу, в який входило багато давньогрецьких полісів, став ініціатором грандіозної реконструкції Акрополя. Роботами керував особистий друг Перикла — видатний скульптор Фідій. Відмінна риса цього комплексу — надзвичайна гармонічність, яка пояснюється єдністю задуму і короткими для таких масштабів термінами будівництва (біля 40 років).</a:t>
            </a:r>
          </a:p>
        </p:txBody>
      </p:sp>
    </p:spTree>
    <p:extLst>
      <p:ext uri="{BB962C8B-B14F-4D97-AF65-F5344CB8AC3E}">
        <p14:creationId xmlns:p14="http://schemas.microsoft.com/office/powerpoint/2010/main" val="1192546723"/>
      </p:ext>
    </p:extLst>
  </p:cSld>
  <p:clrMapOvr>
    <a:masterClrMapping/>
  </p:clrMapOvr>
  <p:transition spd="slow">
    <p:wheel spokes="1"/>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395536" y="260648"/>
            <a:ext cx="8256918" cy="61926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52091332"/>
      </p:ext>
    </p:extLst>
  </p:cSld>
  <p:clrMapOvr>
    <a:masterClrMapping/>
  </p:clrMapOvr>
  <mc:AlternateContent xmlns:mc="http://schemas.openxmlformats.org/markup-compatibility/2006">
    <mc:Choice xmlns:p14="http://schemas.microsoft.com/office/powerpoint/2010/main" Requires="p14">
      <p:transition spd="slow" p14:dur="1300">
        <p14:pan dir="u"/>
      </p:transition>
    </mc:Choice>
    <mc:Fallback>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23528" y="260648"/>
            <a:ext cx="8335821" cy="6251866"/>
          </a:xfrm>
          <a:prstGeom prst="rect">
            <a:avLst/>
          </a:prstGeom>
          <a:ln>
            <a:noFill/>
          </a:ln>
          <a:effectLst>
            <a:softEdge rad="112500"/>
          </a:effectLst>
        </p:spPr>
      </p:pic>
    </p:spTree>
    <p:extLst>
      <p:ext uri="{BB962C8B-B14F-4D97-AF65-F5344CB8AC3E}">
        <p14:creationId xmlns:p14="http://schemas.microsoft.com/office/powerpoint/2010/main" val="1189129066"/>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259632" y="1340768"/>
            <a:ext cx="6400800" cy="4752528"/>
          </a:xfrm>
        </p:spPr>
        <p:txBody>
          <a:bodyPr>
            <a:normAutofit/>
          </a:bodyPr>
          <a:lstStyle/>
          <a:p>
            <a:r>
              <a:rPr lang="uk-UA" dirty="0"/>
              <a:t>Архітектура елліністичних полісів продовжувала грецькі традиції, але нарівні зі спорудженням храмів більше уваги стало приділятися цивільному будівництву — архітектурі театрів, гімназій, палаців елліністичних правителів. Внутрішнє і зовнішнє оформлення будівель стало багатшим і різноманітнішим. До того часу відноситься зведення таких прославлених «чудес світу», як гробниця царя </a:t>
            </a:r>
            <a:r>
              <a:rPr lang="uk-UA" dirty="0" err="1"/>
              <a:t>Мавзола</a:t>
            </a:r>
            <a:r>
              <a:rPr lang="uk-UA" dirty="0"/>
              <a:t> в Галікарнасі та Фароський маяк на вході в </a:t>
            </a:r>
            <a:r>
              <a:rPr lang="uk-UA" dirty="0" err="1"/>
              <a:t>Александрійську</a:t>
            </a:r>
            <a:r>
              <a:rPr lang="uk-UA" dirty="0"/>
              <a:t> гавань, храм </a:t>
            </a:r>
            <a:r>
              <a:rPr lang="uk-UA" dirty="0" err="1"/>
              <a:t>Діонісу</a:t>
            </a:r>
            <a:r>
              <a:rPr lang="uk-UA" dirty="0"/>
              <a:t> у </a:t>
            </a:r>
            <a:r>
              <a:rPr lang="uk-UA" dirty="0" err="1"/>
              <a:t>Теосі</a:t>
            </a:r>
            <a:r>
              <a:rPr lang="uk-UA" dirty="0"/>
              <a:t> — творіння Гермогена.</a:t>
            </a:r>
          </a:p>
        </p:txBody>
      </p:sp>
    </p:spTree>
    <p:extLst>
      <p:ext uri="{BB962C8B-B14F-4D97-AF65-F5344CB8AC3E}">
        <p14:creationId xmlns:p14="http://schemas.microsoft.com/office/powerpoint/2010/main" val="3153685372"/>
      </p:ext>
    </p:extLst>
  </p:cSld>
  <p:clrMapOvr>
    <a:masterClrMapping/>
  </p:clrMapOvr>
  <p:transition spd="slow">
    <p:pull/>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dirty="0"/>
          </a:p>
        </p:txBody>
      </p:sp>
      <p:sp>
        <p:nvSpPr>
          <p:cNvPr id="3" name="Объект 2"/>
          <p:cNvSpPr>
            <a:spLocks noGrp="1"/>
          </p:cNvSpPr>
          <p:nvPr>
            <p:ph idx="1"/>
          </p:nvPr>
        </p:nvSpPr>
        <p:spPr>
          <a:xfrm>
            <a:off x="1475656" y="1052736"/>
            <a:ext cx="6400800" cy="4680520"/>
          </a:xfrm>
        </p:spPr>
        <p:txBody>
          <a:bodyPr>
            <a:normAutofit fontScale="85000" lnSpcReduction="10000"/>
          </a:bodyPr>
          <a:lstStyle/>
          <a:p>
            <a:r>
              <a:rPr lang="ru-RU" dirty="0"/>
              <a:t>В </a:t>
            </a:r>
            <a:r>
              <a:rPr lang="ru-RU" dirty="0" err="1"/>
              <a:t>античності</a:t>
            </a:r>
            <a:r>
              <a:rPr lang="ru-RU" dirty="0"/>
              <a:t> </a:t>
            </a:r>
            <a:r>
              <a:rPr lang="ru-RU" dirty="0" err="1"/>
              <a:t>порівняно</a:t>
            </a:r>
            <a:r>
              <a:rPr lang="ru-RU" dirty="0"/>
              <a:t> з </a:t>
            </a:r>
            <a:r>
              <a:rPr lang="ru-RU" dirty="0" err="1"/>
              <a:t>давньосхідними</a:t>
            </a:r>
            <a:r>
              <a:rPr lang="ru-RU" dirty="0"/>
              <a:t> </a:t>
            </a:r>
            <a:r>
              <a:rPr lang="ru-RU" dirty="0" err="1"/>
              <a:t>цивілізаціями</a:t>
            </a:r>
            <a:r>
              <a:rPr lang="ru-RU" dirty="0"/>
              <a:t> </a:t>
            </a:r>
            <a:r>
              <a:rPr lang="ru-RU" dirty="0" err="1"/>
              <a:t>було</a:t>
            </a:r>
            <a:r>
              <a:rPr lang="ru-RU" dirty="0"/>
              <a:t> </a:t>
            </a:r>
            <a:r>
              <a:rPr lang="ru-RU" dirty="0" err="1"/>
              <a:t>зроблено</a:t>
            </a:r>
            <a:r>
              <a:rPr lang="ru-RU" dirty="0"/>
              <a:t> </a:t>
            </a:r>
            <a:r>
              <a:rPr lang="ru-RU" dirty="0" err="1"/>
              <a:t>принциповий</a:t>
            </a:r>
            <a:r>
              <a:rPr lang="ru-RU" dirty="0"/>
              <a:t> </a:t>
            </a:r>
            <a:r>
              <a:rPr lang="ru-RU" dirty="0" err="1"/>
              <a:t>крок</a:t>
            </a:r>
            <a:r>
              <a:rPr lang="ru-RU" dirty="0"/>
              <a:t> </a:t>
            </a:r>
            <a:r>
              <a:rPr lang="ru-RU" dirty="0" err="1"/>
              <a:t>уперед</a:t>
            </a:r>
            <a:r>
              <a:rPr lang="ru-RU" dirty="0"/>
              <a:t> </a:t>
            </a:r>
            <a:r>
              <a:rPr lang="ru-RU" dirty="0" err="1"/>
              <a:t>щодо</a:t>
            </a:r>
            <a:r>
              <a:rPr lang="ru-RU" dirty="0"/>
              <a:t> становища </a:t>
            </a:r>
            <a:r>
              <a:rPr lang="ru-RU" dirty="0" err="1"/>
              <a:t>людини</a:t>
            </a:r>
            <a:r>
              <a:rPr lang="ru-RU" dirty="0"/>
              <a:t> в </a:t>
            </a:r>
            <a:r>
              <a:rPr lang="ru-RU" dirty="0" err="1"/>
              <a:t>суспільстві</a:t>
            </a:r>
            <a:r>
              <a:rPr lang="ru-RU" dirty="0"/>
              <a:t>, </a:t>
            </a:r>
            <a:r>
              <a:rPr lang="ru-RU" dirty="0" err="1"/>
              <a:t>осмислення</a:t>
            </a:r>
            <a:r>
              <a:rPr lang="ru-RU" dirty="0"/>
              <a:t> </a:t>
            </a:r>
            <a:r>
              <a:rPr lang="ru-RU" dirty="0" err="1"/>
              <a:t>художньої</a:t>
            </a:r>
            <a:r>
              <a:rPr lang="ru-RU" dirty="0"/>
              <a:t> </a:t>
            </a:r>
            <a:r>
              <a:rPr lang="ru-RU" dirty="0" err="1"/>
              <a:t>творчості</a:t>
            </a:r>
            <a:r>
              <a:rPr lang="ru-RU" dirty="0"/>
              <a:t> — </a:t>
            </a:r>
            <a:r>
              <a:rPr lang="ru-RU" dirty="0" err="1"/>
              <a:t>складається</a:t>
            </a:r>
            <a:r>
              <a:rPr lang="ru-RU" dirty="0"/>
              <a:t> </a:t>
            </a:r>
            <a:r>
              <a:rPr lang="ru-RU" dirty="0" err="1"/>
              <a:t>гуманістична</a:t>
            </a:r>
            <a:r>
              <a:rPr lang="ru-RU" dirty="0"/>
              <a:t> </a:t>
            </a:r>
            <a:r>
              <a:rPr lang="ru-RU" dirty="0" err="1"/>
              <a:t>традиція</a:t>
            </a:r>
            <a:r>
              <a:rPr lang="ru-RU" dirty="0"/>
              <a:t>. </a:t>
            </a:r>
            <a:r>
              <a:rPr lang="ru-RU" dirty="0" err="1"/>
              <a:t>Відмінність</a:t>
            </a:r>
            <a:r>
              <a:rPr lang="ru-RU" dirty="0"/>
              <a:t> </a:t>
            </a:r>
            <a:r>
              <a:rPr lang="ru-RU" dirty="0" err="1"/>
              <a:t>полягає</a:t>
            </a:r>
            <a:r>
              <a:rPr lang="ru-RU" dirty="0"/>
              <a:t> і в </a:t>
            </a:r>
            <a:r>
              <a:rPr lang="ru-RU" dirty="0" err="1"/>
              <a:t>ступені</a:t>
            </a:r>
            <a:r>
              <a:rPr lang="ru-RU" dirty="0"/>
              <a:t> </a:t>
            </a:r>
            <a:r>
              <a:rPr lang="ru-RU" dirty="0" err="1"/>
              <a:t>впливу</a:t>
            </a:r>
            <a:r>
              <a:rPr lang="ru-RU" dirty="0"/>
              <a:t> на </a:t>
            </a:r>
            <a:r>
              <a:rPr lang="ru-RU" dirty="0" err="1"/>
              <a:t>інші</a:t>
            </a:r>
            <a:r>
              <a:rPr lang="ru-RU" dirty="0"/>
              <a:t> народи </a:t>
            </a:r>
            <a:r>
              <a:rPr lang="ru-RU" dirty="0" err="1"/>
              <a:t>старовини</a:t>
            </a:r>
            <a:r>
              <a:rPr lang="ru-RU" dirty="0"/>
              <a:t>, і в тому, </a:t>
            </a:r>
            <a:r>
              <a:rPr lang="ru-RU" dirty="0" err="1"/>
              <a:t>що</a:t>
            </a:r>
            <a:r>
              <a:rPr lang="ru-RU" dirty="0"/>
              <a:t> культура </a:t>
            </a:r>
            <a:r>
              <a:rPr lang="ru-RU" dirty="0" err="1"/>
              <a:t>Греції</a:t>
            </a:r>
            <a:r>
              <a:rPr lang="ru-RU" dirty="0"/>
              <a:t> і Риму </a:t>
            </a:r>
            <a:r>
              <a:rPr lang="ru-RU" dirty="0" err="1"/>
              <a:t>ніколи</a:t>
            </a:r>
            <a:r>
              <a:rPr lang="ru-RU" dirty="0"/>
              <a:t> не </a:t>
            </a:r>
            <a:r>
              <a:rPr lang="ru-RU" dirty="0" err="1"/>
              <a:t>забувалася</a:t>
            </a:r>
            <a:r>
              <a:rPr lang="ru-RU" dirty="0"/>
              <a:t> і </a:t>
            </a:r>
            <a:r>
              <a:rPr lang="ru-RU" dirty="0" err="1"/>
              <a:t>безпосередньо</a:t>
            </a:r>
            <a:r>
              <a:rPr lang="ru-RU" dirty="0"/>
              <a:t> </a:t>
            </a:r>
            <a:r>
              <a:rPr lang="ru-RU" dirty="0" err="1"/>
              <a:t>вплинула</a:t>
            </a:r>
            <a:r>
              <a:rPr lang="ru-RU" dirty="0"/>
              <a:t> на </a:t>
            </a:r>
            <a:r>
              <a:rPr lang="ru-RU" dirty="0" err="1"/>
              <a:t>подальший</a:t>
            </a:r>
            <a:r>
              <a:rPr lang="ru-RU" dirty="0"/>
              <a:t> </a:t>
            </a:r>
            <a:r>
              <a:rPr lang="ru-RU" dirty="0" err="1"/>
              <a:t>розвиток</a:t>
            </a:r>
            <a:r>
              <a:rPr lang="ru-RU" dirty="0"/>
              <a:t> </a:t>
            </a:r>
            <a:r>
              <a:rPr lang="ru-RU" dirty="0" err="1"/>
              <a:t>культури</a:t>
            </a:r>
            <a:r>
              <a:rPr lang="ru-RU" dirty="0" smtClean="0"/>
              <a:t>.</a:t>
            </a:r>
            <a:endParaRPr lang="ru-RU" dirty="0"/>
          </a:p>
          <a:p>
            <a:r>
              <a:rPr lang="ru-RU" dirty="0"/>
              <a:t>При </a:t>
            </a:r>
            <a:r>
              <a:rPr lang="ru-RU" dirty="0" err="1"/>
              <a:t>всій</a:t>
            </a:r>
            <a:r>
              <a:rPr lang="ru-RU" dirty="0"/>
              <a:t> </a:t>
            </a:r>
            <a:r>
              <a:rPr lang="ru-RU" dirty="0" err="1"/>
              <a:t>єдності</a:t>
            </a:r>
            <a:r>
              <a:rPr lang="ru-RU" dirty="0"/>
              <a:t> </a:t>
            </a:r>
            <a:r>
              <a:rPr lang="ru-RU" dirty="0" err="1"/>
              <a:t>античної</a:t>
            </a:r>
            <a:r>
              <a:rPr lang="ru-RU" dirty="0"/>
              <a:t> </a:t>
            </a:r>
            <a:r>
              <a:rPr lang="ru-RU" dirty="0" err="1"/>
              <a:t>культури</a:t>
            </a:r>
            <a:r>
              <a:rPr lang="ru-RU" dirty="0"/>
              <a:t>, </a:t>
            </a:r>
            <a:r>
              <a:rPr lang="ru-RU" dirty="0" err="1"/>
              <a:t>її</a:t>
            </a:r>
            <a:r>
              <a:rPr lang="ru-RU" dirty="0"/>
              <a:t> </a:t>
            </a:r>
            <a:r>
              <a:rPr lang="ru-RU" dirty="0" err="1"/>
              <a:t>грецький</a:t>
            </a:r>
            <a:r>
              <a:rPr lang="ru-RU" dirty="0"/>
              <a:t> і </a:t>
            </a:r>
            <a:r>
              <a:rPr lang="ru-RU" dirty="0" err="1"/>
              <a:t>римський</a:t>
            </a:r>
            <a:r>
              <a:rPr lang="ru-RU" dirty="0"/>
              <a:t> </a:t>
            </a:r>
            <a:r>
              <a:rPr lang="ru-RU" dirty="0" err="1"/>
              <a:t>етапи</a:t>
            </a:r>
            <a:r>
              <a:rPr lang="ru-RU" dirty="0"/>
              <a:t> </a:t>
            </a:r>
            <a:r>
              <a:rPr lang="ru-RU" dirty="0" err="1"/>
              <a:t>мають</a:t>
            </a:r>
            <a:r>
              <a:rPr lang="ru-RU" dirty="0"/>
              <a:t> </a:t>
            </a:r>
            <a:r>
              <a:rPr lang="ru-RU" dirty="0" err="1"/>
              <a:t>свої</a:t>
            </a:r>
            <a:r>
              <a:rPr lang="ru-RU" dirty="0"/>
              <a:t> </a:t>
            </a:r>
            <a:r>
              <a:rPr lang="ru-RU" dirty="0" err="1"/>
              <a:t>особливості</a:t>
            </a:r>
            <a:r>
              <a:rPr lang="ru-RU" dirty="0"/>
              <a:t>. На </a:t>
            </a:r>
            <a:r>
              <a:rPr lang="ru-RU" dirty="0" err="1"/>
              <a:t>політичне</a:t>
            </a:r>
            <a:r>
              <a:rPr lang="ru-RU" dirty="0"/>
              <a:t> й </a:t>
            </a:r>
            <a:r>
              <a:rPr lang="ru-RU" dirty="0" err="1"/>
              <a:t>релігійне</a:t>
            </a:r>
            <a:r>
              <a:rPr lang="ru-RU" dirty="0"/>
              <a:t> </a:t>
            </a:r>
            <a:r>
              <a:rPr lang="ru-RU" dirty="0" err="1"/>
              <a:t>мислення</a:t>
            </a:r>
            <a:r>
              <a:rPr lang="ru-RU" dirty="0"/>
              <a:t>, </a:t>
            </a:r>
            <a:r>
              <a:rPr lang="ru-RU" dirty="0" err="1"/>
              <a:t>філософські</a:t>
            </a:r>
            <a:r>
              <a:rPr lang="ru-RU" dirty="0"/>
              <a:t> та </a:t>
            </a:r>
            <a:r>
              <a:rPr lang="ru-RU" dirty="0" err="1"/>
              <a:t>юридичні</a:t>
            </a:r>
            <a:r>
              <a:rPr lang="ru-RU" dirty="0"/>
              <a:t> погляди, </a:t>
            </a:r>
            <a:r>
              <a:rPr lang="ru-RU" dirty="0" err="1"/>
              <a:t>літературу</a:t>
            </a:r>
            <a:r>
              <a:rPr lang="ru-RU" dirty="0"/>
              <a:t> і </a:t>
            </a:r>
            <a:r>
              <a:rPr lang="ru-RU" dirty="0" err="1"/>
              <a:t>мистецтво</a:t>
            </a:r>
            <a:r>
              <a:rPr lang="ru-RU" dirty="0"/>
              <a:t> </a:t>
            </a:r>
            <a:r>
              <a:rPr lang="ru-RU" dirty="0" err="1"/>
              <a:t>Західної</a:t>
            </a:r>
            <a:r>
              <a:rPr lang="ru-RU" dirty="0"/>
              <a:t> </a:t>
            </a:r>
            <a:r>
              <a:rPr lang="ru-RU" dirty="0" err="1"/>
              <a:t>Європи</a:t>
            </a:r>
            <a:r>
              <a:rPr lang="ru-RU" dirty="0"/>
              <a:t> </a:t>
            </a:r>
            <a:r>
              <a:rPr lang="ru-RU" dirty="0" err="1"/>
              <a:t>сильніше</a:t>
            </a:r>
            <a:r>
              <a:rPr lang="ru-RU" dirty="0"/>
              <a:t> </a:t>
            </a:r>
            <a:r>
              <a:rPr lang="ru-RU" dirty="0" err="1"/>
              <a:t>вплинув</a:t>
            </a:r>
            <a:r>
              <a:rPr lang="ru-RU" dirty="0"/>
              <a:t> Рим. У </a:t>
            </a:r>
            <a:r>
              <a:rPr lang="ru-RU" dirty="0" err="1"/>
              <a:t>культурній</a:t>
            </a:r>
            <a:r>
              <a:rPr lang="ru-RU" dirty="0"/>
              <a:t> </a:t>
            </a:r>
            <a:r>
              <a:rPr lang="ru-RU" dirty="0" err="1"/>
              <a:t>традиції</a:t>
            </a:r>
            <a:r>
              <a:rPr lang="ru-RU" dirty="0"/>
              <a:t> </a:t>
            </a:r>
            <a:r>
              <a:rPr lang="ru-RU" dirty="0" err="1"/>
              <a:t>Східної</a:t>
            </a:r>
            <a:r>
              <a:rPr lang="ru-RU" dirty="0"/>
              <a:t> </a:t>
            </a:r>
            <a:r>
              <a:rPr lang="ru-RU" dirty="0" err="1"/>
              <a:t>Європи</a:t>
            </a:r>
            <a:r>
              <a:rPr lang="ru-RU" dirty="0"/>
              <a:t>, в тому </a:t>
            </a:r>
            <a:r>
              <a:rPr lang="ru-RU" dirty="0" err="1"/>
              <a:t>числі</a:t>
            </a:r>
            <a:r>
              <a:rPr lang="ru-RU" dirty="0"/>
              <a:t> </a:t>
            </a:r>
            <a:r>
              <a:rPr lang="ru-RU" dirty="0" err="1"/>
              <a:t>України</a:t>
            </a:r>
            <a:r>
              <a:rPr lang="ru-RU" dirty="0"/>
              <a:t>, </a:t>
            </a:r>
            <a:r>
              <a:rPr lang="ru-RU" dirty="0" err="1"/>
              <a:t>провідним</a:t>
            </a:r>
            <a:r>
              <a:rPr lang="ru-RU" dirty="0"/>
              <a:t> через </a:t>
            </a:r>
            <a:r>
              <a:rPr lang="ru-RU" dirty="0" err="1"/>
              <a:t>посередництво</a:t>
            </a:r>
            <a:r>
              <a:rPr lang="ru-RU" dirty="0"/>
              <a:t> </a:t>
            </a:r>
            <a:r>
              <a:rPr lang="ru-RU" dirty="0" err="1"/>
              <a:t>Візантії</a:t>
            </a:r>
            <a:r>
              <a:rPr lang="ru-RU" dirty="0"/>
              <a:t> </a:t>
            </a:r>
            <a:r>
              <a:rPr lang="ru-RU" dirty="0" err="1"/>
              <a:t>був</a:t>
            </a:r>
            <a:r>
              <a:rPr lang="ru-RU" dirty="0"/>
              <a:t> </a:t>
            </a:r>
            <a:r>
              <a:rPr lang="ru-RU" dirty="0" err="1"/>
              <a:t>грецький</a:t>
            </a:r>
            <a:r>
              <a:rPr lang="ru-RU" dirty="0"/>
              <a:t> </a:t>
            </a:r>
            <a:r>
              <a:rPr lang="ru-RU" dirty="0" err="1"/>
              <a:t>вплив</a:t>
            </a:r>
            <a:r>
              <a:rPr lang="ru-RU" dirty="0"/>
              <a:t>. За </a:t>
            </a:r>
            <a:r>
              <a:rPr lang="ru-RU" dirty="0" err="1"/>
              <a:t>античності</a:t>
            </a:r>
            <a:r>
              <a:rPr lang="ru-RU" dirty="0"/>
              <a:t> </a:t>
            </a:r>
            <a:r>
              <a:rPr lang="ru-RU" dirty="0" err="1"/>
              <a:t>зароджуються</a:t>
            </a:r>
            <a:r>
              <a:rPr lang="ru-RU" dirty="0"/>
              <a:t> </a:t>
            </a:r>
            <a:r>
              <a:rPr lang="ru-RU" dirty="0" err="1"/>
              <a:t>явища</a:t>
            </a:r>
            <a:r>
              <a:rPr lang="ru-RU" dirty="0"/>
              <a:t>, </a:t>
            </a:r>
            <a:r>
              <a:rPr lang="ru-RU" dirty="0" err="1"/>
              <a:t>які</a:t>
            </a:r>
            <a:r>
              <a:rPr lang="ru-RU" dirty="0"/>
              <a:t> на </a:t>
            </a:r>
            <a:r>
              <a:rPr lang="ru-RU" dirty="0" err="1"/>
              <a:t>подальших</a:t>
            </a:r>
            <a:r>
              <a:rPr lang="ru-RU" dirty="0"/>
              <a:t> </a:t>
            </a:r>
            <a:r>
              <a:rPr lang="ru-RU" dirty="0" err="1"/>
              <a:t>етапах</a:t>
            </a:r>
            <a:r>
              <a:rPr lang="ru-RU" dirty="0"/>
              <a:t> </a:t>
            </a:r>
            <a:r>
              <a:rPr lang="ru-RU" dirty="0" err="1"/>
              <a:t>стануть</a:t>
            </a:r>
            <a:r>
              <a:rPr lang="ru-RU" dirty="0"/>
              <a:t> </a:t>
            </a:r>
            <a:r>
              <a:rPr lang="ru-RU" dirty="0" err="1"/>
              <a:t>визначальними</a:t>
            </a:r>
            <a:r>
              <a:rPr lang="ru-RU" dirty="0"/>
              <a:t> в </a:t>
            </a:r>
            <a:r>
              <a:rPr lang="ru-RU" dirty="0" err="1"/>
              <a:t>культурі</a:t>
            </a:r>
            <a:r>
              <a:rPr lang="ru-RU" dirty="0"/>
              <a:t>, особливо — </a:t>
            </a:r>
            <a:r>
              <a:rPr lang="ru-RU" dirty="0" err="1"/>
              <a:t>християнська</a:t>
            </a:r>
            <a:r>
              <a:rPr lang="ru-RU" dirty="0"/>
              <a:t> </a:t>
            </a:r>
            <a:r>
              <a:rPr lang="ru-RU" dirty="0" err="1"/>
              <a:t>релігія</a:t>
            </a:r>
            <a:r>
              <a:rPr lang="ru-RU" dirty="0"/>
              <a:t>.</a:t>
            </a:r>
          </a:p>
          <a:p>
            <a:endParaRPr lang="ru-RU" dirty="0"/>
          </a:p>
        </p:txBody>
      </p:sp>
    </p:spTree>
    <p:extLst>
      <p:ext uri="{BB962C8B-B14F-4D97-AF65-F5344CB8AC3E}">
        <p14:creationId xmlns:p14="http://schemas.microsoft.com/office/powerpoint/2010/main" val="746466235"/>
      </p:ext>
    </p:extLst>
  </p:cSld>
  <p:clrMapOvr>
    <a:masterClrMapping/>
  </p:clrMapOvr>
  <p:transition spd="slow">
    <p:randomBar dir="ver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Мавзолей у Галікарнасі</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915816" y="1988840"/>
            <a:ext cx="3303240" cy="4404320"/>
          </a:xfrm>
          <a:prstGeom prst="rect">
            <a:avLst/>
          </a:prstGeom>
          <a:ln>
            <a:noFill/>
          </a:ln>
          <a:effectLst>
            <a:softEdge rad="112500"/>
          </a:effectLst>
        </p:spPr>
      </p:pic>
    </p:spTree>
    <p:extLst>
      <p:ext uri="{BB962C8B-B14F-4D97-AF65-F5344CB8AC3E}">
        <p14:creationId xmlns:p14="http://schemas.microsoft.com/office/powerpoint/2010/main" val="1558494974"/>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619672" y="1340768"/>
            <a:ext cx="5560392" cy="417029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291881836"/>
      </p:ext>
    </p:extLst>
  </p:cSld>
  <p:clrMapOvr>
    <a:masterClrMapping/>
  </p:clrMapOvr>
  <p:transition spd="slow">
    <p:randomBar dir="vert"/>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124744"/>
            <a:ext cx="6400800" cy="685800"/>
          </a:xfrm>
        </p:spPr>
        <p:txBody>
          <a:bodyPr/>
          <a:lstStyle/>
          <a:p>
            <a:r>
              <a:rPr lang="uk-UA" dirty="0" smtClean="0"/>
              <a:t>Фароський маяк</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771800" y="1844824"/>
            <a:ext cx="3240360" cy="4860540"/>
          </a:xfrm>
        </p:spPr>
      </p:pic>
    </p:spTree>
    <p:extLst>
      <p:ext uri="{BB962C8B-B14F-4D97-AF65-F5344CB8AC3E}">
        <p14:creationId xmlns:p14="http://schemas.microsoft.com/office/powerpoint/2010/main" val="292009406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827584" y="116632"/>
            <a:ext cx="7658326" cy="6517724"/>
          </a:xfrm>
          <a:prstGeom prst="rect">
            <a:avLst/>
          </a:prstGeom>
          <a:ln>
            <a:noFill/>
          </a:ln>
          <a:effectLst>
            <a:softEdge rad="112500"/>
          </a:effectLst>
        </p:spPr>
      </p:pic>
    </p:spTree>
    <p:extLst>
      <p:ext uri="{BB962C8B-B14F-4D97-AF65-F5344CB8AC3E}">
        <p14:creationId xmlns:p14="http://schemas.microsoft.com/office/powerpoint/2010/main" val="2863421739"/>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980728"/>
            <a:ext cx="6400800" cy="685800"/>
          </a:xfrm>
        </p:spPr>
        <p:txBody>
          <a:bodyPr>
            <a:normAutofit/>
          </a:bodyPr>
          <a:lstStyle/>
          <a:p>
            <a:r>
              <a:rPr lang="uk-UA" sz="2800" dirty="0"/>
              <a:t>Образотворче мистецтво</a:t>
            </a:r>
          </a:p>
        </p:txBody>
      </p:sp>
      <p:sp>
        <p:nvSpPr>
          <p:cNvPr id="3" name="Объект 2"/>
          <p:cNvSpPr>
            <a:spLocks noGrp="1"/>
          </p:cNvSpPr>
          <p:nvPr>
            <p:ph idx="1"/>
          </p:nvPr>
        </p:nvSpPr>
        <p:spPr>
          <a:xfrm>
            <a:off x="971600" y="1700808"/>
            <a:ext cx="7200800" cy="4176464"/>
          </a:xfrm>
        </p:spPr>
        <p:txBody>
          <a:bodyPr>
            <a:normAutofit fontScale="70000" lnSpcReduction="20000"/>
          </a:bodyPr>
          <a:lstStyle/>
          <a:p>
            <a:r>
              <a:rPr lang="uk-UA" dirty="0"/>
              <a:t>Скульптура була улюбленим видом мистецтва еллінів. Статуї богів ставилися в храмах і на міських площах, споруджувалися переможцям Олімпійських ігор і великим драматургам. Оволодіння, дуже поступове, досконалістю у цьому виді мистецтва сходить до архаїчних часів. Археологами знайдені десятки дуже схожих одна на одну архаїчних статуй двох типів, так звані, </a:t>
            </a:r>
            <a:r>
              <a:rPr lang="uk-UA" dirty="0" err="1"/>
              <a:t>куроси</a:t>
            </a:r>
            <a:r>
              <a:rPr lang="uk-UA" dirty="0"/>
              <a:t> — статуї оголених юнаків і кори — задраповані жіночі статуї. Ці фігури виглядають ще дуже скуто, можна побачити тільки спроби передати живий рух.</a:t>
            </a:r>
          </a:p>
          <a:p>
            <a:r>
              <a:rPr lang="uk-UA" dirty="0"/>
              <a:t> </a:t>
            </a:r>
          </a:p>
          <a:p>
            <a:r>
              <a:rPr lang="uk-UA" dirty="0"/>
              <a:t>Шедеври скульптури, якими не втомлюється захоплюватися людство, дала світу епоха древньогрецької класики. Сучасниками були великі майстри Фідій, Мирон, </a:t>
            </a:r>
            <a:r>
              <a:rPr lang="uk-UA" dirty="0" err="1"/>
              <a:t>Поліклет</a:t>
            </a:r>
            <a:r>
              <a:rPr lang="uk-UA" dirty="0"/>
              <a:t> із </a:t>
            </a:r>
            <a:r>
              <a:rPr lang="uk-UA" dirty="0" err="1"/>
              <a:t>Аргоса</a:t>
            </a:r>
            <a:r>
              <a:rPr lang="uk-UA" dirty="0"/>
              <a:t>. Фідія сучасники називали «творцем богів». До нас його головні роботи не дійшли, судити про них можна лише за захопленими описами і римськими копіями. Статуя Зевса, облицьована золотом і слоновою кісткою, в головному храмі Зевса в Олімпії була справедливо </a:t>
            </a:r>
            <a:r>
              <a:rPr lang="uk-UA" dirty="0" err="1"/>
              <a:t>причислена</a:t>
            </a:r>
            <a:r>
              <a:rPr lang="uk-UA" dirty="0"/>
              <a:t> сучасниками до семи чудес світу. Він же створив видатні барельєфи і скульптури </a:t>
            </a:r>
            <a:r>
              <a:rPr lang="uk-UA" dirty="0" err="1"/>
              <a:t>Парфенона</a:t>
            </a:r>
            <a:r>
              <a:rPr lang="uk-UA" dirty="0"/>
              <a:t>, в тому числі головну статую — Афіни </a:t>
            </a:r>
            <a:r>
              <a:rPr lang="uk-UA" dirty="0" err="1"/>
              <a:t>Парфенос</a:t>
            </a:r>
            <a:r>
              <a:rPr lang="uk-UA" dirty="0"/>
              <a:t> (</a:t>
            </a:r>
            <a:r>
              <a:rPr lang="uk-UA" dirty="0" err="1"/>
              <a:t>Афіна-діви</a:t>
            </a:r>
            <a:r>
              <a:rPr lang="uk-UA" dirty="0"/>
              <a:t>).</a:t>
            </a:r>
          </a:p>
          <a:p>
            <a:endParaRPr lang="uk-UA" dirty="0"/>
          </a:p>
        </p:txBody>
      </p:sp>
    </p:spTree>
    <p:extLst>
      <p:ext uri="{BB962C8B-B14F-4D97-AF65-F5344CB8AC3E}">
        <p14:creationId xmlns:p14="http://schemas.microsoft.com/office/powerpoint/2010/main" val="2442736747"/>
      </p:ext>
    </p:extLst>
  </p:cSld>
  <p:clrMapOvr>
    <a:masterClrMapping/>
  </p:clrMapOvr>
  <p:transition spd="slow">
    <p:wheel spokes="1"/>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371600" y="1052736"/>
            <a:ext cx="6400800" cy="4824536"/>
          </a:xfrm>
        </p:spPr>
        <p:txBody>
          <a:bodyPr>
            <a:normAutofit fontScale="92500" lnSpcReduction="20000"/>
          </a:bodyPr>
          <a:lstStyle/>
          <a:p>
            <a:r>
              <a:rPr lang="uk-UA" dirty="0"/>
              <a:t>Мирон досяг висот у прагненні передати у скульптурному зображенні руху людини. У його знаменитому Дискоболі вперше у мистецтві розв'язане завдання передачі моменту переходу від одного руху до іншого, подолана статичність. У той же час відповідно до загального естетичного ідеалу, обличчя атлета скульптор зображає абсолютно спокійним. </a:t>
            </a:r>
            <a:r>
              <a:rPr lang="uk-UA" dirty="0" err="1"/>
              <a:t>Поліклету</a:t>
            </a:r>
            <a:r>
              <a:rPr lang="uk-UA" dirty="0"/>
              <a:t> належить цикл статуй атлетів — переможців Олімпійських ігор. Найвідоміша фігура — </a:t>
            </a:r>
            <a:r>
              <a:rPr lang="uk-UA" dirty="0" err="1"/>
              <a:t>Дорифор</a:t>
            </a:r>
            <a:r>
              <a:rPr lang="uk-UA" dirty="0"/>
              <a:t> (юнак зі списом). </a:t>
            </a:r>
            <a:r>
              <a:rPr lang="uk-UA" dirty="0" err="1"/>
              <a:t>Поліклет</a:t>
            </a:r>
            <a:r>
              <a:rPr lang="uk-UA" dirty="0"/>
              <a:t> теоретично узагальнив досвід своєї майстерності в трактаті «Канон». </a:t>
            </a:r>
            <a:r>
              <a:rPr lang="uk-UA" dirty="0" err="1"/>
              <a:t>Найпрославленішим</a:t>
            </a:r>
            <a:r>
              <a:rPr lang="uk-UA" dirty="0"/>
              <a:t> творцем жіночих скульптурних образів був Пракситель. Його Афродіта </a:t>
            </a:r>
            <a:r>
              <a:rPr lang="uk-UA" dirty="0" err="1"/>
              <a:t>Кнідська</a:t>
            </a:r>
            <a:r>
              <a:rPr lang="uk-UA" dirty="0"/>
              <a:t> викликала безліч </a:t>
            </a:r>
            <a:r>
              <a:rPr lang="uk-UA" dirty="0" err="1"/>
              <a:t>наслідувань</a:t>
            </a:r>
            <a:r>
              <a:rPr lang="uk-UA" dirty="0"/>
              <a:t>. Пропорційність класичних скульптур стала зразком для майстрів багатьох епох.</a:t>
            </a:r>
          </a:p>
        </p:txBody>
      </p:sp>
    </p:spTree>
    <p:extLst>
      <p:ext uri="{BB962C8B-B14F-4D97-AF65-F5344CB8AC3E}">
        <p14:creationId xmlns:p14="http://schemas.microsoft.com/office/powerpoint/2010/main" val="243295836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3131840" y="908720"/>
            <a:ext cx="2231876" cy="5102681"/>
          </a:xfrm>
        </p:spPr>
      </p:pic>
    </p:spTree>
    <p:extLst>
      <p:ext uri="{BB962C8B-B14F-4D97-AF65-F5344CB8AC3E}">
        <p14:creationId xmlns:p14="http://schemas.microsoft.com/office/powerpoint/2010/main" val="1381343379"/>
      </p:ext>
    </p:extLst>
  </p:cSld>
  <p:clrMapOvr>
    <a:masterClrMapping/>
  </p:clrMapOvr>
  <mc:AlternateContent xmlns:mc="http://schemas.openxmlformats.org/markup-compatibility/2006">
    <mc:Choice xmlns:p14="http://schemas.microsoft.com/office/powerpoint/2010/main" Requires="p14">
      <p:transition spd="slow" p14:dur="3000">
        <p14:shred/>
      </p:transition>
    </mc:Choice>
    <mc:Fallback>
      <p:transition spd="slow">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620688"/>
            <a:ext cx="3609176" cy="5821252"/>
          </a:xfrm>
          <a:prstGeom prst="rect">
            <a:avLst/>
          </a:prstGeom>
          <a:ln>
            <a:noFill/>
          </a:ln>
          <a:effectLst>
            <a:softEdge rad="112500"/>
          </a:effectLst>
        </p:spPr>
      </p:pic>
    </p:spTree>
    <p:extLst>
      <p:ext uri="{BB962C8B-B14F-4D97-AF65-F5344CB8AC3E}">
        <p14:creationId xmlns:p14="http://schemas.microsoft.com/office/powerpoint/2010/main" val="3758324768"/>
      </p:ext>
    </p:extLst>
  </p:cSld>
  <p:clrMapOvr>
    <a:masterClrMapping/>
  </p:clrMapOvr>
  <p:transition spd="slow">
    <p:wipe/>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371600" y="1268760"/>
            <a:ext cx="6400800" cy="4217641"/>
          </a:xfrm>
        </p:spPr>
        <p:txBody>
          <a:bodyPr>
            <a:normAutofit fontScale="85000" lnSpcReduction="10000"/>
          </a:bodyPr>
          <a:lstStyle/>
          <a:p>
            <a:r>
              <a:rPr lang="uk-UA" dirty="0"/>
              <a:t>З'являються скульптурні портрети, що передають індивідуальні риси. Яскравою була творчість </a:t>
            </a:r>
            <a:r>
              <a:rPr lang="uk-UA" dirty="0" err="1"/>
              <a:t>Скопаса</a:t>
            </a:r>
            <a:r>
              <a:rPr lang="uk-UA" dirty="0"/>
              <a:t> (до нас зберігся скульптурний портрет </a:t>
            </a:r>
            <a:r>
              <a:rPr lang="uk-UA" dirty="0" err="1"/>
              <a:t>Александра</a:t>
            </a:r>
            <a:r>
              <a:rPr lang="uk-UA" dirty="0"/>
              <a:t> Македонського). Успіхи науки розширили технічні можливості мистецтва. Одне з «семи чудес світу» — Колос Родоський, що являв собою бронзову статую бога Сонця </a:t>
            </a:r>
            <a:r>
              <a:rPr lang="uk-UA" dirty="0" err="1"/>
              <a:t>Геліоса</a:t>
            </a:r>
            <a:r>
              <a:rPr lang="uk-UA" dirty="0"/>
              <a:t> (висота колоса була близько 35 м</a:t>
            </a:r>
            <a:r>
              <a:rPr lang="uk-UA" dirty="0" smtClean="0"/>
              <a:t>).</a:t>
            </a:r>
            <a:endParaRPr lang="uk-UA" dirty="0"/>
          </a:p>
          <a:p>
            <a:r>
              <a:rPr lang="uk-UA" dirty="0"/>
              <a:t>Живописні твори (фрески, картини) час не зберіг, але про їх рівень дозволяє судити чудовий вазовий живопис. Із вдосконаленням керамічної технології ріс її художній рівень: для архаїки характерний, так званий, </a:t>
            </a:r>
            <a:r>
              <a:rPr lang="uk-UA" dirty="0" err="1"/>
              <a:t>чорнофігурний</a:t>
            </a:r>
            <a:r>
              <a:rPr lang="uk-UA" dirty="0"/>
              <a:t> стиль зображення (малювалися темні фігури на світлому фоні), який у класичну епоху змінився </a:t>
            </a:r>
            <a:r>
              <a:rPr lang="uk-UA" dirty="0" err="1"/>
              <a:t>червонофігурним</a:t>
            </a:r>
            <a:r>
              <a:rPr lang="uk-UA" dirty="0"/>
              <a:t>, що зробив зображення реалістичнішими.</a:t>
            </a:r>
          </a:p>
          <a:p>
            <a:endParaRPr lang="uk-UA" dirty="0"/>
          </a:p>
        </p:txBody>
      </p:sp>
    </p:spTree>
    <p:extLst>
      <p:ext uri="{BB962C8B-B14F-4D97-AF65-F5344CB8AC3E}">
        <p14:creationId xmlns:p14="http://schemas.microsoft.com/office/powerpoint/2010/main" val="823532524"/>
      </p:ext>
    </p:extLst>
  </p:cSld>
  <p:clrMapOvr>
    <a:masterClrMapping/>
  </p:clrMapOvr>
  <p:transition spd="slow">
    <p:wheel spokes="1"/>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843808" y="764704"/>
            <a:ext cx="3536280" cy="5304420"/>
          </a:xfrm>
          <a:prstGeom prst="rect">
            <a:avLst/>
          </a:prstGeom>
          <a:ln>
            <a:noFill/>
          </a:ln>
          <a:effectLst>
            <a:softEdge rad="112500"/>
          </a:effectLst>
        </p:spPr>
      </p:pic>
    </p:spTree>
    <p:extLst>
      <p:ext uri="{BB962C8B-B14F-4D97-AF65-F5344CB8AC3E}">
        <p14:creationId xmlns:p14="http://schemas.microsoft.com/office/powerpoint/2010/main" val="89294915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dirty="0" smtClean="0"/>
              <a:t>Культура </a:t>
            </a:r>
            <a:r>
              <a:rPr lang="ru-RU" dirty="0" err="1" smtClean="0"/>
              <a:t>стародавньої</a:t>
            </a:r>
            <a:r>
              <a:rPr lang="ru-RU" dirty="0" smtClean="0"/>
              <a:t> </a:t>
            </a:r>
            <a:r>
              <a:rPr lang="ru-RU" dirty="0" err="1" smtClean="0"/>
              <a:t>греції</a:t>
            </a:r>
            <a:endParaRPr lang="ru-RU" dirty="0"/>
          </a:p>
        </p:txBody>
      </p:sp>
      <p:sp>
        <p:nvSpPr>
          <p:cNvPr id="3" name="Объект 2"/>
          <p:cNvSpPr>
            <a:spLocks noGrp="1"/>
          </p:cNvSpPr>
          <p:nvPr>
            <p:ph idx="1"/>
          </p:nvPr>
        </p:nvSpPr>
        <p:spPr/>
        <p:txBody>
          <a:bodyPr/>
          <a:lstStyle/>
          <a:p>
            <a:r>
              <a:rPr lang="ru-RU" dirty="0" err="1"/>
              <a:t>Ранній</a:t>
            </a:r>
            <a:r>
              <a:rPr lang="ru-RU" dirty="0"/>
              <a:t> </a:t>
            </a:r>
            <a:r>
              <a:rPr lang="ru-RU" dirty="0" err="1"/>
              <a:t>етап</a:t>
            </a:r>
            <a:r>
              <a:rPr lang="ru-RU" dirty="0"/>
              <a:t> </a:t>
            </a:r>
            <a:r>
              <a:rPr lang="ru-RU" dirty="0" err="1"/>
              <a:t>історії</a:t>
            </a:r>
            <a:r>
              <a:rPr lang="ru-RU" dirty="0"/>
              <a:t> </a:t>
            </a:r>
            <a:r>
              <a:rPr lang="ru-RU" dirty="0" err="1"/>
              <a:t>Стародавньої</a:t>
            </a:r>
            <a:r>
              <a:rPr lang="ru-RU" dirty="0"/>
              <a:t> </a:t>
            </a:r>
            <a:r>
              <a:rPr lang="ru-RU" dirty="0" err="1"/>
              <a:t>Греції</a:t>
            </a:r>
            <a:r>
              <a:rPr lang="ru-RU" dirty="0"/>
              <a:t> носить </a:t>
            </a:r>
            <a:r>
              <a:rPr lang="ru-RU" dirty="0" err="1"/>
              <a:t>назву</a:t>
            </a:r>
            <a:r>
              <a:rPr lang="ru-RU" dirty="0"/>
              <a:t> крито-</a:t>
            </a:r>
            <a:r>
              <a:rPr lang="ru-RU" dirty="0" err="1"/>
              <a:t>мікенський</a:t>
            </a:r>
            <a:r>
              <a:rPr lang="ru-RU" dirty="0"/>
              <a:t>, </a:t>
            </a:r>
            <a:r>
              <a:rPr lang="ru-RU" dirty="0" err="1"/>
              <a:t>або</a:t>
            </a:r>
            <a:r>
              <a:rPr lang="ru-RU" dirty="0"/>
              <a:t> </a:t>
            </a:r>
            <a:r>
              <a:rPr lang="ru-RU" dirty="0" err="1"/>
              <a:t>егейський</a:t>
            </a:r>
            <a:r>
              <a:rPr lang="ru-RU" dirty="0"/>
              <a:t>. В </a:t>
            </a:r>
            <a:r>
              <a:rPr lang="en-US" dirty="0"/>
              <a:t>III–II </a:t>
            </a:r>
            <a:r>
              <a:rPr lang="ru-RU" dirty="0" err="1"/>
              <a:t>тисячоліттях</a:t>
            </a:r>
            <a:r>
              <a:rPr lang="ru-RU" dirty="0"/>
              <a:t> до н. е. </a:t>
            </a:r>
            <a:r>
              <a:rPr lang="ru-RU" dirty="0" err="1"/>
              <a:t>виникають</a:t>
            </a:r>
            <a:r>
              <a:rPr lang="ru-RU" dirty="0"/>
              <a:t> </a:t>
            </a:r>
            <a:r>
              <a:rPr lang="ru-RU" dirty="0" err="1"/>
              <a:t>перші</a:t>
            </a:r>
            <a:r>
              <a:rPr lang="ru-RU" dirty="0"/>
              <a:t> </a:t>
            </a:r>
            <a:r>
              <a:rPr lang="ru-RU" dirty="0" err="1"/>
              <a:t>держави</a:t>
            </a:r>
            <a:r>
              <a:rPr lang="ru-RU" dirty="0"/>
              <a:t> у </a:t>
            </a:r>
            <a:r>
              <a:rPr lang="ru-RU" dirty="0" err="1"/>
              <a:t>басейні</a:t>
            </a:r>
            <a:r>
              <a:rPr lang="ru-RU" dirty="0"/>
              <a:t> </a:t>
            </a:r>
            <a:r>
              <a:rPr lang="ru-RU" dirty="0" err="1"/>
              <a:t>Егейського</a:t>
            </a:r>
            <a:r>
              <a:rPr lang="ru-RU" dirty="0"/>
              <a:t> моря — на </a:t>
            </a:r>
            <a:r>
              <a:rPr lang="ru-RU" dirty="0" err="1"/>
              <a:t>острові</a:t>
            </a:r>
            <a:r>
              <a:rPr lang="ru-RU" dirty="0"/>
              <a:t> Крит і </a:t>
            </a:r>
            <a:r>
              <a:rPr lang="ru-RU" dirty="0" err="1"/>
              <a:t>півострові</a:t>
            </a:r>
            <a:r>
              <a:rPr lang="ru-RU" dirty="0"/>
              <a:t> </a:t>
            </a:r>
            <a:r>
              <a:rPr lang="ru-RU" dirty="0" err="1"/>
              <a:t>Пелопонес</a:t>
            </a:r>
            <a:r>
              <a:rPr lang="ru-RU" dirty="0"/>
              <a:t> (</a:t>
            </a:r>
            <a:r>
              <a:rPr lang="ru-RU" dirty="0" err="1"/>
              <a:t>міста</a:t>
            </a:r>
            <a:r>
              <a:rPr lang="ru-RU" dirty="0"/>
              <a:t> </a:t>
            </a:r>
            <a:r>
              <a:rPr lang="ru-RU" dirty="0" err="1"/>
              <a:t>Мікени</a:t>
            </a:r>
            <a:r>
              <a:rPr lang="ru-RU" dirty="0"/>
              <a:t>, </a:t>
            </a:r>
            <a:r>
              <a:rPr lang="ru-RU" dirty="0" err="1"/>
              <a:t>Пілос</a:t>
            </a:r>
            <a:r>
              <a:rPr lang="ru-RU" dirty="0"/>
              <a:t>, </a:t>
            </a:r>
            <a:r>
              <a:rPr lang="ru-RU" dirty="0" err="1"/>
              <a:t>Тиринф</a:t>
            </a:r>
            <a:r>
              <a:rPr lang="ru-RU" dirty="0"/>
              <a:t>). </a:t>
            </a:r>
            <a:r>
              <a:rPr lang="ru-RU" dirty="0" err="1"/>
              <a:t>Це</a:t>
            </a:r>
            <a:r>
              <a:rPr lang="ru-RU" dirty="0"/>
              <a:t> </a:t>
            </a:r>
            <a:r>
              <a:rPr lang="ru-RU" dirty="0" err="1"/>
              <a:t>були</a:t>
            </a:r>
            <a:r>
              <a:rPr lang="ru-RU" dirty="0"/>
              <a:t> </a:t>
            </a:r>
            <a:r>
              <a:rPr lang="ru-RU" dirty="0" err="1"/>
              <a:t>держави</a:t>
            </a:r>
            <a:r>
              <a:rPr lang="ru-RU" dirty="0"/>
              <a:t> </a:t>
            </a:r>
            <a:r>
              <a:rPr lang="ru-RU" dirty="0" err="1"/>
              <a:t>монархічного</a:t>
            </a:r>
            <a:r>
              <a:rPr lang="ru-RU" dirty="0"/>
              <a:t> типу, </a:t>
            </a:r>
            <a:r>
              <a:rPr lang="ru-RU" dirty="0" err="1"/>
              <a:t>подібні</a:t>
            </a:r>
            <a:r>
              <a:rPr lang="ru-RU" dirty="0"/>
              <a:t> до </a:t>
            </a:r>
            <a:r>
              <a:rPr lang="ru-RU" dirty="0" err="1"/>
              <a:t>давньосхідних</a:t>
            </a:r>
            <a:r>
              <a:rPr lang="ru-RU" dirty="0"/>
              <a:t> </a:t>
            </a:r>
            <a:r>
              <a:rPr lang="ru-RU" dirty="0" err="1"/>
              <a:t>деспотій</a:t>
            </a:r>
            <a:r>
              <a:rPr lang="ru-RU" dirty="0"/>
              <a:t>, </a:t>
            </a:r>
            <a:r>
              <a:rPr lang="ru-RU" dirty="0" err="1"/>
              <a:t>із</a:t>
            </a:r>
            <a:r>
              <a:rPr lang="ru-RU" dirty="0"/>
              <a:t> </a:t>
            </a:r>
            <a:r>
              <a:rPr lang="ru-RU" dirty="0" err="1"/>
              <a:t>розгалуженим</a:t>
            </a:r>
            <a:r>
              <a:rPr lang="ru-RU" dirty="0"/>
              <a:t> </a:t>
            </a:r>
            <a:r>
              <a:rPr lang="ru-RU" dirty="0" err="1"/>
              <a:t>бюрократичним</a:t>
            </a:r>
            <a:r>
              <a:rPr lang="ru-RU" dirty="0"/>
              <a:t> </a:t>
            </a:r>
            <a:r>
              <a:rPr lang="ru-RU" dirty="0" err="1"/>
              <a:t>апаратом</a:t>
            </a:r>
            <a:r>
              <a:rPr lang="ru-RU" dirty="0"/>
              <a:t> та </a:t>
            </a:r>
            <a:r>
              <a:rPr lang="ru-RU" dirty="0" err="1"/>
              <a:t>сильними</a:t>
            </a:r>
            <a:r>
              <a:rPr lang="ru-RU" dirty="0"/>
              <a:t> общинами.</a:t>
            </a:r>
          </a:p>
        </p:txBody>
      </p:sp>
    </p:spTree>
    <p:extLst>
      <p:ext uri="{BB962C8B-B14F-4D97-AF65-F5344CB8AC3E}">
        <p14:creationId xmlns:p14="http://schemas.microsoft.com/office/powerpoint/2010/main" val="3860125249"/>
      </p:ext>
    </p:extLst>
  </p:cSld>
  <p:clrMapOvr>
    <a:masterClrMapping/>
  </p:clrMapOvr>
  <p:transition spd="slow">
    <p:pull/>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r>
              <a:rPr lang="uk-UA" dirty="0"/>
              <a:t>Культура Стародавнього Риму</a:t>
            </a:r>
          </a:p>
        </p:txBody>
      </p:sp>
      <p:sp>
        <p:nvSpPr>
          <p:cNvPr id="3" name="Подзаголовок 2"/>
          <p:cNvSpPr>
            <a:spLocks noGrp="1"/>
          </p:cNvSpPr>
          <p:nvPr>
            <p:ph type="subTitle" idx="1"/>
          </p:nvPr>
        </p:nvSpPr>
        <p:spPr/>
        <p:txBody>
          <a:bodyPr>
            <a:noAutofit/>
          </a:bodyPr>
          <a:lstStyle/>
          <a:p>
            <a:r>
              <a:rPr lang="uk-UA" sz="4000" dirty="0"/>
              <a:t>Мистецтво</a:t>
            </a:r>
          </a:p>
        </p:txBody>
      </p:sp>
    </p:spTree>
    <p:extLst>
      <p:ext uri="{BB962C8B-B14F-4D97-AF65-F5344CB8AC3E}">
        <p14:creationId xmlns:p14="http://schemas.microsoft.com/office/powerpoint/2010/main" val="154462696"/>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03648" y="1052736"/>
            <a:ext cx="6400800" cy="685800"/>
          </a:xfrm>
        </p:spPr>
        <p:txBody>
          <a:bodyPr/>
          <a:lstStyle/>
          <a:p>
            <a:r>
              <a:rPr lang="uk-UA" dirty="0"/>
              <a:t>Архітектура</a:t>
            </a:r>
          </a:p>
        </p:txBody>
      </p:sp>
      <p:sp>
        <p:nvSpPr>
          <p:cNvPr id="3" name="Объект 2"/>
          <p:cNvSpPr>
            <a:spLocks noGrp="1"/>
          </p:cNvSpPr>
          <p:nvPr>
            <p:ph idx="1"/>
          </p:nvPr>
        </p:nvSpPr>
        <p:spPr>
          <a:xfrm>
            <a:off x="1115616" y="1484784"/>
            <a:ext cx="7128792" cy="4392488"/>
          </a:xfrm>
        </p:spPr>
        <p:txBody>
          <a:bodyPr>
            <a:normAutofit fontScale="70000" lnSpcReduction="20000"/>
          </a:bodyPr>
          <a:lstStyle/>
          <a:p>
            <a:r>
              <a:rPr lang="uk-UA" dirty="0"/>
              <a:t>Громадська </a:t>
            </a:r>
            <a:r>
              <a:rPr lang="uk-UA" dirty="0" smtClean="0"/>
              <a:t>архітектура</a:t>
            </a:r>
            <a:endParaRPr lang="uk-UA" dirty="0"/>
          </a:p>
          <a:p>
            <a:r>
              <a:rPr lang="uk-UA" dirty="0"/>
              <a:t>Для практичних римлян мистецтво було одним із засобів розумної організації життя, звідси — провідне місце архітектури. В архітектурі римляни об'єднали етруську і грецьку традиції, східні елементи. Римляни урізноманітнили будівельні матеріали: використали дуже міцний з'єднувальний вапняковий розчин, винайшли бетон. Римські архітектори і будівельники досконало освоїли і дуже широко використали арочну конструкцію, її розвитком стали склепіння і купол</a:t>
            </a:r>
            <a:r>
              <a:rPr lang="uk-UA" dirty="0" smtClean="0"/>
              <a:t>.</a:t>
            </a:r>
            <a:endParaRPr lang="uk-UA" dirty="0"/>
          </a:p>
          <a:p>
            <a:r>
              <a:rPr lang="uk-UA" dirty="0"/>
              <a:t>Центрами політичного і культурного життя в містах були форуми (буквальне значення — ринкова площа). Тут на ранніх етапах проводилися народні збори, зводилися головні храми та інші громадські споруди (більшість з них являли собою базиліки — прямокутні в плані, розподілені поперечними стінами на декілька залів, у перекладі — «царський будинок»). Всіх перевершував уже в республіканську епоху, звичайно ж, римський форум. Юлій Цезар поклав початок традиції будівництва форумів кожним новим імператором (форум Августа, форум Траяна). Частиною форумів були меморіальні споруди, які прославляли перемоги римської зброї, видатних полководців, а потім імператорів: тріумфальні арки і колони (найзнаменитіша — колона Траяна).</a:t>
            </a:r>
          </a:p>
          <a:p>
            <a:endParaRPr lang="uk-UA" dirty="0"/>
          </a:p>
        </p:txBody>
      </p:sp>
    </p:spTree>
    <p:extLst>
      <p:ext uri="{BB962C8B-B14F-4D97-AF65-F5344CB8AC3E}">
        <p14:creationId xmlns:p14="http://schemas.microsoft.com/office/powerpoint/2010/main" val="1663935052"/>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Римський форум</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971600" y="2204864"/>
            <a:ext cx="7056784" cy="410445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714480432"/>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043608" y="908720"/>
            <a:ext cx="7056784" cy="5112568"/>
          </a:xfrm>
        </p:spPr>
        <p:txBody>
          <a:bodyPr>
            <a:normAutofit fontScale="92500" lnSpcReduction="10000"/>
          </a:bodyPr>
          <a:lstStyle/>
          <a:p>
            <a:r>
              <a:rPr lang="uk-UA" dirty="0"/>
              <a:t>У Стародавньому Римі створюється ряд абсолютно нових типів споруд. Це передусім амфітеатри. Найбільший — амфітеатр Флавіїв або Колізей (</a:t>
            </a:r>
            <a:r>
              <a:rPr lang="en-US" dirty="0"/>
              <a:t>I </a:t>
            </a:r>
            <a:r>
              <a:rPr lang="uk-UA" dirty="0"/>
              <a:t>ст. н. е.). Місця для 50 тисяч глядачів спиралися на конструкцію, фасад якої має вигляд триярусної аркади. Арена у формі еліпса була забезпечена складною системою підземних технічних приміщень. Важливою частиною римського способу життя були терми, які служили не тільки лазнями, але і культурними центрами, місцями зустрічей, відпочинку. В епоху імперії терми стали величезними спорудами з внутрішнім оздобленням, які не поступалися палацам. Крім приміщень з холодними і гарячими басейнами, вони включали зали для відпочинку, для фізичних вправ, а іноді й бібліотеки. У бідних міських районах уперше з'являються багатоповерхові житлові будинки — </a:t>
            </a:r>
            <a:r>
              <a:rPr lang="uk-UA" dirty="0" err="1"/>
              <a:t>інсули</a:t>
            </a:r>
            <a:r>
              <a:rPr lang="uk-UA" dirty="0"/>
              <a:t>.</a:t>
            </a:r>
          </a:p>
        </p:txBody>
      </p:sp>
    </p:spTree>
    <p:extLst>
      <p:ext uri="{BB962C8B-B14F-4D97-AF65-F5344CB8AC3E}">
        <p14:creationId xmlns:p14="http://schemas.microsoft.com/office/powerpoint/2010/main" val="3801769157"/>
      </p:ext>
    </p:extLst>
  </p:cSld>
  <p:clrMapOvr>
    <a:masterClrMapping/>
  </p:clrMapOvr>
  <mc:AlternateContent xmlns:mc="http://schemas.openxmlformats.org/markup-compatibility/2006">
    <mc:Choice xmlns:p14="http://schemas.microsoft.com/office/powerpoint/2010/main" Requires="p14">
      <p:transition spd="slow" p14:dur="1600">
        <p14:prism isContent="1" isInverted="1"/>
      </p:transition>
    </mc:Choice>
    <mc:Fallback>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Макет </a:t>
            </a:r>
            <a:r>
              <a:rPr lang="uk-UA" dirty="0" err="1" smtClean="0"/>
              <a:t>інсули</a:t>
            </a:r>
            <a:endParaRPr lang="uk-UA"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56834" y="2131040"/>
            <a:ext cx="7659581" cy="3746231"/>
          </a:xfrm>
          <a:prstGeom prst="rect">
            <a:avLst/>
          </a:prstGeom>
          <a:ln>
            <a:noFill/>
          </a:ln>
          <a:effectLst>
            <a:softEdge rad="112500"/>
          </a:effectLst>
        </p:spPr>
      </p:pic>
    </p:spTree>
    <p:extLst>
      <p:ext uri="{BB962C8B-B14F-4D97-AF65-F5344CB8AC3E}">
        <p14:creationId xmlns:p14="http://schemas.microsoft.com/office/powerpoint/2010/main" val="17687636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Культова архітектура</a:t>
            </a:r>
          </a:p>
        </p:txBody>
      </p:sp>
      <p:sp>
        <p:nvSpPr>
          <p:cNvPr id="3" name="Объект 2"/>
          <p:cNvSpPr>
            <a:spLocks noGrp="1"/>
          </p:cNvSpPr>
          <p:nvPr>
            <p:ph idx="1"/>
          </p:nvPr>
        </p:nvSpPr>
        <p:spPr/>
        <p:txBody>
          <a:bodyPr>
            <a:normAutofit/>
          </a:bodyPr>
          <a:lstStyle/>
          <a:p>
            <a:r>
              <a:rPr lang="uk-UA" sz="2400" dirty="0"/>
              <a:t>Найвідомішими архітекторами </a:t>
            </a:r>
            <a:r>
              <a:rPr lang="uk-UA" sz="2400" dirty="0" err="1"/>
              <a:t>піздньої</a:t>
            </a:r>
            <a:r>
              <a:rPr lang="uk-UA" sz="2400" dirty="0"/>
              <a:t> доби Римської імперії були </a:t>
            </a:r>
            <a:r>
              <a:rPr lang="uk-UA" sz="2400" dirty="0" err="1"/>
              <a:t>Анфемій</a:t>
            </a:r>
            <a:r>
              <a:rPr lang="uk-UA" sz="2400" dirty="0"/>
              <a:t> </a:t>
            </a:r>
            <a:r>
              <a:rPr lang="uk-UA" sz="2400" dirty="0" err="1"/>
              <a:t>Траллський</a:t>
            </a:r>
            <a:r>
              <a:rPr lang="uk-UA" sz="2400" dirty="0"/>
              <a:t>, </a:t>
            </a:r>
            <a:r>
              <a:rPr lang="uk-UA" sz="2400" dirty="0" err="1"/>
              <a:t>Ісидор</a:t>
            </a:r>
            <a:r>
              <a:rPr lang="uk-UA" sz="2400" dirty="0"/>
              <a:t> </a:t>
            </a:r>
            <a:r>
              <a:rPr lang="uk-UA" sz="2400" dirty="0" err="1"/>
              <a:t>Мілетський</a:t>
            </a:r>
            <a:r>
              <a:rPr lang="uk-UA" sz="2400" dirty="0"/>
              <a:t> Старший, </a:t>
            </a:r>
            <a:r>
              <a:rPr lang="uk-UA" sz="2400" dirty="0" err="1"/>
              <a:t>Ісидор</a:t>
            </a:r>
            <a:r>
              <a:rPr lang="uk-UA" sz="2400" dirty="0"/>
              <a:t> </a:t>
            </a:r>
            <a:r>
              <a:rPr lang="uk-UA" sz="2400" dirty="0" err="1"/>
              <a:t>Мілетський</a:t>
            </a:r>
            <a:r>
              <a:rPr lang="uk-UA" sz="2400" dirty="0"/>
              <a:t> Молодший</a:t>
            </a:r>
          </a:p>
        </p:txBody>
      </p:sp>
    </p:spTree>
    <p:extLst>
      <p:ext uri="{BB962C8B-B14F-4D97-AF65-F5344CB8AC3E}">
        <p14:creationId xmlns:p14="http://schemas.microsoft.com/office/powerpoint/2010/main" val="2807999853"/>
      </p:ext>
    </p:extLst>
  </p:cSld>
  <p:clrMapOvr>
    <a:masterClrMapping/>
  </p:clrMapOvr>
  <p:transition spd="slow">
    <p:pull/>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899592" y="1052736"/>
            <a:ext cx="7344816" cy="5184576"/>
          </a:xfrm>
        </p:spPr>
        <p:txBody>
          <a:bodyPr>
            <a:normAutofit fontScale="70000" lnSpcReduction="20000"/>
          </a:bodyPr>
          <a:lstStyle/>
          <a:p>
            <a:r>
              <a:rPr lang="uk-UA" dirty="0"/>
              <a:t>Як і раніше важливим було культове будівництво. На відміну від греків, римляни вміщували колонаду найчастіше тільки перед фронтальною стороною храму. Часто будували круглі в плані храми — ротонди (від латинського — кругла). Вони розробили свої варіанти дорійського, іонійського і корінфського ордерів, причому в їх використанні не було такої суворості, як у греків. По мірі зростання могутності Риму храми, спочатку досить скромні, ставали все багатшими і прекраснішими</a:t>
            </a:r>
            <a:r>
              <a:rPr lang="uk-UA" dirty="0" smtClean="0"/>
              <a:t>.</a:t>
            </a:r>
            <a:endParaRPr lang="uk-UA" dirty="0"/>
          </a:p>
          <a:p>
            <a:r>
              <a:rPr lang="uk-UA" dirty="0"/>
              <a:t>Свого найвищого втілення архітектурна й інженерна думка Стародавнього Риму дістала в Пантеоні — храмі всіх богів, побудованому у </a:t>
            </a:r>
            <a:r>
              <a:rPr lang="en-US" dirty="0"/>
              <a:t>II </a:t>
            </a:r>
            <a:r>
              <a:rPr lang="uk-UA" dirty="0"/>
              <a:t>ст. н. е., ймовірно, </a:t>
            </a:r>
            <a:r>
              <a:rPr lang="uk-UA" dirty="0" err="1"/>
              <a:t>Аполлодором</a:t>
            </a:r>
            <a:r>
              <a:rPr lang="uk-UA" dirty="0"/>
              <a:t> Дамаським. Храм являє собою ротонду, вхід в яку прикрашений портиком. Купол цього храму, відлитий з бетону, в діаметрі перевищує 40 м (за розмірами він залишався в Європі неперевершеним до </a:t>
            </a:r>
            <a:r>
              <a:rPr lang="en-US" dirty="0"/>
              <a:t>XIX </a:t>
            </a:r>
            <a:r>
              <a:rPr lang="uk-UA" dirty="0"/>
              <a:t>ст.) Люди старовини сприймали купол як символ неба — втілення верховного бога Юпітера. У зв'язку з цим особливу роль відігравав єдиний отвір, розміщений у вищій точці купола. Стовп світла, який проникав через нього, ставав центром композиції. Периметр храму і його висота практично однакові, такі пропорції «збільшують» приміщення. У нішах навкруг залу у давнину стояли статуї богів. Дуже багатими є внутрішнє оздоблення різними сортами мармуру, яке повністю збереглося до наших днів. Уперше в світовій архітектурі в цьому храмі головна роль відведена не зовнішньому вигляду, а створенню особливої внутрішньої атмосфери.</a:t>
            </a:r>
          </a:p>
          <a:p>
            <a:endParaRPr lang="uk-UA" dirty="0"/>
          </a:p>
        </p:txBody>
      </p:sp>
    </p:spTree>
    <p:extLst>
      <p:ext uri="{BB962C8B-B14F-4D97-AF65-F5344CB8AC3E}">
        <p14:creationId xmlns:p14="http://schemas.microsoft.com/office/powerpoint/2010/main" val="1541053069"/>
      </p:ext>
    </p:extLst>
  </p:cSld>
  <p:clrMapOvr>
    <a:masterClrMapping/>
  </p:clrMapOvr>
  <p:transition spd="slow">
    <p:cove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pic>
        <p:nvPicPr>
          <p:cNvPr id="4" name="Объект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31640" y="1052736"/>
            <a:ext cx="6336704" cy="475252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60332662"/>
      </p:ext>
    </p:extLst>
  </p:cSld>
  <p:clrMapOvr>
    <a:masterClrMapping/>
  </p:clrMapOvr>
  <p:transition spd="slow">
    <p:randomBar dir="vert"/>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a:t>Римські дороги</a:t>
            </a:r>
          </a:p>
        </p:txBody>
      </p:sp>
      <p:sp>
        <p:nvSpPr>
          <p:cNvPr id="3" name="Объект 2"/>
          <p:cNvSpPr>
            <a:spLocks noGrp="1"/>
          </p:cNvSpPr>
          <p:nvPr>
            <p:ph idx="1"/>
          </p:nvPr>
        </p:nvSpPr>
        <p:spPr>
          <a:xfrm>
            <a:off x="1371600" y="2438400"/>
            <a:ext cx="6400800" cy="3438872"/>
          </a:xfrm>
        </p:spPr>
        <p:txBody>
          <a:bodyPr>
            <a:normAutofit fontScale="85000" lnSpcReduction="10000"/>
          </a:bodyPr>
          <a:lstStyle/>
          <a:p>
            <a:r>
              <a:rPr lang="ru-RU" dirty="0" err="1"/>
              <a:t>Уславили</a:t>
            </a:r>
            <a:r>
              <a:rPr lang="ru-RU" dirty="0"/>
              <a:t> римлян і </a:t>
            </a:r>
            <a:r>
              <a:rPr lang="ru-RU" dirty="0" err="1"/>
              <a:t>їх</a:t>
            </a:r>
            <a:r>
              <a:rPr lang="ru-RU" dirty="0"/>
              <a:t> </a:t>
            </a:r>
            <a:r>
              <a:rPr lang="ru-RU" dirty="0" err="1"/>
              <a:t>технічні</a:t>
            </a:r>
            <a:r>
              <a:rPr lang="ru-RU" dirty="0"/>
              <a:t> </a:t>
            </a:r>
            <a:r>
              <a:rPr lang="ru-RU" dirty="0" err="1"/>
              <a:t>споруди</a:t>
            </a:r>
            <a:r>
              <a:rPr lang="ru-RU" dirty="0"/>
              <a:t>. Мережа </a:t>
            </a:r>
            <a:r>
              <a:rPr lang="ru-RU" dirty="0" err="1"/>
              <a:t>чудових</a:t>
            </a:r>
            <a:r>
              <a:rPr lang="ru-RU" dirty="0"/>
              <a:t> </a:t>
            </a:r>
            <a:r>
              <a:rPr lang="ru-RU" dirty="0" err="1"/>
              <a:t>мощених</a:t>
            </a:r>
            <a:r>
              <a:rPr lang="ru-RU" dirty="0"/>
              <a:t> </a:t>
            </a:r>
            <a:r>
              <a:rPr lang="ru-RU" dirty="0" err="1"/>
              <a:t>камінням</a:t>
            </a:r>
            <a:r>
              <a:rPr lang="ru-RU" dirty="0"/>
              <a:t> </a:t>
            </a:r>
            <a:r>
              <a:rPr lang="ru-RU" dirty="0" err="1"/>
              <a:t>доріг</a:t>
            </a:r>
            <a:r>
              <a:rPr lang="ru-RU" dirty="0"/>
              <a:t> </a:t>
            </a:r>
            <a:r>
              <a:rPr lang="ru-RU" dirty="0" err="1"/>
              <a:t>з'єднувала</a:t>
            </a:r>
            <a:r>
              <a:rPr lang="ru-RU" dirty="0"/>
              <a:t> </a:t>
            </a:r>
            <a:r>
              <a:rPr lang="ru-RU" dirty="0" err="1"/>
              <a:t>всі</a:t>
            </a:r>
            <a:r>
              <a:rPr lang="ru-RU" dirty="0"/>
              <a:t> </a:t>
            </a:r>
            <a:r>
              <a:rPr lang="ru-RU" dirty="0" err="1"/>
              <a:t>частини</a:t>
            </a:r>
            <a:r>
              <a:rPr lang="ru-RU" dirty="0"/>
              <a:t> </a:t>
            </a:r>
            <a:r>
              <a:rPr lang="ru-RU" dirty="0" err="1"/>
              <a:t>величезної</a:t>
            </a:r>
            <a:r>
              <a:rPr lang="ru-RU" dirty="0"/>
              <a:t> </a:t>
            </a:r>
            <a:r>
              <a:rPr lang="ru-RU" dirty="0" err="1"/>
              <a:t>держави</a:t>
            </a:r>
            <a:r>
              <a:rPr lang="ru-RU" dirty="0"/>
              <a:t>. </a:t>
            </a:r>
            <a:r>
              <a:rPr lang="ru-RU" dirty="0" err="1"/>
              <a:t>Найдавніша</a:t>
            </a:r>
            <a:r>
              <a:rPr lang="ru-RU" dirty="0"/>
              <a:t> </a:t>
            </a:r>
            <a:r>
              <a:rPr lang="ru-RU" dirty="0" err="1"/>
              <a:t>Аппієва</a:t>
            </a:r>
            <a:r>
              <a:rPr lang="ru-RU" dirty="0"/>
              <a:t> дорога, яка вела в Рим, служить і зараз. </a:t>
            </a:r>
            <a:r>
              <a:rPr lang="ru-RU" dirty="0" err="1"/>
              <a:t>Римляни</a:t>
            </a:r>
            <a:r>
              <a:rPr lang="ru-RU" dirty="0"/>
              <a:t> </a:t>
            </a:r>
            <a:r>
              <a:rPr lang="ru-RU" dirty="0" err="1"/>
              <a:t>запозичили</a:t>
            </a:r>
            <a:r>
              <a:rPr lang="ru-RU" dirty="0"/>
              <a:t> на </a:t>
            </a:r>
            <a:r>
              <a:rPr lang="ru-RU" dirty="0" err="1"/>
              <a:t>Сході</a:t>
            </a:r>
            <a:r>
              <a:rPr lang="ru-RU" dirty="0"/>
              <a:t> і довели до </a:t>
            </a:r>
            <a:r>
              <a:rPr lang="ru-RU" dirty="0" err="1"/>
              <a:t>досконалості</a:t>
            </a:r>
            <a:r>
              <a:rPr lang="ru-RU" dirty="0"/>
              <a:t> </a:t>
            </a:r>
            <a:r>
              <a:rPr lang="ru-RU" dirty="0" err="1"/>
              <a:t>арочну</a:t>
            </a:r>
            <a:r>
              <a:rPr lang="ru-RU" dirty="0"/>
              <a:t> </a:t>
            </a:r>
            <a:r>
              <a:rPr lang="ru-RU" dirty="0" err="1"/>
              <a:t>конструкцію</a:t>
            </a:r>
            <a:r>
              <a:rPr lang="ru-RU" dirty="0"/>
              <a:t> </a:t>
            </a:r>
            <a:r>
              <a:rPr lang="ru-RU" dirty="0" err="1"/>
              <a:t>мостів</a:t>
            </a:r>
            <a:r>
              <a:rPr lang="ru-RU" dirty="0"/>
              <a:t>. </a:t>
            </a:r>
            <a:r>
              <a:rPr lang="ru-RU" dirty="0" err="1"/>
              <a:t>Міста</a:t>
            </a:r>
            <a:r>
              <a:rPr lang="ru-RU" dirty="0"/>
              <a:t> </a:t>
            </a:r>
            <a:r>
              <a:rPr lang="ru-RU" dirty="0" err="1"/>
              <a:t>обов'язково</a:t>
            </a:r>
            <a:r>
              <a:rPr lang="ru-RU" dirty="0"/>
              <a:t> </a:t>
            </a:r>
            <a:r>
              <a:rPr lang="ru-RU" dirty="0" err="1"/>
              <a:t>оснащувалися</a:t>
            </a:r>
            <a:r>
              <a:rPr lang="ru-RU" dirty="0"/>
              <a:t> складною системою </a:t>
            </a:r>
            <a:r>
              <a:rPr lang="ru-RU" dirty="0" err="1"/>
              <a:t>водопостачання</a:t>
            </a:r>
            <a:r>
              <a:rPr lang="ru-RU" dirty="0"/>
              <a:t>. Символом </a:t>
            </a:r>
            <a:r>
              <a:rPr lang="ru-RU" dirty="0" err="1"/>
              <a:t>могутності</a:t>
            </a:r>
            <a:r>
              <a:rPr lang="ru-RU" dirty="0"/>
              <a:t> і </a:t>
            </a:r>
            <a:r>
              <a:rPr lang="ru-RU" dirty="0" err="1"/>
              <a:t>багатства</a:t>
            </a:r>
            <a:r>
              <a:rPr lang="ru-RU" dirty="0"/>
              <a:t> Риму </a:t>
            </a:r>
            <a:r>
              <a:rPr lang="ru-RU" dirty="0" err="1"/>
              <a:t>була</a:t>
            </a:r>
            <a:r>
              <a:rPr lang="ru-RU" dirty="0"/>
              <a:t> </a:t>
            </a:r>
            <a:r>
              <a:rPr lang="ru-RU" dirty="0" err="1"/>
              <a:t>протічна</a:t>
            </a:r>
            <a:r>
              <a:rPr lang="ru-RU" dirty="0"/>
              <a:t> вода, яка </a:t>
            </a:r>
            <a:r>
              <a:rPr lang="ru-RU" dirty="0" err="1"/>
              <a:t>струмувала</a:t>
            </a:r>
            <a:r>
              <a:rPr lang="ru-RU" dirty="0"/>
              <a:t> в </a:t>
            </a:r>
            <a:r>
              <a:rPr lang="ru-RU" dirty="0" err="1"/>
              <a:t>римських</a:t>
            </a:r>
            <a:r>
              <a:rPr lang="ru-RU" dirty="0"/>
              <a:t> </a:t>
            </a:r>
            <a:r>
              <a:rPr lang="ru-RU" dirty="0" err="1"/>
              <a:t>вуличних</a:t>
            </a:r>
            <a:r>
              <a:rPr lang="ru-RU" dirty="0"/>
              <a:t> фонтанах. </a:t>
            </a:r>
            <a:r>
              <a:rPr lang="ru-RU" dirty="0" err="1"/>
              <a:t>Водопроводи</a:t>
            </a:r>
            <a:r>
              <a:rPr lang="ru-RU" dirty="0"/>
              <a:t> </a:t>
            </a:r>
            <a:r>
              <a:rPr lang="ru-RU" dirty="0" err="1"/>
              <a:t>були</a:t>
            </a:r>
            <a:r>
              <a:rPr lang="ru-RU" dirty="0"/>
              <a:t> як </a:t>
            </a:r>
            <a:r>
              <a:rPr lang="ru-RU" dirty="0" err="1"/>
              <a:t>підземними</a:t>
            </a:r>
            <a:r>
              <a:rPr lang="ru-RU" dirty="0"/>
              <a:t>, так і </a:t>
            </a:r>
            <a:r>
              <a:rPr lang="ru-RU" dirty="0" err="1"/>
              <a:t>наземними</a:t>
            </a:r>
            <a:r>
              <a:rPr lang="ru-RU" dirty="0"/>
              <a:t>. У </a:t>
            </a:r>
            <a:r>
              <a:rPr lang="ru-RU" dirty="0" err="1"/>
              <a:t>наземних</a:t>
            </a:r>
            <a:r>
              <a:rPr lang="ru-RU" dirty="0"/>
              <a:t> водопроводах — акведуках — </a:t>
            </a:r>
            <a:r>
              <a:rPr lang="ru-RU" dirty="0" err="1"/>
              <a:t>керамічні</a:t>
            </a:r>
            <a:r>
              <a:rPr lang="ru-RU" dirty="0"/>
              <a:t> труби клали на </a:t>
            </a:r>
            <a:r>
              <a:rPr lang="ru-RU" dirty="0" err="1"/>
              <a:t>високу</a:t>
            </a:r>
            <a:r>
              <a:rPr lang="ru-RU" dirty="0"/>
              <a:t> аркаду. Для </a:t>
            </a:r>
            <a:r>
              <a:rPr lang="ru-RU" dirty="0" err="1"/>
              <a:t>брудної</a:t>
            </a:r>
            <a:r>
              <a:rPr lang="ru-RU" dirty="0"/>
              <a:t> води </a:t>
            </a:r>
            <a:r>
              <a:rPr lang="ru-RU" dirty="0" err="1"/>
              <a:t>будувалися</a:t>
            </a:r>
            <a:r>
              <a:rPr lang="ru-RU" dirty="0"/>
              <a:t> </a:t>
            </a:r>
            <a:r>
              <a:rPr lang="ru-RU" dirty="0" err="1"/>
              <a:t>підземні</a:t>
            </a:r>
            <a:r>
              <a:rPr lang="ru-RU" dirty="0"/>
              <a:t> канали.</a:t>
            </a:r>
            <a:endParaRPr lang="uk-UA" dirty="0"/>
          </a:p>
        </p:txBody>
      </p:sp>
    </p:spTree>
    <p:extLst>
      <p:ext uri="{BB962C8B-B14F-4D97-AF65-F5344CB8AC3E}">
        <p14:creationId xmlns:p14="http://schemas.microsoft.com/office/powerpoint/2010/main" val="377516177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Образотворче мистецтво</a:t>
            </a:r>
          </a:p>
        </p:txBody>
      </p:sp>
      <p:sp>
        <p:nvSpPr>
          <p:cNvPr id="3" name="Объект 2"/>
          <p:cNvSpPr>
            <a:spLocks noGrp="1"/>
          </p:cNvSpPr>
          <p:nvPr>
            <p:ph idx="1"/>
          </p:nvPr>
        </p:nvSpPr>
        <p:spPr/>
        <p:txBody>
          <a:bodyPr>
            <a:normAutofit fontScale="85000" lnSpcReduction="10000"/>
          </a:bodyPr>
          <a:lstStyle/>
          <a:p>
            <a:r>
              <a:rPr lang="uk-UA" dirty="0"/>
              <a:t>Свої особливості мало образотворче мистецтво. Якщо грецька скульптура прославилася насамперед узагальненими образами, які втілювали людську красу, то в Римі значного розвитку набув жанр психологічного скульптурного портрета. Його джерелами були: особливий культ родини (латиною — «фамілії»), предків у римлян, з одного боку, а з другого — нове сприйняття особистості, її ролі в історії. Мистецтво «оживило» історію, залишивши портретну галерею її головних дійових осіб: Помпея Великого, Юлія Цезаря, Цицерона, Октавіана та інших.</a:t>
            </a:r>
          </a:p>
        </p:txBody>
      </p:sp>
    </p:spTree>
    <p:extLst>
      <p:ext uri="{BB962C8B-B14F-4D97-AF65-F5344CB8AC3E}">
        <p14:creationId xmlns:p14="http://schemas.microsoft.com/office/powerpoint/2010/main" val="1204999437"/>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ru-RU"/>
          </a:p>
        </p:txBody>
      </p:sp>
      <p:sp>
        <p:nvSpPr>
          <p:cNvPr id="3" name="Объект 2"/>
          <p:cNvSpPr>
            <a:spLocks noGrp="1"/>
          </p:cNvSpPr>
          <p:nvPr>
            <p:ph idx="1"/>
          </p:nvPr>
        </p:nvSpPr>
        <p:spPr>
          <a:xfrm>
            <a:off x="1043608" y="980728"/>
            <a:ext cx="7128792" cy="4824536"/>
          </a:xfrm>
        </p:spPr>
        <p:txBody>
          <a:bodyPr>
            <a:normAutofit fontScale="92500"/>
          </a:bodyPr>
          <a:lstStyle/>
          <a:p>
            <a:r>
              <a:rPr lang="ru-RU" dirty="0" err="1" smtClean="0"/>
              <a:t>Наприкінці</a:t>
            </a:r>
            <a:r>
              <a:rPr lang="ru-RU" dirty="0" smtClean="0"/>
              <a:t> </a:t>
            </a:r>
            <a:r>
              <a:rPr lang="en-US" dirty="0" smtClean="0"/>
              <a:t>III — </a:t>
            </a:r>
            <a:r>
              <a:rPr lang="ru-RU" dirty="0" smtClean="0"/>
              <a:t>на початку </a:t>
            </a:r>
            <a:r>
              <a:rPr lang="en-US" dirty="0" smtClean="0"/>
              <a:t>II </a:t>
            </a:r>
            <a:r>
              <a:rPr lang="ru-RU" dirty="0" err="1" smtClean="0"/>
              <a:t>тисячоліття</a:t>
            </a:r>
            <a:r>
              <a:rPr lang="ru-RU" dirty="0" smtClean="0"/>
              <a:t> до н. е. </a:t>
            </a:r>
            <a:r>
              <a:rPr lang="ru-RU" dirty="0" err="1" smtClean="0"/>
              <a:t>наймогутнішим</a:t>
            </a:r>
            <a:r>
              <a:rPr lang="ru-RU" dirty="0" smtClean="0"/>
              <a:t> </a:t>
            </a:r>
            <a:r>
              <a:rPr lang="ru-RU" dirty="0" err="1" smtClean="0"/>
              <a:t>було</a:t>
            </a:r>
            <a:r>
              <a:rPr lang="ru-RU" dirty="0" smtClean="0"/>
              <a:t> </a:t>
            </a:r>
            <a:r>
              <a:rPr lang="ru-RU" dirty="0" err="1" smtClean="0"/>
              <a:t>Критське</a:t>
            </a:r>
            <a:r>
              <a:rPr lang="ru-RU" dirty="0" smtClean="0"/>
              <a:t> царство — </a:t>
            </a:r>
            <a:r>
              <a:rPr lang="ru-RU" dirty="0" err="1" smtClean="0"/>
              <a:t>таласократія</a:t>
            </a:r>
            <a:r>
              <a:rPr lang="ru-RU" dirty="0" smtClean="0"/>
              <a:t>, яка </a:t>
            </a:r>
            <a:r>
              <a:rPr lang="ru-RU" dirty="0" err="1" smtClean="0"/>
              <a:t>займала</a:t>
            </a:r>
            <a:r>
              <a:rPr lang="ru-RU" dirty="0" smtClean="0"/>
              <a:t> </a:t>
            </a:r>
            <a:r>
              <a:rPr lang="ru-RU" dirty="0" err="1" smtClean="0"/>
              <a:t>винятково</a:t>
            </a:r>
            <a:r>
              <a:rPr lang="ru-RU" dirty="0" smtClean="0"/>
              <a:t> </a:t>
            </a:r>
            <a:r>
              <a:rPr lang="ru-RU" dirty="0" err="1" smtClean="0"/>
              <a:t>вигідне</a:t>
            </a:r>
            <a:r>
              <a:rPr lang="ru-RU" dirty="0" smtClean="0"/>
              <a:t> </a:t>
            </a:r>
            <a:r>
              <a:rPr lang="ru-RU" dirty="0" err="1" smtClean="0"/>
              <a:t>географічне</a:t>
            </a:r>
            <a:r>
              <a:rPr lang="ru-RU" dirty="0" smtClean="0"/>
              <a:t> </a:t>
            </a:r>
            <a:r>
              <a:rPr lang="ru-RU" dirty="0" err="1" smtClean="0"/>
              <a:t>положення</a:t>
            </a:r>
            <a:r>
              <a:rPr lang="ru-RU" dirty="0" smtClean="0"/>
              <a:t>, </a:t>
            </a:r>
            <a:r>
              <a:rPr lang="ru-RU" dirty="0" err="1" smtClean="0"/>
              <a:t>володіла</a:t>
            </a:r>
            <a:r>
              <a:rPr lang="ru-RU" dirty="0" smtClean="0"/>
              <a:t> </a:t>
            </a:r>
            <a:r>
              <a:rPr lang="ru-RU" dirty="0" err="1" smtClean="0"/>
              <a:t>сильним</a:t>
            </a:r>
            <a:r>
              <a:rPr lang="ru-RU" dirty="0" smtClean="0"/>
              <a:t> флотом. </a:t>
            </a:r>
            <a:r>
              <a:rPr lang="ru-RU" dirty="0" err="1" smtClean="0"/>
              <a:t>Критські</a:t>
            </a:r>
            <a:r>
              <a:rPr lang="ru-RU" dirty="0" smtClean="0"/>
              <a:t> </a:t>
            </a:r>
            <a:r>
              <a:rPr lang="ru-RU" dirty="0" err="1" smtClean="0"/>
              <a:t>майстри</a:t>
            </a:r>
            <a:r>
              <a:rPr lang="ru-RU" dirty="0" smtClean="0"/>
              <a:t> тонко </a:t>
            </a:r>
            <a:r>
              <a:rPr lang="ru-RU" dirty="0" err="1" smtClean="0"/>
              <a:t>обробляли</a:t>
            </a:r>
            <a:r>
              <a:rPr lang="ru-RU" dirty="0" smtClean="0"/>
              <a:t> бронзу, але не знали </a:t>
            </a:r>
            <a:r>
              <a:rPr lang="ru-RU" dirty="0" err="1" smtClean="0"/>
              <a:t>заліза</a:t>
            </a:r>
            <a:r>
              <a:rPr lang="ru-RU" dirty="0" smtClean="0"/>
              <a:t>, </a:t>
            </a:r>
            <a:r>
              <a:rPr lang="ru-RU" dirty="0" err="1" smtClean="0"/>
              <a:t>виготовляли</a:t>
            </a:r>
            <a:r>
              <a:rPr lang="ru-RU" dirty="0" smtClean="0"/>
              <a:t> і </a:t>
            </a:r>
            <a:r>
              <a:rPr lang="ru-RU" dirty="0" err="1" smtClean="0"/>
              <a:t>розписували</a:t>
            </a:r>
            <a:r>
              <a:rPr lang="ru-RU" dirty="0" smtClean="0"/>
              <a:t> </a:t>
            </a:r>
            <a:r>
              <a:rPr lang="ru-RU" dirty="0" err="1" smtClean="0"/>
              <a:t>керамічний</a:t>
            </a:r>
            <a:r>
              <a:rPr lang="ru-RU" dirty="0" smtClean="0"/>
              <a:t> посуд </a:t>
            </a:r>
            <a:r>
              <a:rPr lang="ru-RU" dirty="0" err="1" smtClean="0"/>
              <a:t>зображеннями</a:t>
            </a:r>
            <a:r>
              <a:rPr lang="ru-RU" dirty="0" smtClean="0"/>
              <a:t> </a:t>
            </a:r>
            <a:r>
              <a:rPr lang="ru-RU" dirty="0" err="1" smtClean="0"/>
              <a:t>рослин</a:t>
            </a:r>
            <a:r>
              <a:rPr lang="ru-RU" dirty="0" smtClean="0"/>
              <a:t>, </a:t>
            </a:r>
            <a:r>
              <a:rPr lang="ru-RU" dirty="0" err="1" smtClean="0"/>
              <a:t>тварин</a:t>
            </a:r>
            <a:r>
              <a:rPr lang="ru-RU" dirty="0" smtClean="0"/>
              <a:t>, людей. </a:t>
            </a:r>
            <a:r>
              <a:rPr lang="ru-RU" dirty="0" err="1" smtClean="0"/>
              <a:t>Донині</a:t>
            </a:r>
            <a:r>
              <a:rPr lang="ru-RU" dirty="0" smtClean="0"/>
              <a:t> </a:t>
            </a:r>
            <a:r>
              <a:rPr lang="ru-RU" dirty="0" err="1" smtClean="0"/>
              <a:t>вражають</a:t>
            </a:r>
            <a:r>
              <a:rPr lang="ru-RU" dirty="0" smtClean="0"/>
              <a:t> </a:t>
            </a:r>
            <a:r>
              <a:rPr lang="ru-RU" dirty="0" err="1" smtClean="0"/>
              <a:t>руїни</a:t>
            </a:r>
            <a:r>
              <a:rPr lang="ru-RU" dirty="0" smtClean="0"/>
              <a:t> </a:t>
            </a:r>
            <a:r>
              <a:rPr lang="ru-RU" dirty="0" err="1" smtClean="0"/>
              <a:t>царського</a:t>
            </a:r>
            <a:r>
              <a:rPr lang="ru-RU" dirty="0" smtClean="0"/>
              <a:t> палацу в </a:t>
            </a:r>
            <a:r>
              <a:rPr lang="ru-RU" dirty="0" err="1" smtClean="0"/>
              <a:t>Кноссі</a:t>
            </a:r>
            <a:r>
              <a:rPr lang="ru-RU" dirty="0" smtClean="0"/>
              <a:t>. </a:t>
            </a:r>
            <a:r>
              <a:rPr lang="ru-RU" dirty="0" err="1" smtClean="0"/>
              <a:t>Він</a:t>
            </a:r>
            <a:r>
              <a:rPr lang="ru-RU" dirty="0" smtClean="0"/>
              <a:t> являв собою </a:t>
            </a:r>
            <a:r>
              <a:rPr lang="ru-RU" dirty="0" err="1" smtClean="0"/>
              <a:t>багатоповерхову</a:t>
            </a:r>
            <a:r>
              <a:rPr lang="ru-RU" dirty="0" smtClean="0"/>
              <a:t> </a:t>
            </a:r>
            <a:r>
              <a:rPr lang="ru-RU" dirty="0" err="1" smtClean="0"/>
              <a:t>споруду</a:t>
            </a:r>
            <a:r>
              <a:rPr lang="ru-RU" dirty="0" smtClean="0"/>
              <a:t>, </a:t>
            </a:r>
            <a:r>
              <a:rPr lang="ru-RU" dirty="0" err="1" smtClean="0"/>
              <a:t>більшість</a:t>
            </a:r>
            <a:r>
              <a:rPr lang="ru-RU" dirty="0" smtClean="0"/>
              <a:t> </a:t>
            </a:r>
            <a:r>
              <a:rPr lang="ru-RU" dirty="0" err="1" smtClean="0"/>
              <a:t>приміщень</a:t>
            </a:r>
            <a:r>
              <a:rPr lang="ru-RU" dirty="0" smtClean="0"/>
              <a:t> </a:t>
            </a:r>
            <a:r>
              <a:rPr lang="ru-RU" dirty="0" err="1" smtClean="0"/>
              <a:t>якої</a:t>
            </a:r>
            <a:r>
              <a:rPr lang="ru-RU" dirty="0" smtClean="0"/>
              <a:t> </a:t>
            </a:r>
            <a:r>
              <a:rPr lang="ru-RU" dirty="0" err="1" smtClean="0"/>
              <a:t>сполучені</a:t>
            </a:r>
            <a:r>
              <a:rPr lang="ru-RU" dirty="0" smtClean="0"/>
              <a:t> складною системою </a:t>
            </a:r>
            <a:r>
              <a:rPr lang="ru-RU" dirty="0" err="1" smtClean="0"/>
              <a:t>переходів</a:t>
            </a:r>
            <a:r>
              <a:rPr lang="ru-RU" dirty="0" smtClean="0"/>
              <a:t>, </a:t>
            </a:r>
            <a:r>
              <a:rPr lang="ru-RU" dirty="0" err="1" smtClean="0"/>
              <a:t>коридорів</a:t>
            </a:r>
            <a:r>
              <a:rPr lang="ru-RU" dirty="0" smtClean="0"/>
              <a:t> і </a:t>
            </a:r>
            <a:r>
              <a:rPr lang="ru-RU" dirty="0" err="1" smtClean="0"/>
              <a:t>ніколи</a:t>
            </a:r>
            <a:r>
              <a:rPr lang="ru-RU" dirty="0" smtClean="0"/>
              <a:t> не </a:t>
            </a:r>
            <a:r>
              <a:rPr lang="ru-RU" dirty="0" err="1" smtClean="0"/>
              <a:t>мали</a:t>
            </a:r>
            <a:r>
              <a:rPr lang="ru-RU" dirty="0" smtClean="0"/>
              <a:t> </a:t>
            </a:r>
            <a:r>
              <a:rPr lang="ru-RU" dirty="0" err="1" smtClean="0"/>
              <a:t>зовнішніх</a:t>
            </a:r>
            <a:r>
              <a:rPr lang="ru-RU" dirty="0" smtClean="0"/>
              <a:t> </a:t>
            </a:r>
            <a:r>
              <a:rPr lang="ru-RU" dirty="0" err="1" smtClean="0"/>
              <a:t>вікон</a:t>
            </a:r>
            <a:r>
              <a:rPr lang="ru-RU" dirty="0" smtClean="0"/>
              <a:t>, </a:t>
            </a:r>
            <a:r>
              <a:rPr lang="ru-RU" dirty="0" err="1" smtClean="0"/>
              <a:t>освітлювалися</a:t>
            </a:r>
            <a:r>
              <a:rPr lang="ru-RU" dirty="0" smtClean="0"/>
              <a:t> через </a:t>
            </a:r>
            <a:r>
              <a:rPr lang="ru-RU" dirty="0" err="1" smtClean="0"/>
              <a:t>спеціальні</a:t>
            </a:r>
            <a:r>
              <a:rPr lang="ru-RU" dirty="0" smtClean="0"/>
              <a:t> </a:t>
            </a:r>
            <a:r>
              <a:rPr lang="ru-RU" dirty="0" err="1" smtClean="0"/>
              <a:t>світлові</a:t>
            </a:r>
            <a:r>
              <a:rPr lang="ru-RU" dirty="0" smtClean="0"/>
              <a:t> </a:t>
            </a:r>
            <a:r>
              <a:rPr lang="ru-RU" dirty="0" err="1" smtClean="0"/>
              <a:t>шахти</a:t>
            </a:r>
            <a:r>
              <a:rPr lang="ru-RU" dirty="0" smtClean="0"/>
              <a:t>. У </a:t>
            </a:r>
            <a:r>
              <a:rPr lang="ru-RU" dirty="0" err="1" smtClean="0"/>
              <a:t>палаці</a:t>
            </a:r>
            <a:r>
              <a:rPr lang="ru-RU" dirty="0" smtClean="0"/>
              <a:t> </a:t>
            </a:r>
            <a:r>
              <a:rPr lang="ru-RU" dirty="0" err="1" smtClean="0"/>
              <a:t>діяла</a:t>
            </a:r>
            <a:r>
              <a:rPr lang="ru-RU" dirty="0" smtClean="0"/>
              <a:t> система </a:t>
            </a:r>
            <a:r>
              <a:rPr lang="ru-RU" dirty="0" err="1" smtClean="0"/>
              <a:t>вентиляції</a:t>
            </a:r>
            <a:r>
              <a:rPr lang="ru-RU" dirty="0" smtClean="0"/>
              <a:t> і </a:t>
            </a:r>
            <a:r>
              <a:rPr lang="ru-RU" dirty="0" err="1" smtClean="0"/>
              <a:t>водопостачання</a:t>
            </a:r>
            <a:r>
              <a:rPr lang="ru-RU" dirty="0" smtClean="0"/>
              <a:t>. </a:t>
            </a:r>
            <a:r>
              <a:rPr lang="ru-RU" dirty="0" err="1" smtClean="0"/>
              <a:t>Стіни</a:t>
            </a:r>
            <a:r>
              <a:rPr lang="ru-RU" dirty="0" smtClean="0"/>
              <a:t> </a:t>
            </a:r>
            <a:r>
              <a:rPr lang="ru-RU" dirty="0" err="1" smtClean="0"/>
              <a:t>прикрашені</a:t>
            </a:r>
            <a:r>
              <a:rPr lang="ru-RU" dirty="0" smtClean="0"/>
              <a:t> </a:t>
            </a:r>
            <a:r>
              <a:rPr lang="ru-RU" dirty="0" err="1" smtClean="0"/>
              <a:t>прекрасними</a:t>
            </a:r>
            <a:r>
              <a:rPr lang="ru-RU" dirty="0" smtClean="0"/>
              <a:t> фресками. Одна </a:t>
            </a:r>
            <a:r>
              <a:rPr lang="ru-RU" dirty="0" err="1" smtClean="0"/>
              <a:t>із</a:t>
            </a:r>
            <a:r>
              <a:rPr lang="ru-RU" dirty="0" smtClean="0"/>
              <a:t> </a:t>
            </a:r>
            <a:r>
              <a:rPr lang="ru-RU" dirty="0" err="1" smtClean="0"/>
              <a:t>найзнаменитіших</a:t>
            </a:r>
            <a:r>
              <a:rPr lang="ru-RU" dirty="0" smtClean="0"/>
              <a:t> — «Парижанка» (</a:t>
            </a:r>
            <a:r>
              <a:rPr lang="ru-RU" dirty="0" err="1" smtClean="0"/>
              <a:t>нині</a:t>
            </a:r>
            <a:r>
              <a:rPr lang="ru-RU" dirty="0" smtClean="0"/>
              <a:t> в </a:t>
            </a:r>
            <a:r>
              <a:rPr lang="ru-RU" dirty="0" err="1" smtClean="0"/>
              <a:t>колекції</a:t>
            </a:r>
            <a:r>
              <a:rPr lang="ru-RU" dirty="0" smtClean="0"/>
              <a:t> </a:t>
            </a:r>
            <a:r>
              <a:rPr lang="ru-RU" dirty="0" err="1" smtClean="0"/>
              <a:t>Археологічного</a:t>
            </a:r>
            <a:r>
              <a:rPr lang="ru-RU" dirty="0" smtClean="0"/>
              <a:t> музею </a:t>
            </a:r>
            <a:r>
              <a:rPr lang="ru-RU" dirty="0" err="1" smtClean="0"/>
              <a:t>Іракліону</a:t>
            </a:r>
            <a:r>
              <a:rPr lang="ru-RU" dirty="0" smtClean="0"/>
              <a:t>)</a:t>
            </a:r>
          </a:p>
          <a:p>
            <a:endParaRPr lang="ru-RU" dirty="0"/>
          </a:p>
        </p:txBody>
      </p:sp>
    </p:spTree>
    <p:extLst>
      <p:ext uri="{BB962C8B-B14F-4D97-AF65-F5344CB8AC3E}">
        <p14:creationId xmlns:p14="http://schemas.microsoft.com/office/powerpoint/2010/main" val="1608293678"/>
      </p:ext>
    </p:extLst>
  </p:cSld>
  <p:clrMapOvr>
    <a:masterClrMapping/>
  </p:clrMapOvr>
  <p:transition spd="slow">
    <p:wipe/>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endParaRPr lang="uk-UA"/>
          </a:p>
        </p:txBody>
      </p:sp>
      <p:sp>
        <p:nvSpPr>
          <p:cNvPr id="3" name="Объект 2"/>
          <p:cNvSpPr>
            <a:spLocks noGrp="1"/>
          </p:cNvSpPr>
          <p:nvPr>
            <p:ph idx="1"/>
          </p:nvPr>
        </p:nvSpPr>
        <p:spPr>
          <a:xfrm>
            <a:off x="1115616" y="1340768"/>
            <a:ext cx="6984776" cy="4464496"/>
          </a:xfrm>
        </p:spPr>
        <p:txBody>
          <a:bodyPr>
            <a:normAutofit fontScale="92500"/>
          </a:bodyPr>
          <a:lstStyle/>
          <a:p>
            <a:r>
              <a:rPr lang="uk-UA" dirty="0"/>
              <a:t>Фрескове малярство і мозаїка — реалістичні, з багатою колірною гамою, з передачею об'єму і глибини простору — стали відомі після розкопок міст Помпеї і </a:t>
            </a:r>
            <a:r>
              <a:rPr lang="uk-UA" dirty="0" err="1"/>
              <a:t>Геракуланума</a:t>
            </a:r>
            <a:r>
              <a:rPr lang="uk-UA" dirty="0"/>
              <a:t>, знищених під час виверження вулкана Везувій у 79 р. н. е. Ця трагедія, яка принесла загибель людям, зберегла життя творам мистецтва. Розкопки тут розпочали у </a:t>
            </a:r>
            <a:r>
              <a:rPr lang="en-US" dirty="0"/>
              <a:t>XVIII </a:t>
            </a:r>
            <a:r>
              <a:rPr lang="uk-UA" dirty="0"/>
              <a:t>ст., вони тривають і зараз. Про живописні портрети дізналися після археологічних знахідок у </a:t>
            </a:r>
            <a:r>
              <a:rPr lang="uk-UA" dirty="0" err="1"/>
              <a:t>Фаюмському</a:t>
            </a:r>
            <a:r>
              <a:rPr lang="uk-UA" dirty="0"/>
              <a:t> оазисі в Єгипті, де склався поховальний обряд, що об'єднав східні і західні традиції. На дошках (іноді — тканинах) на восковій основі були написані портрети померлих, які вражають витонченістю, а також точністю передачі не тільки зовнішності, але й внутрішнього світу людини.</a:t>
            </a:r>
          </a:p>
        </p:txBody>
      </p:sp>
    </p:spTree>
    <p:extLst>
      <p:ext uri="{BB962C8B-B14F-4D97-AF65-F5344CB8AC3E}">
        <p14:creationId xmlns:p14="http://schemas.microsoft.com/office/powerpoint/2010/main" val="3760846324"/>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Театральне мистецтво</a:t>
            </a:r>
          </a:p>
        </p:txBody>
      </p:sp>
      <p:sp>
        <p:nvSpPr>
          <p:cNvPr id="3" name="Объект 2"/>
          <p:cNvSpPr>
            <a:spLocks noGrp="1"/>
          </p:cNvSpPr>
          <p:nvPr>
            <p:ph idx="1"/>
          </p:nvPr>
        </p:nvSpPr>
        <p:spPr>
          <a:xfrm>
            <a:off x="971600" y="1988840"/>
            <a:ext cx="7272808" cy="3960440"/>
          </a:xfrm>
        </p:spPr>
        <p:txBody>
          <a:bodyPr>
            <a:normAutofit fontScale="85000" lnSpcReduction="10000"/>
          </a:bodyPr>
          <a:lstStyle/>
          <a:p>
            <a:r>
              <a:rPr lang="uk-UA" dirty="0"/>
              <a:t>Виникнення театрального мистецтва в Римі пов'язане зі святами збору урожаю. Самобутнім римським театральним жанром були міми — побутові комічні сценки, які включали діалоги, спів, музику і танці (своєрідний прообраз сучасної оперети). Пізніше стали ставитися комедії і трагедії за грецьким зразком. Римські актори походили з середовища вільновідпущеників або рабів. Вони займали, як правило, низьке суспільне становище. У Римі вперше виникають професійні акторські трупи і камерні (для невеликої кількості глядачів) театральні вистави</a:t>
            </a:r>
            <a:r>
              <a:rPr lang="uk-UA" dirty="0" smtClean="0"/>
              <a:t>. </a:t>
            </a:r>
            <a:endParaRPr lang="uk-UA" dirty="0"/>
          </a:p>
          <a:p>
            <a:r>
              <a:rPr lang="uk-UA" dirty="0"/>
              <a:t>Великою популярністю в Римі, особливо в період занепаду, користувалися циркові вистави, гладіаторські бої, що свідчило про деградацію театральної культури</a:t>
            </a:r>
            <a:r>
              <a:rPr lang="uk-UA" dirty="0" smtClean="0"/>
              <a:t>.</a:t>
            </a:r>
            <a:endParaRPr lang="uk-UA" dirty="0"/>
          </a:p>
        </p:txBody>
      </p:sp>
    </p:spTree>
    <p:extLst>
      <p:ext uri="{BB962C8B-B14F-4D97-AF65-F5344CB8AC3E}">
        <p14:creationId xmlns:p14="http://schemas.microsoft.com/office/powerpoint/2010/main" val="2114631585"/>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331640" y="2492896"/>
            <a:ext cx="6400800" cy="685800"/>
          </a:xfrm>
        </p:spPr>
        <p:txBody>
          <a:bodyPr>
            <a:noAutofit/>
          </a:bodyPr>
          <a:lstStyle/>
          <a:p>
            <a:r>
              <a:rPr lang="uk-UA" sz="7200" dirty="0" smtClean="0"/>
              <a:t>Кінець.</a:t>
            </a:r>
            <a:endParaRPr lang="uk-UA" sz="7200" dirty="0"/>
          </a:p>
        </p:txBody>
      </p:sp>
      <p:sp>
        <p:nvSpPr>
          <p:cNvPr id="3" name="Объект 2"/>
          <p:cNvSpPr>
            <a:spLocks noGrp="1"/>
          </p:cNvSpPr>
          <p:nvPr>
            <p:ph idx="1"/>
          </p:nvPr>
        </p:nvSpPr>
        <p:spPr>
          <a:xfrm>
            <a:off x="1547664" y="3356992"/>
            <a:ext cx="5536704" cy="2255913"/>
          </a:xfrm>
        </p:spPr>
        <p:txBody>
          <a:bodyPr>
            <a:normAutofit lnSpcReduction="10000"/>
          </a:bodyPr>
          <a:lstStyle/>
          <a:p>
            <a:pPr algn="ctr"/>
            <a:endParaRPr lang="uk-UA" dirty="0" smtClean="0"/>
          </a:p>
          <a:p>
            <a:pPr algn="ctr"/>
            <a:endParaRPr lang="uk-UA" dirty="0"/>
          </a:p>
          <a:p>
            <a:pPr algn="ctr"/>
            <a:endParaRPr lang="uk-UA" dirty="0" smtClean="0"/>
          </a:p>
          <a:p>
            <a:pPr algn="ctr"/>
            <a:endParaRPr lang="uk-UA" dirty="0"/>
          </a:p>
          <a:p>
            <a:pPr algn="ctr"/>
            <a:r>
              <a:rPr lang="uk-UA" dirty="0" smtClean="0"/>
              <a:t>Лубни 2013</a:t>
            </a:r>
            <a:endParaRPr lang="uk-UA" dirty="0"/>
          </a:p>
        </p:txBody>
      </p:sp>
    </p:spTree>
    <p:extLst>
      <p:ext uri="{BB962C8B-B14F-4D97-AF65-F5344CB8AC3E}">
        <p14:creationId xmlns:p14="http://schemas.microsoft.com/office/powerpoint/2010/main" val="2027448979"/>
      </p:ext>
    </p:extLst>
  </p:cSld>
  <p:clrMapOvr>
    <a:masterClrMapping/>
  </p:clrMapOvr>
  <mc:AlternateContent xmlns:mc="http://schemas.openxmlformats.org/markup-compatibility/2006">
    <mc:Choice xmlns:p14="http://schemas.microsoft.com/office/powerpoint/2010/main" Requires="p14">
      <p:transition spd="slow">
        <p14:flash/>
      </p:transition>
    </mc:Choice>
    <mc:Fallback>
      <p:transition spd="slow">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err="1"/>
              <a:t>Червона</a:t>
            </a:r>
            <a:r>
              <a:rPr lang="ru-RU" sz="2000" dirty="0"/>
              <a:t> </a:t>
            </a:r>
            <a:r>
              <a:rPr lang="ru-RU" sz="2000" dirty="0" err="1"/>
              <a:t>колонада</a:t>
            </a:r>
            <a:r>
              <a:rPr lang="ru-RU" sz="2000" dirty="0"/>
              <a:t> з фресками </a:t>
            </a:r>
            <a:r>
              <a:rPr lang="ru-RU" sz="2000" dirty="0" err="1"/>
              <a:t>біля</a:t>
            </a:r>
            <a:r>
              <a:rPr lang="ru-RU" sz="2000" dirty="0"/>
              <a:t> </a:t>
            </a:r>
            <a:r>
              <a:rPr lang="ru-RU" sz="2000" dirty="0" err="1"/>
              <a:t>північного</a:t>
            </a:r>
            <a:r>
              <a:rPr lang="ru-RU" sz="2000" dirty="0"/>
              <a:t> входу в палац </a:t>
            </a:r>
            <a:r>
              <a:rPr lang="ru-RU" sz="2000" dirty="0" err="1"/>
              <a:t>Кноссу</a:t>
            </a: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1988840"/>
            <a:ext cx="7776864" cy="4633310"/>
          </a:xfrm>
          <a:prstGeom prst="rect">
            <a:avLst/>
          </a:prstGeom>
          <a:ln>
            <a:noFill/>
          </a:ln>
          <a:effectLst>
            <a:softEdge rad="112500"/>
          </a:effectLst>
        </p:spPr>
      </p:pic>
    </p:spTree>
    <p:extLst>
      <p:ext uri="{BB962C8B-B14F-4D97-AF65-F5344CB8AC3E}">
        <p14:creationId xmlns:p14="http://schemas.microsoft.com/office/powerpoint/2010/main" val="1570622352"/>
      </p:ext>
    </p:extLst>
  </p:cSld>
  <p:clrMapOvr>
    <a:masterClrMapping/>
  </p:clrMapOvr>
  <p:transition spd="slow">
    <p:push dir="u"/>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uk-UA" dirty="0"/>
              <a:t>Вентиляційно-освітлювальні шахти</a:t>
            </a:r>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187624" y="1988840"/>
            <a:ext cx="6640512" cy="4548336"/>
          </a:xfrm>
          <a:prstGeom prst="rect">
            <a:avLst/>
          </a:prstGeom>
          <a:ln>
            <a:noFill/>
          </a:ln>
          <a:effectLst>
            <a:softEdge rad="112500"/>
          </a:effectLst>
        </p:spPr>
      </p:pic>
    </p:spTree>
    <p:extLst>
      <p:ext uri="{BB962C8B-B14F-4D97-AF65-F5344CB8AC3E}">
        <p14:creationId xmlns:p14="http://schemas.microsoft.com/office/powerpoint/2010/main" val="1074139185"/>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000" dirty="0"/>
              <a:t>Фреска «</a:t>
            </a:r>
            <a:r>
              <a:rPr lang="ru-RU" sz="2000" dirty="0" err="1"/>
              <a:t>Таврокатапсія</a:t>
            </a:r>
            <a:r>
              <a:rPr lang="ru-RU" sz="2000" dirty="0"/>
              <a:t>», </a:t>
            </a:r>
            <a:r>
              <a:rPr lang="ru-RU" sz="2000" dirty="0" err="1"/>
              <a:t>Археологічний</a:t>
            </a:r>
            <a:r>
              <a:rPr lang="ru-RU" sz="2000" dirty="0"/>
              <a:t> музей </a:t>
            </a:r>
            <a:r>
              <a:rPr lang="ru-RU" sz="2000" dirty="0" err="1"/>
              <a:t>Іракліону</a:t>
            </a:r>
            <a:endParaRPr lang="uk-UA" sz="2000" dirty="0"/>
          </a:p>
        </p:txBody>
      </p:sp>
      <p:pic>
        <p:nvPicPr>
          <p:cNvPr id="4" name="Объект 3"/>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83568" y="2060848"/>
            <a:ext cx="7632848" cy="4512922"/>
          </a:xfrm>
        </p:spPr>
      </p:pic>
    </p:spTree>
    <p:extLst>
      <p:ext uri="{BB962C8B-B14F-4D97-AF65-F5344CB8AC3E}">
        <p14:creationId xmlns:p14="http://schemas.microsoft.com/office/powerpoint/2010/main" val="3588450984"/>
      </p:ext>
    </p:extLst>
  </p:cSld>
  <p:clrMapOvr>
    <a:masterClrMapping/>
  </p:clrMapOvr>
  <p:transition spd="slow">
    <p:pull/>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Autofit/>
          </a:bodyPr>
          <a:lstStyle/>
          <a:p>
            <a:r>
              <a:rPr lang="ru-RU" sz="2400" dirty="0"/>
              <a:t>Культура </a:t>
            </a:r>
            <a:r>
              <a:rPr lang="ru-RU" sz="2400" dirty="0" err="1"/>
              <a:t>Стародавньої</a:t>
            </a:r>
            <a:r>
              <a:rPr lang="ru-RU" sz="2400" dirty="0"/>
              <a:t> </a:t>
            </a:r>
            <a:r>
              <a:rPr lang="ru-RU" sz="2400" dirty="0" err="1" smtClean="0"/>
              <a:t>Греції</a:t>
            </a:r>
            <a:r>
              <a:rPr lang="ru-RU" sz="2400" dirty="0" smtClean="0"/>
              <a:t/>
            </a:r>
            <a:br>
              <a:rPr lang="ru-RU" sz="2400" dirty="0" smtClean="0"/>
            </a:br>
            <a:r>
              <a:rPr lang="ru-RU" sz="2400" dirty="0" err="1" smtClean="0"/>
              <a:t>Міфологія</a:t>
            </a:r>
            <a:endParaRPr lang="uk-UA" sz="2400" dirty="0"/>
          </a:p>
        </p:txBody>
      </p:sp>
      <p:sp>
        <p:nvSpPr>
          <p:cNvPr id="3" name="Объект 2"/>
          <p:cNvSpPr>
            <a:spLocks noGrp="1"/>
          </p:cNvSpPr>
          <p:nvPr>
            <p:ph idx="1"/>
          </p:nvPr>
        </p:nvSpPr>
        <p:spPr>
          <a:xfrm>
            <a:off x="755576" y="2348880"/>
            <a:ext cx="7632848" cy="4032448"/>
          </a:xfrm>
        </p:spPr>
        <p:txBody>
          <a:bodyPr>
            <a:normAutofit fontScale="55000" lnSpcReduction="20000"/>
          </a:bodyPr>
          <a:lstStyle/>
          <a:p>
            <a:r>
              <a:rPr lang="uk-UA" dirty="0"/>
              <a:t>Об'єднуючу, формоутворюючу роль для всієї давньогрецької культури грала міфологія. Вона почала складатися ще в крито-мікенський період. Найдавнішими були божества, що втілювали сили природи. Від союзу Геї — землі і Урану — неба з'явилися титани, старшим був Океан, молодшим — </a:t>
            </a:r>
            <a:r>
              <a:rPr lang="uk-UA" dirty="0" err="1"/>
              <a:t>Кронос</a:t>
            </a:r>
            <a:r>
              <a:rPr lang="uk-UA" dirty="0"/>
              <a:t>. За міфологією </a:t>
            </a:r>
            <a:r>
              <a:rPr lang="uk-UA" dirty="0" err="1"/>
              <a:t>Кронос</a:t>
            </a:r>
            <a:r>
              <a:rPr lang="uk-UA" dirty="0"/>
              <a:t> вирішив помститися своєму батькові за те, що він ув'язнив його братів циклопів у тартарі. Поки Уран спав </a:t>
            </a:r>
            <a:r>
              <a:rPr lang="uk-UA" dirty="0" err="1"/>
              <a:t>Кронос</a:t>
            </a:r>
            <a:r>
              <a:rPr lang="uk-UA" dirty="0"/>
              <a:t> наніс йому тяжкого </a:t>
            </a:r>
            <a:r>
              <a:rPr lang="uk-UA" dirty="0" smtClean="0"/>
              <a:t>удару і </a:t>
            </a:r>
            <a:r>
              <a:rPr lang="uk-UA" dirty="0"/>
              <a:t>став царем усіх богів. Діти </a:t>
            </a:r>
            <a:r>
              <a:rPr lang="uk-UA" dirty="0" err="1"/>
              <a:t>Кроноса</a:t>
            </a:r>
            <a:r>
              <a:rPr lang="uk-UA" dirty="0"/>
              <a:t> — боги на чолі із Зевсом у суворій сутичці з титанами отримали перемогу і розділили владу над світом</a:t>
            </a:r>
            <a:r>
              <a:rPr lang="uk-UA" dirty="0" smtClean="0"/>
              <a:t>. </a:t>
            </a:r>
            <a:endParaRPr lang="uk-UA" dirty="0"/>
          </a:p>
          <a:p>
            <a:r>
              <a:rPr lang="uk-UA" dirty="0"/>
              <a:t>Гора Олімп вважалася помешканням дванадцяти верховних богів на чолі із Зевсом. Громовержець Зевс став царем богів і людей, </a:t>
            </a:r>
            <a:r>
              <a:rPr lang="uk-UA" dirty="0" err="1"/>
              <a:t>Посейдон</a:t>
            </a:r>
            <a:r>
              <a:rPr lang="uk-UA" dirty="0"/>
              <a:t> — морів, джерел і вод, Аїд — похмурого підземного царства. Гера — дружина Зевса — була </a:t>
            </a:r>
            <a:r>
              <a:rPr lang="uk-UA" dirty="0" err="1"/>
              <a:t>покровительницею</a:t>
            </a:r>
            <a:r>
              <a:rPr lang="uk-UA" dirty="0"/>
              <a:t> шлюбу і сім'ї, одна сестра Зевса — </a:t>
            </a:r>
            <a:r>
              <a:rPr lang="uk-UA" dirty="0" err="1"/>
              <a:t>Деметра</a:t>
            </a:r>
            <a:r>
              <a:rPr lang="uk-UA" dirty="0"/>
              <a:t> — богинею родючості, інша — </a:t>
            </a:r>
            <a:r>
              <a:rPr lang="uk-UA" dirty="0" err="1"/>
              <a:t>Гестія</a:t>
            </a:r>
            <a:r>
              <a:rPr lang="uk-UA" dirty="0"/>
              <a:t> — </a:t>
            </a:r>
            <a:r>
              <a:rPr lang="uk-UA" dirty="0" err="1"/>
              <a:t>покровительницею</a:t>
            </a:r>
            <a:r>
              <a:rPr lang="uk-UA" dirty="0"/>
              <a:t> домівки. Улюблена дочка Зевса Афіна шанувалася як богиня військової мудрості і мудрості взагалі, вона протегувала знанням і ремеслам</a:t>
            </a:r>
            <a:r>
              <a:rPr lang="uk-UA" dirty="0" smtClean="0"/>
              <a:t>.</a:t>
            </a:r>
            <a:endParaRPr lang="uk-UA" dirty="0"/>
          </a:p>
          <a:p>
            <a:r>
              <a:rPr lang="uk-UA" dirty="0"/>
              <a:t>Згідно з міфом, Афіна з'явилася з голови Зевса у повному бойовому вбранні — у шоломі і панцирі. Богом війни був Арес. Гермес — спочатку бог скотарства і пастухів, пізніше шанувався як вісник олімпійських богів, заступник мандрівників, купців, бог торгівлі, винахідник міри і пастушачої флейти. Артеміда спочатку була богинею родючості і </a:t>
            </a:r>
            <a:r>
              <a:rPr lang="uk-UA" dirty="0" err="1"/>
              <a:t>покровительницею</a:t>
            </a:r>
            <a:r>
              <a:rPr lang="uk-UA" dirty="0"/>
              <a:t> тварин і полювання, богинею Місяця, пізніше вона стала </a:t>
            </a:r>
            <a:r>
              <a:rPr lang="uk-UA" dirty="0" err="1"/>
              <a:t>покровительницею</a:t>
            </a:r>
            <a:r>
              <a:rPr lang="uk-UA" dirty="0"/>
              <a:t> жіночої цнотливості і </a:t>
            </a:r>
            <a:r>
              <a:rPr lang="uk-UA" dirty="0" err="1"/>
              <a:t>охороницею</a:t>
            </a:r>
            <a:r>
              <a:rPr lang="uk-UA" dirty="0"/>
              <a:t> породілля. Аполлон — брат Артеміди, божество сонячного світла, освіти, медицини, мистецтва, що втілюється його супутницями — дев'ятьма музами. Ще одна дочка Зевса — Афродіта, що народилася з піни морської біля острова Кіпр, богиня любові і краси.</a:t>
            </a:r>
          </a:p>
        </p:txBody>
      </p:sp>
    </p:spTree>
    <p:extLst>
      <p:ext uri="{BB962C8B-B14F-4D97-AF65-F5344CB8AC3E}">
        <p14:creationId xmlns:p14="http://schemas.microsoft.com/office/powerpoint/2010/main" val="3021441077"/>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Кутюр">
  <a:themeElements>
    <a:clrScheme name="Кутюр">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Смокинг">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Кутюр">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Couture</Template>
  <TotalTime>380</TotalTime>
  <Words>4059</Words>
  <Application>Microsoft Office PowerPoint</Application>
  <PresentationFormat>Экран (4:3)</PresentationFormat>
  <Paragraphs>87</Paragraphs>
  <Slides>52</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Кутюр</vt:lpstr>
      <vt:lpstr>Антична Культура</vt:lpstr>
      <vt:lpstr>Антична культура</vt:lpstr>
      <vt:lpstr>Презентация PowerPoint</vt:lpstr>
      <vt:lpstr>Культура стародавньої греції</vt:lpstr>
      <vt:lpstr>Презентация PowerPoint</vt:lpstr>
      <vt:lpstr>Червона колонада з фресками біля північного входу в палац Кноссу</vt:lpstr>
      <vt:lpstr>Вентиляційно-освітлювальні шахти</vt:lpstr>
      <vt:lpstr>Фреска «Таврокатапсія», Археологічний музей Іракліону</vt:lpstr>
      <vt:lpstr>Культура Стародавньої Греції Міфологія</vt:lpstr>
      <vt:lpstr>Афродіта Кнідська </vt:lpstr>
      <vt:lpstr>Венера Мілоська </vt:lpstr>
      <vt:lpstr>Презентация PowerPoint</vt:lpstr>
      <vt:lpstr>наука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Мистецтво Стародавньої Греції</vt:lpstr>
      <vt:lpstr>Презентация PowerPoint</vt:lpstr>
      <vt:lpstr>Презентация PowerPoint</vt:lpstr>
      <vt:lpstr>Драматургія та театр</vt:lpstr>
      <vt:lpstr>Музика</vt:lpstr>
      <vt:lpstr>Архітектура</vt:lpstr>
      <vt:lpstr>Презентация PowerPoint</vt:lpstr>
      <vt:lpstr>Презентация PowerPoint</vt:lpstr>
      <vt:lpstr>Презентация PowerPoint</vt:lpstr>
      <vt:lpstr>Презентация PowerPoint</vt:lpstr>
      <vt:lpstr>Мавзолей у Галікарнасі</vt:lpstr>
      <vt:lpstr>Презентация PowerPoint</vt:lpstr>
      <vt:lpstr>Фароський маяк</vt:lpstr>
      <vt:lpstr>Презентация PowerPoint</vt:lpstr>
      <vt:lpstr>Образотворче мистецтво</vt:lpstr>
      <vt:lpstr>Презентация PowerPoint</vt:lpstr>
      <vt:lpstr>Презентация PowerPoint</vt:lpstr>
      <vt:lpstr>Презентация PowerPoint</vt:lpstr>
      <vt:lpstr>Презентация PowerPoint</vt:lpstr>
      <vt:lpstr>Презентация PowerPoint</vt:lpstr>
      <vt:lpstr>Культура Стародавнього Риму</vt:lpstr>
      <vt:lpstr>Архітектура</vt:lpstr>
      <vt:lpstr>Римський форум</vt:lpstr>
      <vt:lpstr>Презентация PowerPoint</vt:lpstr>
      <vt:lpstr>Макет інсули</vt:lpstr>
      <vt:lpstr>Культова архітектура</vt:lpstr>
      <vt:lpstr>Презентация PowerPoint</vt:lpstr>
      <vt:lpstr>Презентация PowerPoint</vt:lpstr>
      <vt:lpstr>Римські дороги</vt:lpstr>
      <vt:lpstr>Образотворче мистецтво</vt:lpstr>
      <vt:lpstr>Презентация PowerPoint</vt:lpstr>
      <vt:lpstr>Театральне мистецтво</vt:lpstr>
      <vt:lpstr>Кінець.</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Антична Культура</dc:title>
  <dc:creator>User</dc:creator>
  <cp:lastModifiedBy>User</cp:lastModifiedBy>
  <cp:revision>20</cp:revision>
  <dcterms:created xsi:type="dcterms:W3CDTF">2013-03-27T10:11:42Z</dcterms:created>
  <dcterms:modified xsi:type="dcterms:W3CDTF">2013-03-27T16:39:42Z</dcterms:modified>
</cp:coreProperties>
</file>