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7" r:id="rId27"/>
    <p:sldId id="283" r:id="rId28"/>
    <p:sldId id="284" r:id="rId29"/>
    <p:sldId id="285" r:id="rId30"/>
    <p:sldId id="286" r:id="rId31"/>
    <p:sldId id="288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 varScale="1">
        <p:scale>
          <a:sx n="95" d="100"/>
          <a:sy n="95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Seven\Desktop\Dup(01)Vol'fgan%20Amadej%20Mocart%20-%20Simfon_ya%20_6%20'Melod_ya%20angel_v'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70648" cy="488287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txBody>
          <a:bodyPr>
            <a:normAutofit/>
          </a:bodyPr>
          <a:lstStyle/>
          <a:p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b="1" i="1" dirty="0" err="1" smtClean="0"/>
              <a:t>Параолімпійські</a:t>
            </a:r>
            <a:r>
              <a:rPr lang="ru-RU" sz="5400" b="1" i="1" dirty="0" smtClean="0"/>
              <a:t> </a:t>
            </a:r>
            <a:r>
              <a:rPr lang="ru-RU" sz="5400" b="1" i="1" dirty="0" err="1" smtClean="0"/>
              <a:t>ігри</a:t>
            </a:r>
            <a:endParaRPr lang="ru-RU" sz="5400" b="1" i="1" dirty="0"/>
          </a:p>
        </p:txBody>
      </p:sp>
      <p:pic>
        <p:nvPicPr>
          <p:cNvPr id="3" name="Рисунок 2" descr="20100313-183150-4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606755" cy="2780928"/>
          </a:xfrm>
          <a:prstGeom prst="rect">
            <a:avLst/>
          </a:prstGeom>
        </p:spPr>
      </p:pic>
      <p:pic>
        <p:nvPicPr>
          <p:cNvPr id="4" name="Рисунок 3" descr="1269029008_winter_paralympics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4210369" cy="2766814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91264" cy="6395040"/>
          </a:xfrm>
        </p:spPr>
        <p:txBody>
          <a:bodyPr>
            <a:normAutofit fontScale="90000"/>
          </a:bodyPr>
          <a:lstStyle/>
          <a:p>
            <a:r>
              <a:rPr lang="ru-RU" sz="1600" b="1" i="1" dirty="0" err="1" smtClean="0"/>
              <a:t>Перші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зимові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Параолімпійські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ігри</a:t>
            </a:r>
            <a:r>
              <a:rPr lang="ru-RU" sz="1600" b="1" i="1" dirty="0" smtClean="0"/>
              <a:t> </a:t>
            </a:r>
            <a:r>
              <a:rPr lang="ru-RU" sz="1600" dirty="0" err="1" smtClean="0"/>
              <a:t>відбулися</a:t>
            </a:r>
            <a:r>
              <a:rPr lang="ru-RU" sz="1600" dirty="0" smtClean="0"/>
              <a:t> в 1976 р. в </a:t>
            </a:r>
            <a:r>
              <a:rPr lang="ru-RU" sz="1600" dirty="0" err="1" smtClean="0"/>
              <a:t>Орнсколдсвіці</a:t>
            </a:r>
            <a:r>
              <a:rPr lang="ru-RU" sz="1600" dirty="0" smtClean="0"/>
              <a:t> (</a:t>
            </a:r>
            <a:r>
              <a:rPr lang="ru-RU" sz="1600" dirty="0" err="1" smtClean="0"/>
              <a:t>Швеція</a:t>
            </a:r>
            <a:r>
              <a:rPr lang="ru-RU" sz="1600" dirty="0" smtClean="0"/>
              <a:t>). </a:t>
            </a:r>
            <a:r>
              <a:rPr lang="ru-RU" sz="1600" dirty="0" err="1" smtClean="0"/>
              <a:t>Змагання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спортсменів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ампутованими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кінцівками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порушенням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зору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організовані</a:t>
            </a:r>
            <a:r>
              <a:rPr lang="ru-RU" sz="1600" dirty="0" smtClean="0"/>
              <a:t> на треку </a:t>
            </a:r>
            <a:r>
              <a:rPr lang="ru-RU" sz="1600" dirty="0" err="1" smtClean="0"/>
              <a:t>й</a:t>
            </a:r>
            <a:r>
              <a:rPr lang="ru-RU" sz="1600" dirty="0" smtClean="0"/>
              <a:t> у </a:t>
            </a:r>
            <a:r>
              <a:rPr lang="ru-RU" sz="1600" dirty="0" err="1" smtClean="0"/>
              <a:t>полі</a:t>
            </a:r>
            <a:r>
              <a:rPr lang="ru-RU" sz="1600" dirty="0" smtClean="0"/>
              <a:t>. </a:t>
            </a:r>
            <a:r>
              <a:rPr lang="ru-RU" sz="1600" dirty="0" err="1" smtClean="0"/>
              <a:t>Уперше</a:t>
            </a:r>
            <a:r>
              <a:rPr lang="ru-RU" sz="1600" dirty="0" smtClean="0"/>
              <a:t> </a:t>
            </a:r>
            <a:r>
              <a:rPr lang="ru-RU" sz="1600" dirty="0" err="1" smtClean="0"/>
              <a:t>демонструвалися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змагання</a:t>
            </a:r>
            <a:r>
              <a:rPr lang="ru-RU" sz="1600" dirty="0" smtClean="0"/>
              <a:t> в гонках на санях. 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1" dirty="0" err="1" smtClean="0"/>
              <a:t>Другі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параолімпійські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змагання</a:t>
            </a:r>
            <a:r>
              <a:rPr lang="ru-RU" sz="1600" b="1" dirty="0" smtClean="0"/>
              <a:t> </a:t>
            </a:r>
            <a:r>
              <a:rPr lang="ru-RU" sz="1600" dirty="0" smtClean="0"/>
              <a:t>в 1980 р. у </a:t>
            </a:r>
            <a:r>
              <a:rPr lang="ru-RU" sz="1600" dirty="0" err="1" smtClean="0"/>
              <a:t>Гейло</a:t>
            </a:r>
            <a:r>
              <a:rPr lang="ru-RU" sz="1600" dirty="0" smtClean="0"/>
              <a:t> (</a:t>
            </a:r>
            <a:r>
              <a:rPr lang="ru-RU" sz="1600" dirty="0" err="1" smtClean="0"/>
              <a:t>Норвегія</a:t>
            </a:r>
            <a:r>
              <a:rPr lang="ru-RU" sz="1600" dirty="0" smtClean="0"/>
              <a:t>). </a:t>
            </a:r>
            <a:r>
              <a:rPr lang="ru-RU" sz="1600" dirty="0" err="1" smtClean="0"/>
              <a:t>Швидкісний</a:t>
            </a:r>
            <a:r>
              <a:rPr lang="ru-RU" sz="1600" dirty="0" smtClean="0"/>
              <a:t> спуск на санях </a:t>
            </a:r>
            <a:r>
              <a:rPr lang="ru-RU" sz="1600" dirty="0" err="1" smtClean="0"/>
              <a:t>проводилися</a:t>
            </a:r>
            <a:r>
              <a:rPr lang="ru-RU" sz="1600" dirty="0" smtClean="0"/>
              <a:t> як </a:t>
            </a:r>
            <a:r>
              <a:rPr lang="ru-RU" sz="1600" dirty="0" err="1" smtClean="0"/>
              <a:t>показові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виступи</a:t>
            </a:r>
            <a:r>
              <a:rPr lang="ru-RU" sz="1600" dirty="0" smtClean="0"/>
              <a:t>. У </a:t>
            </a:r>
            <a:r>
              <a:rPr lang="ru-RU" sz="1600" dirty="0" err="1" smtClean="0"/>
              <a:t>Параолімпійських</a:t>
            </a:r>
            <a:r>
              <a:rPr lang="ru-RU" sz="1600" dirty="0" smtClean="0"/>
              <a:t> стартах взяли участь </a:t>
            </a:r>
            <a:r>
              <a:rPr lang="ru-RU" sz="1600" dirty="0" err="1" smtClean="0"/>
              <a:t>спортсмени</a:t>
            </a:r>
            <a:r>
              <a:rPr lang="ru-RU" sz="1600" dirty="0" smtClean="0"/>
              <a:t>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</a:t>
            </a:r>
            <a:r>
              <a:rPr lang="ru-RU" sz="1600" dirty="0" smtClean="0"/>
              <a:t> </a:t>
            </a:r>
            <a:r>
              <a:rPr lang="ru-RU" sz="1600" dirty="0" err="1" smtClean="0"/>
              <a:t>інвалідності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en-US" sz="1600" dirty="0" smtClean="0"/>
              <a:t>III </a:t>
            </a:r>
            <a:r>
              <a:rPr lang="ru-RU" sz="1600" dirty="0" err="1" smtClean="0"/>
              <a:t>зимові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Параолімпійські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ігри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проведені</a:t>
            </a:r>
            <a:r>
              <a:rPr lang="ru-RU" sz="1600" dirty="0" smtClean="0"/>
              <a:t> в </a:t>
            </a:r>
            <a:r>
              <a:rPr lang="ru-RU" sz="1600" dirty="0" err="1" smtClean="0"/>
              <a:t>Інсбруці</a:t>
            </a:r>
            <a:r>
              <a:rPr lang="ru-RU" sz="1600" dirty="0" smtClean="0"/>
              <a:t> (</a:t>
            </a:r>
            <a:r>
              <a:rPr lang="ru-RU" sz="1600" dirty="0" err="1" smtClean="0"/>
              <a:t>Австрія</a:t>
            </a:r>
            <a:r>
              <a:rPr lang="ru-RU" sz="1600" dirty="0" smtClean="0"/>
              <a:t>) у 1984 р. </a:t>
            </a:r>
            <a:r>
              <a:rPr lang="ru-RU" sz="1600" dirty="0" err="1" smtClean="0"/>
              <a:t>Уперше</a:t>
            </a:r>
            <a:r>
              <a:rPr lang="ru-RU" sz="1600" dirty="0" smtClean="0"/>
              <a:t> 30 </a:t>
            </a:r>
            <a:r>
              <a:rPr lang="ru-RU" sz="1600" dirty="0" err="1" smtClean="0"/>
              <a:t>чоловіків</a:t>
            </a:r>
            <a:r>
              <a:rPr lang="ru-RU" sz="1600" dirty="0" smtClean="0"/>
              <a:t> на </a:t>
            </a:r>
            <a:r>
              <a:rPr lang="ru-RU" sz="1600" dirty="0" err="1" smtClean="0"/>
              <a:t>трьох</a:t>
            </a:r>
            <a:r>
              <a:rPr lang="ru-RU" sz="1600" dirty="0" smtClean="0"/>
              <a:t> </a:t>
            </a:r>
            <a:r>
              <a:rPr lang="ru-RU" sz="1600" dirty="0" err="1" smtClean="0"/>
              <a:t>лижах</a:t>
            </a:r>
            <a:r>
              <a:rPr lang="ru-RU" sz="1600" dirty="0" smtClean="0"/>
              <a:t> взяли участь у </a:t>
            </a:r>
            <a:r>
              <a:rPr lang="ru-RU" sz="1600" dirty="0" err="1" smtClean="0"/>
              <a:t>гігантському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слаломі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 У 1988 р. </a:t>
            </a:r>
            <a:r>
              <a:rPr lang="en-US" sz="1600" b="1" dirty="0" smtClean="0"/>
              <a:t>IV </a:t>
            </a:r>
            <a:r>
              <a:rPr lang="ru-RU" sz="1600" b="1" dirty="0" err="1" smtClean="0"/>
              <a:t>зимові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Параолімпійські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ігри</a:t>
            </a:r>
            <a:r>
              <a:rPr lang="ru-RU" sz="1600" b="1" dirty="0" smtClean="0"/>
              <a:t> </a:t>
            </a:r>
            <a:r>
              <a:rPr lang="ru-RU" sz="1600" dirty="0" err="1" smtClean="0"/>
              <a:t>знову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проводилися</a:t>
            </a:r>
            <a:r>
              <a:rPr lang="ru-RU" sz="1600" dirty="0" smtClean="0"/>
              <a:t> в м. </a:t>
            </a:r>
            <a:r>
              <a:rPr lang="ru-RU" sz="1600" dirty="0" err="1" smtClean="0"/>
              <a:t>Інсбрук</a:t>
            </a:r>
            <a:r>
              <a:rPr lang="ru-RU" sz="1600" dirty="0" smtClean="0"/>
              <a:t> (</a:t>
            </a:r>
            <a:r>
              <a:rPr lang="ru-RU" sz="1600" dirty="0" err="1" smtClean="0"/>
              <a:t>Австрія</a:t>
            </a:r>
            <a:r>
              <a:rPr lang="ru-RU" sz="1600" dirty="0" smtClean="0"/>
              <a:t>). У </a:t>
            </a:r>
            <a:r>
              <a:rPr lang="ru-RU" sz="1600" dirty="0" err="1" smtClean="0"/>
              <a:t>змаганнях</a:t>
            </a:r>
            <a:r>
              <a:rPr lang="ru-RU" sz="1600" dirty="0" smtClean="0"/>
              <a:t> брали участь 397 </a:t>
            </a:r>
            <a:r>
              <a:rPr lang="ru-RU" sz="1600" dirty="0" err="1" smtClean="0"/>
              <a:t>спортсменів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22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. </a:t>
            </a:r>
            <a:r>
              <a:rPr lang="ru-RU" sz="1600" dirty="0" err="1" smtClean="0"/>
              <a:t>Уперше</a:t>
            </a:r>
            <a:r>
              <a:rPr lang="ru-RU" sz="1600" dirty="0" smtClean="0"/>
              <a:t> на </a:t>
            </a:r>
            <a:r>
              <a:rPr lang="ru-RU" sz="1600" dirty="0" err="1" smtClean="0"/>
              <a:t>Ігри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спортсмени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СРСР. У </a:t>
            </a:r>
            <a:r>
              <a:rPr lang="ru-RU" sz="1600" dirty="0" err="1" smtClean="0"/>
              <a:t>програму</a:t>
            </a:r>
            <a:r>
              <a:rPr lang="ru-RU" sz="1600" dirty="0" smtClean="0"/>
              <a:t> </a:t>
            </a:r>
            <a:r>
              <a:rPr lang="ru-RU" sz="1600" dirty="0" err="1" smtClean="0"/>
              <a:t>Ігор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введені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змагання</a:t>
            </a:r>
            <a:r>
              <a:rPr lang="ru-RU" sz="1600" dirty="0" smtClean="0"/>
              <a:t> на сидячих </a:t>
            </a:r>
            <a:r>
              <a:rPr lang="ru-RU" sz="1600" dirty="0" err="1" smtClean="0"/>
              <a:t>лижах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 У 1992 р. </a:t>
            </a:r>
            <a:r>
              <a:rPr lang="en-US" sz="1600" b="1" dirty="0" smtClean="0"/>
              <a:t>V </a:t>
            </a:r>
            <a:r>
              <a:rPr lang="ru-RU" sz="1600" b="1" dirty="0" err="1" smtClean="0"/>
              <a:t>ігри</a:t>
            </a:r>
            <a:r>
              <a:rPr lang="ru-RU" sz="1600" b="1" dirty="0" smtClean="0"/>
              <a:t> </a:t>
            </a:r>
            <a:r>
              <a:rPr lang="ru-RU" sz="1600" dirty="0" smtClean="0"/>
              <a:t>проходили в </a:t>
            </a:r>
            <a:r>
              <a:rPr lang="ru-RU" sz="1600" dirty="0" err="1" smtClean="0"/>
              <a:t>Тігнісі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Альбервилі</a:t>
            </a:r>
            <a:r>
              <a:rPr lang="ru-RU" sz="1600" dirty="0" smtClean="0"/>
              <a:t> (</a:t>
            </a:r>
            <a:r>
              <a:rPr lang="ru-RU" sz="1600" dirty="0" err="1" smtClean="0"/>
              <a:t>Франція</a:t>
            </a:r>
            <a:r>
              <a:rPr lang="ru-RU" sz="1600" dirty="0" smtClean="0"/>
              <a:t>). Через </a:t>
            </a:r>
            <a:r>
              <a:rPr lang="ru-RU" sz="1600" dirty="0" err="1" smtClean="0"/>
              <a:t>відсутність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спеціальних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льодових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споруджень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змагання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на треку </a:t>
            </a:r>
            <a:r>
              <a:rPr lang="ru-RU" sz="1600" dirty="0" err="1" smtClean="0"/>
              <a:t>й</a:t>
            </a:r>
            <a:r>
              <a:rPr lang="ru-RU" sz="1600" dirty="0" smtClean="0"/>
              <a:t> у </a:t>
            </a:r>
            <a:r>
              <a:rPr lang="ru-RU" sz="1600" dirty="0" err="1" smtClean="0"/>
              <a:t>полі</a:t>
            </a:r>
            <a:r>
              <a:rPr lang="ru-RU" sz="1600" dirty="0" smtClean="0"/>
              <a:t>. </a:t>
            </a:r>
            <a:r>
              <a:rPr lang="ru-RU" sz="1600" dirty="0" err="1" smtClean="0"/>
              <a:t>Вперше</a:t>
            </a:r>
            <a:r>
              <a:rPr lang="ru-RU" sz="1600" dirty="0" smtClean="0"/>
              <a:t> в </a:t>
            </a:r>
            <a:r>
              <a:rPr lang="ru-RU" sz="1600" dirty="0" err="1" smtClean="0"/>
              <a:t>лижних</a:t>
            </a:r>
            <a:r>
              <a:rPr lang="ru-RU" sz="1600" dirty="0" smtClean="0"/>
              <a:t> гонках </a:t>
            </a:r>
            <a:r>
              <a:rPr lang="ru-RU" sz="1600" dirty="0" err="1" smtClean="0"/>
              <a:t>змагалися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спортсмени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порушенням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розумового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b="1" dirty="0" smtClean="0"/>
              <a:t>VI </a:t>
            </a:r>
            <a:r>
              <a:rPr lang="ru-RU" sz="1600" b="1" dirty="0" err="1" smtClean="0"/>
              <a:t>Зимові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Параолімпійські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ігри</a:t>
            </a:r>
            <a:r>
              <a:rPr lang="ru-RU" sz="1600" b="1" dirty="0" smtClean="0"/>
              <a:t> </a:t>
            </a:r>
            <a:r>
              <a:rPr lang="ru-RU" sz="1600" dirty="0" err="1" smtClean="0"/>
              <a:t>проводилися</a:t>
            </a:r>
            <a:r>
              <a:rPr lang="ru-RU" sz="1600" dirty="0" smtClean="0"/>
              <a:t> в 1994 р. у </a:t>
            </a:r>
            <a:r>
              <a:rPr lang="ru-RU" sz="1600" dirty="0" err="1" smtClean="0"/>
              <a:t>Ліллехаммері</a:t>
            </a:r>
            <a:r>
              <a:rPr lang="ru-RU" sz="1600" dirty="0" smtClean="0"/>
              <a:t> (</a:t>
            </a:r>
            <a:r>
              <a:rPr lang="ru-RU" sz="1600" dirty="0" err="1" smtClean="0"/>
              <a:t>Норвегія</a:t>
            </a:r>
            <a:r>
              <a:rPr lang="ru-RU" sz="1600" dirty="0" smtClean="0"/>
              <a:t>). </a:t>
            </a:r>
            <a:r>
              <a:rPr lang="ru-RU" sz="1600" dirty="0" err="1" smtClean="0"/>
              <a:t>Приблизно</a:t>
            </a:r>
            <a:r>
              <a:rPr lang="ru-RU" sz="1600" dirty="0" smtClean="0"/>
              <a:t> 1000 </a:t>
            </a:r>
            <a:r>
              <a:rPr lang="ru-RU" sz="1600" dirty="0" err="1" smtClean="0"/>
              <a:t>атлетів</a:t>
            </a:r>
            <a:r>
              <a:rPr lang="ru-RU" sz="1600" dirty="0" smtClean="0"/>
              <a:t> жили в </a:t>
            </a:r>
            <a:r>
              <a:rPr lang="ru-RU" sz="1600" dirty="0" err="1" smtClean="0"/>
              <a:t>селі</a:t>
            </a:r>
            <a:r>
              <a:rPr lang="ru-RU" sz="1600" dirty="0" smtClean="0"/>
              <a:t>, де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спеціальні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засоби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інвалідів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 err="1" smtClean="0"/>
              <a:t>Іграх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продемонстровані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змагання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сидячого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хокею</a:t>
            </a:r>
            <a:r>
              <a:rPr lang="ru-RU" sz="1600" dirty="0" smtClean="0"/>
              <a:t>. </a:t>
            </a:r>
            <a:r>
              <a:rPr lang="ru-RU" sz="1600" dirty="0" err="1" smtClean="0"/>
              <a:t>Параолімпійська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версія</a:t>
            </a:r>
            <a:r>
              <a:rPr lang="ru-RU" sz="1600" dirty="0" smtClean="0"/>
              <a:t> </a:t>
            </a:r>
            <a:r>
              <a:rPr lang="ru-RU" sz="1600" dirty="0" err="1" smtClean="0"/>
              <a:t>хокею</a:t>
            </a:r>
            <a:r>
              <a:rPr lang="ru-RU" sz="1600" dirty="0" smtClean="0"/>
              <a:t> </a:t>
            </a:r>
            <a:r>
              <a:rPr lang="ru-RU" sz="1600" dirty="0" err="1" smtClean="0"/>
              <a:t>виявилася</a:t>
            </a:r>
            <a:r>
              <a:rPr lang="ru-RU" sz="1600" dirty="0" smtClean="0"/>
              <a:t> популярною. </a:t>
            </a:r>
            <a:r>
              <a:rPr lang="ru-RU" sz="1600" dirty="0" err="1" smtClean="0"/>
              <a:t>Змагання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лижних</a:t>
            </a:r>
            <a:r>
              <a:rPr lang="ru-RU" sz="1600" dirty="0" smtClean="0"/>
              <a:t> гонок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біатлону</a:t>
            </a:r>
            <a:r>
              <a:rPr lang="ru-RU" sz="1600" dirty="0" smtClean="0"/>
              <a:t> проходили на </a:t>
            </a:r>
            <a:r>
              <a:rPr lang="ru-RU" sz="1600" dirty="0" err="1" smtClean="0"/>
              <a:t>місцевому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лижному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стадіоні</a:t>
            </a:r>
            <a:r>
              <a:rPr lang="ru-RU" sz="1600" dirty="0" smtClean="0"/>
              <a:t>. </a:t>
            </a:r>
            <a:r>
              <a:rPr lang="ru-RU" sz="1600" dirty="0" err="1" smtClean="0"/>
              <a:t>Норвежці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виграли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золоті</a:t>
            </a:r>
            <a:r>
              <a:rPr lang="ru-RU" sz="1600" dirty="0" smtClean="0"/>
              <a:t> </a:t>
            </a:r>
            <a:r>
              <a:rPr lang="ru-RU" sz="1600" dirty="0" err="1" smtClean="0"/>
              <a:t>медалі</a:t>
            </a:r>
            <a:r>
              <a:rPr lang="ru-RU" sz="1600" dirty="0" smtClean="0"/>
              <a:t> в </a:t>
            </a:r>
            <a:r>
              <a:rPr lang="ru-RU" sz="1600" dirty="0" err="1" smtClean="0"/>
              <a:t>естафеті</a:t>
            </a:r>
            <a:r>
              <a:rPr lang="ru-RU" sz="1600" dirty="0" smtClean="0"/>
              <a:t> на сидячих </a:t>
            </a:r>
            <a:r>
              <a:rPr lang="ru-RU" sz="1600" dirty="0" err="1" smtClean="0"/>
              <a:t>лижах</a:t>
            </a:r>
            <a:r>
              <a:rPr lang="ru-RU" sz="1600" dirty="0" smtClean="0"/>
              <a:t>. </a:t>
            </a:r>
            <a:r>
              <a:rPr lang="ru-RU" sz="1600" dirty="0" err="1" smtClean="0"/>
              <a:t>Представники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країни-організатора</a:t>
            </a:r>
            <a:r>
              <a:rPr lang="ru-RU" sz="1600" dirty="0" smtClean="0"/>
              <a:t> </a:t>
            </a:r>
            <a:r>
              <a:rPr lang="ru-RU" sz="1600" dirty="0" err="1" smtClean="0"/>
              <a:t>Ігор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домінували</a:t>
            </a:r>
            <a:r>
              <a:rPr lang="ru-RU" sz="1600" dirty="0" smtClean="0"/>
              <a:t> в </a:t>
            </a:r>
            <a:r>
              <a:rPr lang="ru-RU" sz="1600" dirty="0" err="1" smtClean="0"/>
              <a:t>їзді</a:t>
            </a:r>
            <a:r>
              <a:rPr lang="ru-RU" sz="1600" dirty="0" smtClean="0"/>
              <a:t> на санях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ковзанярському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спорті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en-US" sz="1600" b="1" dirty="0" smtClean="0"/>
              <a:t>VII </a:t>
            </a:r>
            <a:r>
              <a:rPr lang="ru-RU" sz="1600" b="1" dirty="0" err="1" smtClean="0"/>
              <a:t>Зимові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Параолімпійські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ігри</a:t>
            </a:r>
            <a:r>
              <a:rPr lang="ru-RU" sz="1600" b="1" dirty="0" smtClean="0"/>
              <a:t> </a:t>
            </a:r>
            <a:r>
              <a:rPr lang="ru-RU" sz="1600" dirty="0" err="1" smtClean="0"/>
              <a:t>вперше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проводилися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азіатському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континенті</a:t>
            </a:r>
            <a:r>
              <a:rPr lang="ru-RU" sz="1600" dirty="0" smtClean="0"/>
              <a:t> – у Нагано (</a:t>
            </a:r>
            <a:r>
              <a:rPr lang="ru-RU" sz="1600" dirty="0" err="1" smtClean="0"/>
              <a:t>Японія</a:t>
            </a:r>
            <a:r>
              <a:rPr lang="ru-RU" sz="1600" dirty="0" smtClean="0"/>
              <a:t>). В </a:t>
            </a:r>
            <a:r>
              <a:rPr lang="ru-RU" sz="1600" dirty="0" err="1" smtClean="0"/>
              <a:t>Іграх</a:t>
            </a:r>
            <a:r>
              <a:rPr lang="ru-RU" sz="1600" dirty="0" smtClean="0"/>
              <a:t> взяли участь 1146 </a:t>
            </a:r>
            <a:r>
              <a:rPr lang="ru-RU" sz="1600" dirty="0" err="1" smtClean="0"/>
              <a:t>чіл</a:t>
            </a:r>
            <a:r>
              <a:rPr lang="ru-RU" sz="1600" dirty="0" smtClean="0"/>
              <a:t>. (571 спортсмен </a:t>
            </a:r>
            <a:r>
              <a:rPr lang="ru-RU" sz="1600" dirty="0" err="1" smtClean="0"/>
              <a:t>і</a:t>
            </a:r>
            <a:r>
              <a:rPr lang="ru-RU" sz="1600" dirty="0" smtClean="0"/>
              <a:t> 575 </a:t>
            </a:r>
            <a:r>
              <a:rPr lang="ru-RU" sz="1600" dirty="0" err="1" smtClean="0"/>
              <a:t>офіційних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) </a:t>
            </a:r>
            <a:r>
              <a:rPr lang="ru-RU" sz="1600" dirty="0" err="1" smtClean="0"/>
              <a:t>з</a:t>
            </a:r>
            <a:r>
              <a:rPr lang="ru-RU" sz="1600" dirty="0" smtClean="0"/>
              <a:t> 32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. </a:t>
            </a:r>
            <a:r>
              <a:rPr lang="ru-RU" sz="1600" dirty="0" err="1" smtClean="0"/>
              <a:t>Протягом</a:t>
            </a:r>
            <a:r>
              <a:rPr lang="ru-RU" sz="1600" dirty="0" smtClean="0"/>
              <a:t> 10 </a:t>
            </a:r>
            <a:r>
              <a:rPr lang="ru-RU" sz="1600" dirty="0" err="1" smtClean="0"/>
              <a:t>днів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розігрувалися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медалі</a:t>
            </a:r>
            <a:r>
              <a:rPr lang="ru-RU" sz="1600" dirty="0" smtClean="0"/>
              <a:t> в 5 видах спорту: </a:t>
            </a:r>
            <a:r>
              <a:rPr lang="ru-RU" sz="1600" dirty="0" err="1" smtClean="0"/>
              <a:t>гірськолижному</a:t>
            </a:r>
            <a:r>
              <a:rPr lang="ru-RU" sz="1600" dirty="0" smtClean="0"/>
              <a:t>, </a:t>
            </a:r>
            <a:r>
              <a:rPr lang="ru-RU" sz="1600" dirty="0" err="1" smtClean="0"/>
              <a:t>ковзанярському</a:t>
            </a:r>
            <a:r>
              <a:rPr lang="ru-RU" sz="1600" dirty="0" smtClean="0"/>
              <a:t>, </a:t>
            </a:r>
            <a:r>
              <a:rPr lang="ru-RU" sz="1600" dirty="0" err="1" smtClean="0"/>
              <a:t>лижних</a:t>
            </a:r>
            <a:r>
              <a:rPr lang="ru-RU" sz="1600" dirty="0" smtClean="0"/>
              <a:t> гонках, </a:t>
            </a:r>
            <a:r>
              <a:rPr lang="ru-RU" sz="1600" dirty="0" err="1" smtClean="0"/>
              <a:t>біатлоні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хокею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en-US" sz="1600" b="1" dirty="0" smtClean="0"/>
              <a:t>VIII </a:t>
            </a:r>
            <a:r>
              <a:rPr lang="ru-RU" sz="1600" b="1" dirty="0" err="1" smtClean="0"/>
              <a:t>Зимові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Параолімпійські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гри</a:t>
            </a:r>
            <a:r>
              <a:rPr lang="ru-RU" sz="1600" b="1" dirty="0" smtClean="0"/>
              <a:t> </a:t>
            </a:r>
            <a:r>
              <a:rPr lang="ru-RU" sz="1600" dirty="0" err="1" smtClean="0"/>
              <a:t>пройшли</a:t>
            </a:r>
            <a:r>
              <a:rPr lang="ru-RU" sz="1600" dirty="0" smtClean="0"/>
              <a:t> в </a:t>
            </a:r>
            <a:r>
              <a:rPr lang="ru-RU" sz="1600" dirty="0" err="1" smtClean="0"/>
              <a:t>Солт-Лейк-Сіті</a:t>
            </a:r>
            <a:r>
              <a:rPr lang="ru-RU" sz="1600" dirty="0" smtClean="0"/>
              <a:t> (США)  у 2002 р. У них брали участь 580 </a:t>
            </a:r>
            <a:r>
              <a:rPr lang="ru-RU" sz="1600" dirty="0" err="1" smtClean="0"/>
              <a:t>спортсменів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36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 spd="slow" advClick="0" advTm="80000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674960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Розвиток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параолімпійського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руху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Україні</a:t>
            </a:r>
            <a:endParaRPr lang="ru-RU" dirty="0"/>
          </a:p>
        </p:txBody>
      </p:sp>
      <p:pic>
        <p:nvPicPr>
          <p:cNvPr id="3" name="Рисунок 2" descr="дн.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717032"/>
            <a:ext cx="378278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Paralympic_Symb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2857500" cy="2028825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251024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Національний</a:t>
            </a:r>
            <a:r>
              <a:rPr lang="ru-RU" sz="1600" dirty="0" smtClean="0">
                <a:latin typeface="+mn-lt"/>
              </a:rPr>
              <a:t> центр </a:t>
            </a:r>
            <a:r>
              <a:rPr lang="ru-RU" sz="1600" dirty="0" err="1" smtClean="0">
                <a:latin typeface="+mn-lt"/>
              </a:rPr>
              <a:t>параолімпійської</a:t>
            </a:r>
            <a:r>
              <a:rPr lang="ru-RU" sz="1600" dirty="0" smtClean="0">
                <a:latin typeface="+mn-lt"/>
              </a:rPr>
              <a:t> та </a:t>
            </a:r>
            <a:r>
              <a:rPr lang="ru-RU" sz="1600" dirty="0" err="1" smtClean="0">
                <a:latin typeface="+mn-lt"/>
              </a:rPr>
              <a:t>дефлімпійської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підготовки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та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реабілітації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інвалідів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створений</a:t>
            </a:r>
            <a:r>
              <a:rPr lang="ru-RU" sz="1600" dirty="0" smtClean="0">
                <a:latin typeface="+mn-lt"/>
              </a:rPr>
              <a:t> на </a:t>
            </a:r>
            <a:r>
              <a:rPr lang="ru-RU" sz="1600" dirty="0" err="1" smtClean="0">
                <a:latin typeface="+mn-lt"/>
              </a:rPr>
              <a:t>виконання</a:t>
            </a:r>
            <a:r>
              <a:rPr lang="ru-RU" sz="1600" dirty="0" smtClean="0">
                <a:latin typeface="+mn-lt"/>
              </a:rPr>
              <a:t> Указу Президента «Про </a:t>
            </a:r>
            <a:r>
              <a:rPr lang="ru-RU" sz="1600" dirty="0" err="1" smtClean="0">
                <a:latin typeface="+mn-lt"/>
              </a:rPr>
              <a:t>розвиток</a:t>
            </a:r>
            <a:r>
              <a:rPr lang="ru-RU" sz="1600" dirty="0" smtClean="0">
                <a:latin typeface="+mn-lt"/>
              </a:rPr>
              <a:t> та </a:t>
            </a:r>
            <a:r>
              <a:rPr lang="ru-RU" sz="1600" dirty="0" err="1" smtClean="0">
                <a:latin typeface="+mn-lt"/>
              </a:rPr>
              <a:t>підтримку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параолімпійського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руху</a:t>
            </a:r>
            <a:r>
              <a:rPr lang="ru-RU" sz="1600" dirty="0" smtClean="0">
                <a:latin typeface="+mn-lt"/>
              </a:rPr>
              <a:t> в </a:t>
            </a:r>
            <a:r>
              <a:rPr lang="ru-RU" sz="1600" dirty="0" err="1" smtClean="0">
                <a:latin typeface="+mn-lt"/>
              </a:rPr>
              <a:t>Україні</a:t>
            </a:r>
            <a:r>
              <a:rPr lang="ru-RU" sz="1600" dirty="0" smtClean="0">
                <a:latin typeface="+mn-lt"/>
              </a:rPr>
              <a:t>» на </a:t>
            </a:r>
            <a:r>
              <a:rPr lang="ru-RU" sz="1600" dirty="0" err="1" smtClean="0">
                <a:latin typeface="+mn-lt"/>
              </a:rPr>
              <a:t>базі</a:t>
            </a:r>
            <a:r>
              <a:rPr lang="ru-RU" sz="1600" dirty="0" smtClean="0">
                <a:latin typeface="+mn-lt"/>
              </a:rPr>
              <a:t> санаторного комплексу «</a:t>
            </a:r>
            <a:r>
              <a:rPr lang="ru-RU" sz="1600" dirty="0" err="1" smtClean="0">
                <a:latin typeface="+mn-lt"/>
              </a:rPr>
              <a:t>Юний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ленінець</a:t>
            </a:r>
            <a:r>
              <a:rPr lang="ru-RU" sz="1600" dirty="0" smtClean="0">
                <a:latin typeface="+mn-lt"/>
              </a:rPr>
              <a:t>».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У </a:t>
            </a:r>
            <a:r>
              <a:rPr lang="ru-RU" sz="1600" dirty="0" err="1" smtClean="0">
                <a:latin typeface="+mn-lt"/>
              </a:rPr>
              <a:t>центрі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здійснюватиметься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підготовка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національних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збірних</a:t>
            </a:r>
            <a:r>
              <a:rPr lang="ru-RU" sz="1600" dirty="0" smtClean="0">
                <a:latin typeface="+mn-lt"/>
              </a:rPr>
              <a:t> команд </a:t>
            </a:r>
            <a:r>
              <a:rPr lang="ru-RU" sz="1600" dirty="0" err="1" smtClean="0">
                <a:latin typeface="+mn-lt"/>
              </a:rPr>
              <a:t>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параолімпійських</a:t>
            </a:r>
            <a:r>
              <a:rPr lang="ru-RU" sz="1600" dirty="0" smtClean="0">
                <a:latin typeface="+mn-lt"/>
              </a:rPr>
              <a:t> та </a:t>
            </a:r>
            <a:r>
              <a:rPr lang="ru-RU" sz="1600" dirty="0" err="1" smtClean="0">
                <a:latin typeface="+mn-lt"/>
              </a:rPr>
              <a:t>дефлімпійських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видів</a:t>
            </a:r>
            <a:r>
              <a:rPr lang="ru-RU" sz="1600" dirty="0" smtClean="0">
                <a:latin typeface="+mn-lt"/>
              </a:rPr>
              <a:t> спорту для </a:t>
            </a:r>
            <a:r>
              <a:rPr lang="ru-RU" sz="1600" dirty="0" err="1" smtClean="0">
                <a:latin typeface="+mn-lt"/>
              </a:rPr>
              <a:t>участі</a:t>
            </a:r>
            <a:r>
              <a:rPr lang="ru-RU" sz="1600" dirty="0" smtClean="0">
                <a:latin typeface="+mn-lt"/>
              </a:rPr>
              <a:t> у </a:t>
            </a:r>
            <a:r>
              <a:rPr lang="ru-RU" sz="1600" dirty="0" err="1" smtClean="0">
                <a:latin typeface="+mn-lt"/>
              </a:rPr>
              <a:t>чемпіонатах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світу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Європи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параолімпійських</a:t>
            </a:r>
            <a:r>
              <a:rPr lang="ru-RU" sz="1600" dirty="0" smtClean="0">
                <a:latin typeface="+mn-lt"/>
              </a:rPr>
              <a:t> та </a:t>
            </a:r>
            <a:r>
              <a:rPr lang="ru-RU" sz="1600" dirty="0" err="1" smtClean="0">
                <a:latin typeface="+mn-lt"/>
              </a:rPr>
              <a:t>дефлімпійських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іграх</a:t>
            </a:r>
            <a:r>
              <a:rPr lang="ru-RU" sz="1600" dirty="0" smtClean="0">
                <a:latin typeface="+mn-lt"/>
              </a:rPr>
              <a:t>; </a:t>
            </a:r>
            <a:r>
              <a:rPr lang="ru-RU" sz="1600" dirty="0" err="1" smtClean="0">
                <a:latin typeface="+mn-lt"/>
              </a:rPr>
              <a:t>проведення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спортивних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заходів</a:t>
            </a:r>
            <a:r>
              <a:rPr lang="ru-RU" sz="1600" dirty="0" smtClean="0">
                <a:latin typeface="+mn-lt"/>
              </a:rPr>
              <a:t> для </a:t>
            </a:r>
            <a:r>
              <a:rPr lang="ru-RU" sz="1600" dirty="0" err="1" smtClean="0">
                <a:latin typeface="+mn-lt"/>
              </a:rPr>
              <a:t>інвалідів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національного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міжнародного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рівня</a:t>
            </a:r>
            <a:r>
              <a:rPr lang="ru-RU" sz="1600" dirty="0" smtClean="0">
                <a:latin typeface="+mn-lt"/>
              </a:rPr>
              <a:t>, а </a:t>
            </a:r>
            <a:r>
              <a:rPr lang="ru-RU" sz="1600" dirty="0" err="1" smtClean="0">
                <a:latin typeface="+mn-lt"/>
              </a:rPr>
              <a:t>також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реабілітація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оздоровлення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відпочинок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інвалідів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усіх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нозологій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на </a:t>
            </a:r>
            <a:r>
              <a:rPr lang="ru-RU" sz="1600" dirty="0" err="1" smtClean="0">
                <a:latin typeface="+mn-lt"/>
              </a:rPr>
              <a:t>феєричному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виступі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української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параолімпійської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збірної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на</a:t>
            </a:r>
            <a:r>
              <a:rPr lang="ru-RU" sz="1600" dirty="0" smtClean="0">
                <a:latin typeface="+mn-lt"/>
              </a:rPr>
              <a:t> іграх-2000 у </a:t>
            </a:r>
            <a:r>
              <a:rPr lang="ru-RU" sz="1600" dirty="0" err="1" smtClean="0">
                <a:latin typeface="+mn-lt"/>
              </a:rPr>
              <a:t>Сіднеї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наші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спортсмени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здобули</a:t>
            </a:r>
            <a:r>
              <a:rPr lang="ru-RU" sz="1600" dirty="0" smtClean="0">
                <a:latin typeface="+mn-lt"/>
              </a:rPr>
              <a:t> 37 медалей.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Саме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це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спричинило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появу</a:t>
            </a:r>
            <a:r>
              <a:rPr lang="ru-RU" sz="1600" dirty="0" smtClean="0">
                <a:latin typeface="+mn-lt"/>
              </a:rPr>
              <a:t> комплексного </a:t>
            </a:r>
            <a:r>
              <a:rPr lang="ru-RU" sz="1600" dirty="0" err="1" smtClean="0">
                <a:latin typeface="+mn-lt"/>
              </a:rPr>
              <a:t>президентського</a:t>
            </a:r>
            <a:r>
              <a:rPr lang="ru-RU" sz="1600" dirty="0" smtClean="0">
                <a:latin typeface="+mn-lt"/>
              </a:rPr>
              <a:t> Указу «Про </a:t>
            </a:r>
            <a:r>
              <a:rPr lang="ru-RU" sz="1600" dirty="0" err="1" smtClean="0">
                <a:latin typeface="+mn-lt"/>
              </a:rPr>
              <a:t>розвиток</a:t>
            </a:r>
            <a:r>
              <a:rPr lang="ru-RU" sz="1600" dirty="0" smtClean="0">
                <a:latin typeface="+mn-lt"/>
              </a:rPr>
              <a:t> та </a:t>
            </a:r>
            <a:r>
              <a:rPr lang="ru-RU" sz="1600" dirty="0" err="1" smtClean="0">
                <a:latin typeface="+mn-lt"/>
              </a:rPr>
              <a:t>підтримку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параолімпійського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руху</a:t>
            </a:r>
            <a:r>
              <a:rPr lang="ru-RU" sz="1600" dirty="0" smtClean="0">
                <a:latin typeface="+mn-lt"/>
              </a:rPr>
              <a:t> в </a:t>
            </a:r>
            <a:r>
              <a:rPr lang="ru-RU" sz="1600" dirty="0" err="1" smtClean="0">
                <a:latin typeface="+mn-lt"/>
              </a:rPr>
              <a:t>Україні</a:t>
            </a:r>
            <a:r>
              <a:rPr lang="ru-RU" sz="1600" dirty="0" smtClean="0">
                <a:latin typeface="+mn-lt"/>
              </a:rPr>
              <a:t>», </a:t>
            </a:r>
            <a:r>
              <a:rPr lang="ru-RU" sz="1600" dirty="0" err="1" smtClean="0">
                <a:latin typeface="+mn-lt"/>
              </a:rPr>
              <a:t>яким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передбачалось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зокрема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будівництво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національної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бази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підготовки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спортсменів-інвалідів</a:t>
            </a:r>
            <a:r>
              <a:rPr lang="ru-RU" sz="1600" dirty="0" smtClean="0">
                <a:latin typeface="+mn-lt"/>
              </a:rPr>
              <a:t>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7-16 </a:t>
            </a:r>
            <a:r>
              <a:rPr lang="ru-RU" sz="1600" dirty="0" err="1" smtClean="0">
                <a:latin typeface="+mn-lt"/>
              </a:rPr>
              <a:t>березня</a:t>
            </a:r>
            <a:r>
              <a:rPr lang="ru-RU" sz="1600" dirty="0" smtClean="0">
                <a:latin typeface="+mn-lt"/>
              </a:rPr>
              <a:t> 2002 р. в </a:t>
            </a:r>
            <a:r>
              <a:rPr lang="ru-RU" sz="1600" dirty="0" err="1" smtClean="0">
                <a:latin typeface="+mn-lt"/>
              </a:rPr>
              <a:t>американському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місті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Солт-Лейк-Сіті</a:t>
            </a:r>
            <a:r>
              <a:rPr lang="ru-RU" sz="1600" dirty="0" smtClean="0">
                <a:latin typeface="+mn-lt"/>
              </a:rPr>
              <a:t> проходили </a:t>
            </a:r>
            <a:r>
              <a:rPr lang="en-US" sz="1600" dirty="0" smtClean="0">
                <a:latin typeface="+mn-lt"/>
              </a:rPr>
              <a:t>VIII </a:t>
            </a:r>
            <a:r>
              <a:rPr lang="ru-RU" sz="1600" dirty="0" err="1" smtClean="0">
                <a:latin typeface="+mn-lt"/>
              </a:rPr>
              <a:t>зимові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Параолімпійські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ігри</a:t>
            </a:r>
            <a:r>
              <a:rPr lang="ru-RU" sz="1600" dirty="0" smtClean="0">
                <a:latin typeface="+mn-lt"/>
              </a:rPr>
              <a:t>, у </a:t>
            </a:r>
            <a:r>
              <a:rPr lang="ru-RU" sz="1600" dirty="0" err="1" smtClean="0">
                <a:latin typeface="+mn-lt"/>
              </a:rPr>
              <a:t>яких</a:t>
            </a:r>
            <a:r>
              <a:rPr lang="ru-RU" sz="1600" dirty="0" smtClean="0">
                <a:latin typeface="+mn-lt"/>
              </a:rPr>
              <a:t> брали участь </a:t>
            </a:r>
            <a:r>
              <a:rPr lang="ru-RU" sz="1600" dirty="0" err="1" smtClean="0">
                <a:latin typeface="+mn-lt"/>
              </a:rPr>
              <a:t>спортсмени-інваліди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</a:t>
            </a:r>
            <a:r>
              <a:rPr lang="ru-RU" sz="1600" dirty="0" smtClean="0">
                <a:latin typeface="+mn-lt"/>
              </a:rPr>
              <a:t> 35 </a:t>
            </a:r>
            <a:r>
              <a:rPr lang="ru-RU" sz="1600" dirty="0" err="1" smtClean="0">
                <a:latin typeface="+mn-lt"/>
              </a:rPr>
              <a:t>країн</a:t>
            </a:r>
            <a:r>
              <a:rPr lang="ru-RU" sz="1600" dirty="0" smtClean="0">
                <a:latin typeface="+mn-lt"/>
              </a:rPr>
              <a:t>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Президент </a:t>
            </a:r>
            <a:r>
              <a:rPr lang="ru-RU" sz="1600" dirty="0" err="1" smtClean="0">
                <a:latin typeface="+mn-lt"/>
              </a:rPr>
              <a:t>Національного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Параолімпійського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комітету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України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Валерій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Сушкевич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повідомив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що</a:t>
            </a:r>
            <a:r>
              <a:rPr lang="ru-RU" sz="1600" dirty="0" smtClean="0">
                <a:latin typeface="+mn-lt"/>
              </a:rPr>
              <a:t> в </a:t>
            </a:r>
            <a:r>
              <a:rPr lang="ru-RU" sz="1600" dirty="0" err="1" smtClean="0">
                <a:latin typeface="+mn-lt"/>
              </a:rPr>
              <a:t>Параолімпіаді</a:t>
            </a:r>
            <a:r>
              <a:rPr lang="ru-RU" sz="1600" dirty="0" smtClean="0">
                <a:latin typeface="+mn-lt"/>
              </a:rPr>
              <a:t> брали участь 11 </a:t>
            </a:r>
            <a:r>
              <a:rPr lang="ru-RU" sz="1600" dirty="0" err="1" smtClean="0">
                <a:latin typeface="+mn-lt"/>
              </a:rPr>
              <a:t>спортсменів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дев'яти</a:t>
            </a:r>
            <a:r>
              <a:rPr lang="ru-RU" sz="1600" dirty="0" smtClean="0">
                <a:latin typeface="+mn-lt"/>
              </a:rPr>
              <a:t> областей </a:t>
            </a:r>
            <a:r>
              <a:rPr lang="ru-RU" sz="1600" dirty="0" err="1" smtClean="0">
                <a:latin typeface="+mn-lt"/>
              </a:rPr>
              <a:t>України</a:t>
            </a:r>
            <a:r>
              <a:rPr lang="ru-RU" sz="1600" dirty="0" smtClean="0">
                <a:latin typeface="+mn-lt"/>
              </a:rPr>
              <a:t>. Склад </a:t>
            </a:r>
            <a:r>
              <a:rPr lang="ru-RU" sz="1600" dirty="0" err="1" smtClean="0">
                <a:latin typeface="+mn-lt"/>
              </a:rPr>
              <a:t>параолімпійської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збірної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був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менше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ніж</a:t>
            </a:r>
            <a:r>
              <a:rPr lang="ru-RU" sz="1600" dirty="0" smtClean="0">
                <a:latin typeface="+mn-lt"/>
              </a:rPr>
              <a:t> на </a:t>
            </a:r>
            <a:r>
              <a:rPr lang="ru-RU" sz="1600" dirty="0" err="1" smtClean="0">
                <a:latin typeface="+mn-lt"/>
              </a:rPr>
              <a:t>попередніх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іграх</a:t>
            </a:r>
            <a:r>
              <a:rPr lang="ru-RU" sz="1600" dirty="0" smtClean="0">
                <a:latin typeface="+mn-lt"/>
              </a:rPr>
              <a:t> у Нагано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У </a:t>
            </a:r>
            <a:r>
              <a:rPr lang="ru-RU" sz="1600" dirty="0" err="1" smtClean="0">
                <a:latin typeface="+mn-lt"/>
              </a:rPr>
              <a:t>складі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параолімпійської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збірної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України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були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бронзовий</a:t>
            </a:r>
            <a:r>
              <a:rPr lang="ru-RU" sz="1600" dirty="0" smtClean="0">
                <a:latin typeface="+mn-lt"/>
              </a:rPr>
              <a:t> призер </a:t>
            </a:r>
            <a:r>
              <a:rPr lang="ru-RU" sz="1600" dirty="0" err="1" smtClean="0">
                <a:latin typeface="+mn-lt"/>
              </a:rPr>
              <a:t>Сіднея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</a:t>
            </a:r>
            <a:r>
              <a:rPr lang="ru-RU" sz="1600" dirty="0" smtClean="0">
                <a:latin typeface="+mn-lt"/>
              </a:rPr>
              <a:t> Нагано, </a:t>
            </a:r>
            <a:r>
              <a:rPr lang="ru-RU" sz="1600" dirty="0" err="1" smtClean="0">
                <a:latin typeface="+mn-lt"/>
              </a:rPr>
              <a:t>абсолютний</a:t>
            </a:r>
            <a:r>
              <a:rPr lang="ru-RU" sz="1600" dirty="0" smtClean="0">
                <a:latin typeface="+mn-lt"/>
              </a:rPr>
              <a:t> призер </a:t>
            </a:r>
            <a:r>
              <a:rPr lang="ru-RU" sz="1600" dirty="0" err="1" smtClean="0">
                <a:latin typeface="+mn-lt"/>
              </a:rPr>
              <a:t>чемпіонату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Німеччини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Світлана</a:t>
            </a:r>
            <a:r>
              <a:rPr lang="ru-RU" sz="1600" dirty="0" smtClean="0">
                <a:latin typeface="+mn-lt"/>
              </a:rPr>
              <a:t> Трифонова </a:t>
            </a:r>
            <a:r>
              <a:rPr lang="ru-RU" sz="1600" dirty="0" err="1" smtClean="0">
                <a:latin typeface="+mn-lt"/>
              </a:rPr>
              <a:t>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Дніпропетровська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триразовий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чемпіон</a:t>
            </a:r>
            <a:r>
              <a:rPr lang="ru-RU" sz="1600" dirty="0" smtClean="0">
                <a:latin typeface="+mn-lt"/>
              </a:rPr>
              <a:t> Нагано - Оле </a:t>
            </a:r>
            <a:r>
              <a:rPr lang="ru-RU" sz="1600" dirty="0" err="1" smtClean="0">
                <a:latin typeface="+mn-lt"/>
              </a:rPr>
              <a:t>Мунц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Харкова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чемпіон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світу</a:t>
            </a:r>
            <a:r>
              <a:rPr lang="ru-RU" sz="1600" dirty="0" smtClean="0">
                <a:latin typeface="+mn-lt"/>
              </a:rPr>
              <a:t> по </a:t>
            </a:r>
            <a:r>
              <a:rPr lang="ru-RU" sz="1600" dirty="0" err="1" smtClean="0">
                <a:latin typeface="+mn-lt"/>
              </a:rPr>
              <a:t>лижних</a:t>
            </a:r>
            <a:r>
              <a:rPr lang="ru-RU" sz="1600" dirty="0" smtClean="0">
                <a:latin typeface="+mn-lt"/>
              </a:rPr>
              <a:t> гонках </a:t>
            </a:r>
            <a:r>
              <a:rPr lang="ru-RU" sz="1600" dirty="0" err="1" smtClean="0">
                <a:latin typeface="+mn-lt"/>
              </a:rPr>
              <a:t>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біатлону</a:t>
            </a:r>
            <a:r>
              <a:rPr lang="ru-RU" sz="1600" dirty="0" smtClean="0">
                <a:latin typeface="+mn-lt"/>
              </a:rPr>
              <a:t>, призер Кубка </a:t>
            </a:r>
            <a:r>
              <a:rPr lang="ru-RU" sz="1600" dirty="0" err="1" smtClean="0">
                <a:latin typeface="+mn-lt"/>
              </a:rPr>
              <a:t>світу</a:t>
            </a:r>
            <a:r>
              <a:rPr lang="ru-RU" sz="1600" dirty="0" smtClean="0">
                <a:latin typeface="+mn-lt"/>
              </a:rPr>
              <a:t> по </a:t>
            </a:r>
            <a:r>
              <a:rPr lang="ru-RU" sz="1600" dirty="0" err="1" smtClean="0">
                <a:latin typeface="+mn-lt"/>
              </a:rPr>
              <a:t>лижних</a:t>
            </a:r>
            <a:r>
              <a:rPr lang="ru-RU" sz="1600" dirty="0" smtClean="0">
                <a:latin typeface="+mn-lt"/>
              </a:rPr>
              <a:t> гонках - </a:t>
            </a:r>
            <a:r>
              <a:rPr lang="ru-RU" sz="1600" dirty="0" err="1" smtClean="0">
                <a:latin typeface="+mn-lt"/>
              </a:rPr>
              <a:t>Олександр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Васютинский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Миколаєва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срібні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призери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відкритого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чемпіонату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Німеччини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сумчанин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Віталій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Лук’яненко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харків'янин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Микола</a:t>
            </a:r>
            <a:r>
              <a:rPr lang="ru-RU" sz="1600" dirty="0" smtClean="0">
                <a:latin typeface="+mn-lt"/>
              </a:rPr>
              <a:t> Овчаренко </a:t>
            </a:r>
            <a:r>
              <a:rPr lang="ru-RU" sz="1600" dirty="0" err="1" smtClean="0">
                <a:latin typeface="+mn-lt"/>
              </a:rPr>
              <a:t>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Ірина</a:t>
            </a:r>
            <a:r>
              <a:rPr lang="ru-RU" sz="1600" dirty="0" smtClean="0">
                <a:latin typeface="+mn-lt"/>
              </a:rPr>
              <a:t> Кириченко.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 За 2002 </a:t>
            </a:r>
            <a:r>
              <a:rPr lang="ru-RU" sz="1600" dirty="0" err="1" smtClean="0">
                <a:latin typeface="+mn-lt"/>
              </a:rPr>
              <a:t>рік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українські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спортсмени-інваліди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завойовували</a:t>
            </a:r>
            <a:r>
              <a:rPr lang="ru-RU" sz="1600" dirty="0" smtClean="0">
                <a:latin typeface="+mn-lt"/>
              </a:rPr>
              <a:t> 26 </a:t>
            </a:r>
            <a:r>
              <a:rPr lang="ru-RU" sz="1600" dirty="0" err="1" smtClean="0">
                <a:latin typeface="+mn-lt"/>
              </a:rPr>
              <a:t>кубків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Європи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світу</a:t>
            </a:r>
            <a:r>
              <a:rPr lang="ru-RU" sz="1600" dirty="0" smtClean="0">
                <a:latin typeface="+mn-lt"/>
              </a:rPr>
              <a:t>, у тому </a:t>
            </a:r>
            <a:r>
              <a:rPr lang="ru-RU" sz="1600" dirty="0" err="1" smtClean="0">
                <a:latin typeface="+mn-lt"/>
              </a:rPr>
              <a:t>числі</a:t>
            </a:r>
            <a:r>
              <a:rPr lang="ru-RU" sz="1600" dirty="0" smtClean="0">
                <a:latin typeface="+mn-lt"/>
              </a:rPr>
              <a:t> 10 </a:t>
            </a:r>
            <a:r>
              <a:rPr lang="ru-RU" sz="1600" dirty="0" err="1" smtClean="0">
                <a:latin typeface="+mn-lt"/>
              </a:rPr>
              <a:t>золотих</a:t>
            </a:r>
            <a:r>
              <a:rPr lang="ru-RU" sz="1600" dirty="0" smtClean="0">
                <a:latin typeface="+mn-lt"/>
              </a:rPr>
              <a:t>, 7 </a:t>
            </a:r>
            <a:r>
              <a:rPr lang="ru-RU" sz="1600" dirty="0" err="1" smtClean="0">
                <a:latin typeface="+mn-lt"/>
              </a:rPr>
              <a:t>срібних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</a:t>
            </a:r>
            <a:r>
              <a:rPr lang="ru-RU" sz="1600" dirty="0" smtClean="0">
                <a:latin typeface="+mn-lt"/>
              </a:rPr>
              <a:t> 9 </a:t>
            </a:r>
            <a:r>
              <a:rPr lang="ru-RU" sz="1600" dirty="0" err="1" smtClean="0">
                <a:latin typeface="+mn-lt"/>
              </a:rPr>
              <a:t>бронзових</a:t>
            </a:r>
            <a:r>
              <a:rPr lang="ru-RU" sz="1600" dirty="0" smtClean="0">
                <a:latin typeface="+mn-lt"/>
              </a:rPr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 spd="slow" advClick="0" advTm="82000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355160" cy="6179016"/>
          </a:xfrm>
        </p:spPr>
        <p:txBody>
          <a:bodyPr/>
          <a:lstStyle/>
          <a:p>
            <a:pPr algn="ctr"/>
            <a:r>
              <a:rPr lang="ru-RU" dirty="0" smtClean="0"/>
              <a:t>На </a:t>
            </a:r>
            <a:r>
              <a:rPr lang="ru-RU" dirty="0" err="1" smtClean="0"/>
              <a:t>параолімпійських</a:t>
            </a:r>
            <a:r>
              <a:rPr lang="ru-RU" dirty="0" smtClean="0"/>
              <a:t> </a:t>
            </a:r>
            <a:r>
              <a:rPr lang="ru-RU" dirty="0" err="1" smtClean="0"/>
              <a:t>іграх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спорту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olimpi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7200800" cy="4438953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up(01)Vol'fgan Amadej Mocart - Simfon_ya _6 'Melod_ya angel_v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453336"/>
            <a:ext cx="304800" cy="304800"/>
          </a:xfrm>
          <a:prstGeom prst="rect">
            <a:avLst/>
          </a:prstGeom>
        </p:spPr>
      </p:pic>
      <p:pic>
        <p:nvPicPr>
          <p:cNvPr id="4" name="Рисунок 3" descr="4649655-R3L8T8D-600-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221088"/>
            <a:ext cx="410445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060560"/>
            <a:ext cx="5004048" cy="278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5832648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Параолімпійці</a:t>
            </a:r>
            <a:r>
              <a:rPr lang="uk-UA" sz="3200" dirty="0" smtClean="0"/>
              <a:t> </a:t>
            </a:r>
            <a:r>
              <a:rPr lang="uk-UA" sz="3200" dirty="0" err="1" smtClean="0"/>
              <a:t>заслоговують</a:t>
            </a:r>
            <a:r>
              <a:rPr lang="uk-UA" sz="3200" dirty="0" smtClean="0"/>
              <a:t> велику пошану за свій непокірливий дух, за свою </a:t>
            </a:r>
            <a:r>
              <a:rPr lang="uk-UA" sz="3200" dirty="0" err="1" smtClean="0"/>
              <a:t>витрівалисть</a:t>
            </a:r>
            <a:r>
              <a:rPr lang="uk-UA" sz="3200" dirty="0" smtClean="0"/>
              <a:t> і снагу до життя</a:t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3200" dirty="0"/>
          </a:p>
        </p:txBody>
      </p:sp>
      <p:pic>
        <p:nvPicPr>
          <p:cNvPr id="5" name="Рисунок 4" descr="4649705-R3L8T8D-600-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556792"/>
            <a:ext cx="363829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650105-R3L8T8D-600-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365104"/>
            <a:ext cx="3456384" cy="236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277459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740" y="3257600"/>
            <a:ext cx="5247724" cy="3348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572000" cy="2889504"/>
          </a:xfrm>
          <a:prstGeom prst="rect">
            <a:avLst/>
          </a:prstGeom>
        </p:spPr>
      </p:pic>
      <p:pic>
        <p:nvPicPr>
          <p:cNvPr id="4" name="Рисунок 3" descr="4650355-R3L8T8D-600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780928"/>
            <a:ext cx="4510942" cy="3240360"/>
          </a:xfrm>
          <a:prstGeom prst="rect">
            <a:avLst/>
          </a:prstGeom>
        </p:spPr>
      </p:pic>
      <p:pic>
        <p:nvPicPr>
          <p:cNvPr id="3" name="Рисунок 2" descr="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717032"/>
            <a:ext cx="4572000" cy="2971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4572000" cy="3240360"/>
          </a:xfrm>
          <a:prstGeom prst="rect">
            <a:avLst/>
          </a:prstGeom>
        </p:spPr>
      </p:pic>
      <p:pic>
        <p:nvPicPr>
          <p:cNvPr id="3" name="Рисунок 2" descr="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4572000" cy="2615184"/>
          </a:xfrm>
          <a:prstGeom prst="rect">
            <a:avLst/>
          </a:prstGeom>
        </p:spPr>
      </p:pic>
      <p:pic>
        <p:nvPicPr>
          <p:cNvPr id="5" name="Рисунок 4" descr="4650255-R3L8T8D-600-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193704"/>
            <a:ext cx="4729520" cy="2664296"/>
          </a:xfrm>
          <a:prstGeom prst="rect">
            <a:avLst/>
          </a:prstGeom>
        </p:spPr>
      </p:pic>
      <p:pic>
        <p:nvPicPr>
          <p:cNvPr id="4" name="Рисунок 3" descr="4649205-R3L8T8D-600-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60649"/>
            <a:ext cx="4130824" cy="338437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645024"/>
            <a:ext cx="4572000" cy="3044952"/>
          </a:xfrm>
          <a:prstGeom prst="rect">
            <a:avLst/>
          </a:prstGeom>
        </p:spPr>
      </p:pic>
      <p:pic>
        <p:nvPicPr>
          <p:cNvPr id="4" name="Рисунок 3" descr="4650655-R3L8T8D-600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2976"/>
            <a:ext cx="4283968" cy="3190875"/>
          </a:xfrm>
          <a:prstGeom prst="rect">
            <a:avLst/>
          </a:prstGeom>
        </p:spPr>
      </p:pic>
      <p:pic>
        <p:nvPicPr>
          <p:cNvPr id="6" name="Рисунок 5" descr="4649305-R3L8T8D-600-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4248472" cy="2952328"/>
          </a:xfrm>
          <a:prstGeom prst="rect">
            <a:avLst/>
          </a:prstGeom>
        </p:spPr>
      </p:pic>
      <p:pic>
        <p:nvPicPr>
          <p:cNvPr id="5" name="Рисунок 4" descr="4649955-R3L8T8D-600-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0"/>
            <a:ext cx="4464496" cy="3672408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650555-R3L8T8D-600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808312" cy="4104456"/>
          </a:xfrm>
          <a:prstGeom prst="rect">
            <a:avLst/>
          </a:prstGeom>
        </p:spPr>
      </p:pic>
      <p:pic>
        <p:nvPicPr>
          <p:cNvPr id="13" name="Рисунок 12" descr="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60648"/>
            <a:ext cx="4572000" cy="2724912"/>
          </a:xfrm>
          <a:prstGeom prst="rect">
            <a:avLst/>
          </a:prstGeom>
        </p:spPr>
      </p:pic>
      <p:pic>
        <p:nvPicPr>
          <p:cNvPr id="11" name="Рисунок 10" descr="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352544"/>
            <a:ext cx="4572000" cy="2505456"/>
          </a:xfrm>
          <a:prstGeom prst="rect">
            <a:avLst/>
          </a:prstGeom>
        </p:spPr>
      </p:pic>
      <p:pic>
        <p:nvPicPr>
          <p:cNvPr id="10" name="Рисунок 9" descr="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2048646"/>
            <a:ext cx="4248472" cy="2676537"/>
          </a:xfrm>
          <a:prstGeom prst="rect">
            <a:avLst/>
          </a:prstGeom>
        </p:spPr>
      </p:pic>
      <p:pic>
        <p:nvPicPr>
          <p:cNvPr id="14" name="Рисунок 13" descr="0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023765"/>
            <a:ext cx="4320480" cy="2834235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6923112" cy="302433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800" b="1" i="1" dirty="0" smtClean="0"/>
              <a:t>  </a:t>
            </a:r>
            <a:r>
              <a:rPr lang="ru-RU" sz="4800" b="1" i="1" dirty="0" err="1" smtClean="0"/>
              <a:t>Історія</a:t>
            </a:r>
            <a:r>
              <a:rPr lang="ru-RU" sz="4800" b="1" i="1" dirty="0" smtClean="0"/>
              <a:t> </a:t>
            </a:r>
            <a:r>
              <a:rPr lang="ru-RU" sz="4800" b="1" i="1" dirty="0" err="1" smtClean="0"/>
              <a:t>параолімпіади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50455-R3L8T8D-600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140968"/>
            <a:ext cx="5305853" cy="3528392"/>
          </a:xfrm>
          <a:prstGeom prst="rect">
            <a:avLst/>
          </a:prstGeom>
        </p:spPr>
      </p:pic>
      <p:pic>
        <p:nvPicPr>
          <p:cNvPr id="3" name="Рисунок 2" descr="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5406744" cy="3384376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518482" cy="5112568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51005-R3L8T8D-600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5715000" cy="3952875"/>
          </a:xfrm>
          <a:prstGeom prst="rect">
            <a:avLst/>
          </a:prstGeom>
        </p:spPr>
      </p:pic>
      <p:pic>
        <p:nvPicPr>
          <p:cNvPr id="3" name="Рисунок 2" descr="4650805-R3L8T8D-600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212976"/>
            <a:ext cx="5508104" cy="3497646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12464"/>
            <a:ext cx="4572000" cy="3145536"/>
          </a:xfrm>
          <a:prstGeom prst="rect">
            <a:avLst/>
          </a:prstGeom>
        </p:spPr>
      </p:pic>
      <p:pic>
        <p:nvPicPr>
          <p:cNvPr id="3" name="Рисунок 2" descr="4649405-R3L8T8D-600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4202832" cy="4114800"/>
          </a:xfrm>
          <a:prstGeom prst="rect">
            <a:avLst/>
          </a:prstGeom>
        </p:spPr>
      </p:pic>
      <p:pic>
        <p:nvPicPr>
          <p:cNvPr id="4" name="Рисунок 3" descr="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764704"/>
            <a:ext cx="4572000" cy="2852928"/>
          </a:xfrm>
          <a:prstGeom prst="rect">
            <a:avLst/>
          </a:prstGeom>
        </p:spPr>
      </p:pic>
      <p:pic>
        <p:nvPicPr>
          <p:cNvPr id="5" name="Рисунок 4" descr="4650605-R3L8T8D-600-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930536"/>
            <a:ext cx="4202832" cy="2794883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49755-R3L8T8D-600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88640"/>
            <a:ext cx="4510943" cy="3240360"/>
          </a:xfrm>
          <a:prstGeom prst="rect">
            <a:avLst/>
          </a:prstGeom>
        </p:spPr>
      </p:pic>
      <p:pic>
        <p:nvPicPr>
          <p:cNvPr id="2" name="Рисунок 1" descr="4649505-R3L8T8D-600-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501008"/>
            <a:ext cx="5715000" cy="3209925"/>
          </a:xfrm>
          <a:prstGeom prst="rect">
            <a:avLst/>
          </a:prstGeom>
        </p:spPr>
      </p:pic>
      <p:pic>
        <p:nvPicPr>
          <p:cNvPr id="3" name="Рисунок 2" descr="4650005-R3L8T8D-600-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4104456" cy="3762375"/>
          </a:xfrm>
          <a:prstGeom prst="rect">
            <a:avLst/>
          </a:prstGeom>
        </p:spPr>
      </p:pic>
    </p:spTree>
  </p:cSld>
  <p:clrMapOvr>
    <a:masterClrMapping/>
  </p:clrMapOvr>
  <p:transition spd="slow" advTm="6000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70648" cy="34563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pPr algn="ctr"/>
            <a:r>
              <a:rPr lang="uk-UA" sz="6000" b="1" i="1" dirty="0" smtClean="0"/>
              <a:t>Зимові </a:t>
            </a:r>
            <a:r>
              <a:rPr lang="uk-UA" sz="6000" b="1" i="1" dirty="0" smtClean="0"/>
              <a:t>види спорту</a:t>
            </a:r>
            <a:r>
              <a:rPr lang="uk-UA" sz="6000" b="1" i="1" dirty="0" smtClean="0"/>
              <a:t/>
            </a:r>
            <a:br>
              <a:rPr lang="uk-UA" sz="6000" b="1" i="1" dirty="0" smtClean="0"/>
            </a:br>
            <a:r>
              <a:rPr lang="uk-UA" sz="6000" b="1" i="1" dirty="0" smtClean="0"/>
              <a:t/>
            </a:r>
            <a:br>
              <a:rPr lang="uk-UA" sz="6000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endParaRPr lang="ru-RU" b="1" i="1" dirty="0"/>
          </a:p>
        </p:txBody>
      </p:sp>
      <p:pic>
        <p:nvPicPr>
          <p:cNvPr id="3" name="Рисунок 2" descr="uuwcb5xjzf-up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5375920" cy="3578347"/>
          </a:xfrm>
          <a:prstGeom prst="rect">
            <a:avLst/>
          </a:prstGeom>
        </p:spPr>
      </p:pic>
      <p:pic>
        <p:nvPicPr>
          <p:cNvPr id="4" name="Рисунок 3" descr="214354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348880"/>
            <a:ext cx="3672408" cy="3010148"/>
          </a:xfrm>
          <a:prstGeom prst="rect">
            <a:avLst/>
          </a:prstGeom>
        </p:spPr>
      </p:pic>
    </p:spTree>
  </p:cSld>
  <p:clrMapOvr>
    <a:masterClrMapping/>
  </p:clrMapOvr>
  <p:transition spd="slow" advTm="5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8947003_zimnie-paraolimpijjskie-igry-(www.votrube.ru)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056784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 advTm="5000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8947003_zimnie-paraolimpijjskie-igry-(www.votrube.ru)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3600400" cy="3486150"/>
          </a:xfrm>
          <a:prstGeom prst="rect">
            <a:avLst/>
          </a:prstGeom>
        </p:spPr>
      </p:pic>
      <p:pic>
        <p:nvPicPr>
          <p:cNvPr id="4" name="Рисунок 3" descr="1268947003_zimnie-paraolimpijjskie-igry-(www.votrube.ru)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811099" cy="3312368"/>
          </a:xfrm>
          <a:prstGeom prst="rect">
            <a:avLst/>
          </a:prstGeom>
        </p:spPr>
      </p:pic>
      <p:pic>
        <p:nvPicPr>
          <p:cNvPr id="5" name="Рисунок 4" descr="15114_html_26905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2210995" cy="2952328"/>
          </a:xfrm>
          <a:prstGeom prst="rect">
            <a:avLst/>
          </a:prstGeom>
        </p:spPr>
      </p:pic>
      <p:pic>
        <p:nvPicPr>
          <p:cNvPr id="2" name="Рисунок 1" descr="Die_letzten_Meter_zu_Bronz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068960"/>
            <a:ext cx="4320480" cy="3240360"/>
          </a:xfrm>
          <a:prstGeom prst="rect">
            <a:avLst/>
          </a:prstGeom>
        </p:spPr>
      </p:pic>
      <p:pic>
        <p:nvPicPr>
          <p:cNvPr id="6" name="Рисунок 5" descr="1268947003_zimnie-paraolimpijjskie-igry-(www.votrube.ru)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5214" y="332656"/>
            <a:ext cx="3858786" cy="213285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dac4a02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5496139" cy="3583310"/>
          </a:xfrm>
          <a:prstGeom prst="rect">
            <a:avLst/>
          </a:prstGeom>
        </p:spPr>
      </p:pic>
      <p:pic>
        <p:nvPicPr>
          <p:cNvPr id="3" name="Рисунок 2" descr="1268947003_zimnie-paraolimpijjskie-igry-(www.votrube.ru)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39"/>
            <a:ext cx="4248472" cy="2734471"/>
          </a:xfrm>
          <a:prstGeom prst="rect">
            <a:avLst/>
          </a:prstGeom>
        </p:spPr>
      </p:pic>
      <p:pic>
        <p:nvPicPr>
          <p:cNvPr id="4" name="Рисунок 3" descr="par2006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5766" y="476673"/>
            <a:ext cx="4216685" cy="2808312"/>
          </a:xfrm>
          <a:prstGeom prst="rect">
            <a:avLst/>
          </a:prstGeom>
        </p:spPr>
      </p:pic>
      <p:pic>
        <p:nvPicPr>
          <p:cNvPr id="5" name="Рисунок 4" descr="news_photos_march_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789040"/>
            <a:ext cx="4012334" cy="267106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8900516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6997960" cy="4665307"/>
          </a:xfrm>
          <a:prstGeom prst="rect">
            <a:avLst/>
          </a:prstGeom>
        </p:spPr>
      </p:pic>
      <p:pic>
        <p:nvPicPr>
          <p:cNvPr id="3" name="Рисунок 2" descr="1268947003_zimnie-paraolimpijjskie-igry-(www.votrube.ru)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356992"/>
            <a:ext cx="5670798" cy="331236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6323032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+mn-lt"/>
              </a:rPr>
              <a:t>Поява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видів</a:t>
            </a:r>
            <a:r>
              <a:rPr lang="ru-RU" sz="1800" dirty="0" smtClean="0">
                <a:latin typeface="+mn-lt"/>
              </a:rPr>
              <a:t> спорту в </a:t>
            </a:r>
            <a:r>
              <a:rPr lang="ru-RU" sz="1800" dirty="0" err="1" smtClean="0">
                <a:latin typeface="+mn-lt"/>
              </a:rPr>
              <a:t>який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можуть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брати</a:t>
            </a:r>
            <a:r>
              <a:rPr lang="ru-RU" sz="1800" dirty="0" smtClean="0">
                <a:latin typeface="+mn-lt"/>
              </a:rPr>
              <a:t> участь </a:t>
            </a:r>
            <a:r>
              <a:rPr lang="ru-RU" sz="1800" dirty="0" err="1" smtClean="0">
                <a:latin typeface="+mn-lt"/>
              </a:rPr>
              <a:t>інваліди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зв'язують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ім'ям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англійського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нейрохірурга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Людвіга</a:t>
            </a:r>
            <a:r>
              <a:rPr lang="ru-RU" sz="1800" dirty="0" smtClean="0">
                <a:latin typeface="+mn-lt"/>
              </a:rPr>
              <a:t> Гутмана.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err="1" smtClean="0">
                <a:latin typeface="+mn-lt"/>
              </a:rPr>
              <a:t>Він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стверджував</a:t>
            </a:r>
            <a:r>
              <a:rPr lang="ru-RU" sz="1800" dirty="0" smtClean="0">
                <a:latin typeface="+mn-lt"/>
              </a:rPr>
              <a:t>: "</a:t>
            </a:r>
            <a:r>
              <a:rPr lang="ru-RU" sz="1800" dirty="0" err="1" smtClean="0">
                <a:latin typeface="+mn-lt"/>
              </a:rPr>
              <a:t>Важливо</a:t>
            </a:r>
            <a:r>
              <a:rPr lang="ru-RU" sz="1800" dirty="0" smtClean="0">
                <a:latin typeface="+mn-lt"/>
              </a:rPr>
              <a:t> не те, </a:t>
            </a:r>
            <a:r>
              <a:rPr lang="ru-RU" sz="1800" dirty="0" err="1" smtClean="0">
                <a:latin typeface="+mn-lt"/>
              </a:rPr>
              <a:t>що</a:t>
            </a:r>
            <a:r>
              <a:rPr lang="ru-RU" sz="1800" dirty="0" smtClean="0">
                <a:latin typeface="+mn-lt"/>
              </a:rPr>
              <a:t> загублено, </a:t>
            </a:r>
            <a:r>
              <a:rPr lang="ru-RU" sz="1800" dirty="0" err="1" smtClean="0">
                <a:latin typeface="+mn-lt"/>
              </a:rPr>
              <a:t>важливо</a:t>
            </a:r>
            <a:r>
              <a:rPr lang="ru-RU" sz="1800" dirty="0" smtClean="0">
                <a:latin typeface="+mn-lt"/>
              </a:rPr>
              <a:t> те, </a:t>
            </a:r>
            <a:r>
              <a:rPr lang="ru-RU" sz="1800" dirty="0" err="1" smtClean="0">
                <a:latin typeface="+mn-lt"/>
              </a:rPr>
              <a:t>що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залишилося</a:t>
            </a:r>
            <a:r>
              <a:rPr lang="ru-RU" sz="1800" dirty="0" smtClean="0">
                <a:latin typeface="+mn-lt"/>
              </a:rPr>
              <a:t>". </a:t>
            </a:r>
            <a:r>
              <a:rPr lang="ru-RU" sz="1800" dirty="0" err="1" smtClean="0">
                <a:latin typeface="+mn-lt"/>
              </a:rPr>
              <a:t>Відповідно</a:t>
            </a:r>
            <a:r>
              <a:rPr lang="ru-RU" sz="1800" dirty="0" smtClean="0">
                <a:latin typeface="+mn-lt"/>
              </a:rPr>
              <a:t> до </a:t>
            </a:r>
            <a:r>
              <a:rPr lang="ru-RU" sz="1800" dirty="0" err="1" smtClean="0">
                <a:latin typeface="+mn-lt"/>
              </a:rPr>
              <a:t>цієї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концепції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він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увів</a:t>
            </a:r>
            <a:r>
              <a:rPr lang="ru-RU" sz="1800" dirty="0" smtClean="0">
                <a:latin typeface="+mn-lt"/>
              </a:rPr>
              <a:t> спорт у </a:t>
            </a:r>
            <a:r>
              <a:rPr lang="ru-RU" sz="1800" dirty="0" err="1" smtClean="0">
                <a:latin typeface="+mn-lt"/>
              </a:rPr>
              <a:t>процес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реабілітації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військовослужбовців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із</a:t>
            </a:r>
            <a:r>
              <a:rPr lang="ru-RU" sz="1800" dirty="0" smtClean="0">
                <a:latin typeface="+mn-lt"/>
              </a:rPr>
              <a:t> травмами спинного </a:t>
            </a:r>
            <a:r>
              <a:rPr lang="ru-RU" sz="1800" dirty="0" err="1" smtClean="0">
                <a:latin typeface="+mn-lt"/>
              </a:rPr>
              <a:t>мозку</a:t>
            </a:r>
            <a:r>
              <a:rPr lang="ru-RU" sz="1800" dirty="0" smtClean="0">
                <a:latin typeface="+mn-lt"/>
              </a:rPr>
              <a:t>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/>
              <a:t> </a:t>
            </a:r>
            <a:r>
              <a:rPr lang="ru-RU" sz="1800" dirty="0" err="1" smtClean="0">
                <a:latin typeface="+mn-lt"/>
              </a:rPr>
              <a:t>Група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інвалідів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що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уперше</a:t>
            </a:r>
            <a:r>
              <a:rPr lang="ru-RU" sz="1800" dirty="0" smtClean="0">
                <a:latin typeface="+mn-lt"/>
              </a:rPr>
              <a:t> за всю </a:t>
            </a:r>
            <a:r>
              <a:rPr lang="ru-RU" sz="1800" dirty="0" err="1" smtClean="0">
                <a:latin typeface="+mn-lt"/>
              </a:rPr>
              <a:t>історію</a:t>
            </a:r>
            <a:r>
              <a:rPr lang="ru-RU" sz="1800" dirty="0" smtClean="0">
                <a:latin typeface="+mn-lt"/>
              </a:rPr>
              <a:t> спорту взяла в руки </a:t>
            </a:r>
            <a:r>
              <a:rPr lang="ru-RU" sz="1800" dirty="0" err="1" smtClean="0">
                <a:latin typeface="+mn-lt"/>
              </a:rPr>
              <a:t>спортивне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спорядження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складалася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16 </a:t>
            </a:r>
            <a:r>
              <a:rPr lang="ru-RU" sz="1800" dirty="0" err="1" smtClean="0">
                <a:latin typeface="+mn-lt"/>
              </a:rPr>
              <a:t>паралізованих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чоловіків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жінок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що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були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військовослужбовцями</a:t>
            </a:r>
            <a:r>
              <a:rPr lang="ru-RU" sz="1800" dirty="0" smtClean="0">
                <a:latin typeface="+mn-lt"/>
              </a:rPr>
              <a:t>. </a:t>
            </a:r>
            <a:r>
              <a:rPr lang="ru-RU" sz="1800" dirty="0" err="1" smtClean="0">
                <a:latin typeface="+mn-lt"/>
              </a:rPr>
              <a:t>Відбулося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це</a:t>
            </a:r>
            <a:r>
              <a:rPr lang="ru-RU" sz="1800" dirty="0" smtClean="0">
                <a:latin typeface="+mn-lt"/>
              </a:rPr>
              <a:t> 28 </a:t>
            </a:r>
            <a:r>
              <a:rPr lang="ru-RU" sz="1800" dirty="0" err="1" smtClean="0">
                <a:latin typeface="+mn-lt"/>
              </a:rPr>
              <a:t>липня</a:t>
            </a:r>
            <a:r>
              <a:rPr lang="ru-RU" sz="1800" dirty="0" smtClean="0">
                <a:latin typeface="+mn-lt"/>
              </a:rPr>
              <a:t> 1948 року в </a:t>
            </a:r>
            <a:r>
              <a:rPr lang="ru-RU" sz="1800" dirty="0" err="1" smtClean="0">
                <a:latin typeface="+mn-lt"/>
              </a:rPr>
              <a:t>госпіталі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Сток-Мандевиль</a:t>
            </a:r>
            <a:r>
              <a:rPr lang="ru-RU" sz="1800" dirty="0" smtClean="0">
                <a:latin typeface="+mn-lt"/>
              </a:rPr>
              <a:t>, де </a:t>
            </a:r>
            <a:r>
              <a:rPr lang="ru-RU" sz="1800" dirty="0" err="1" smtClean="0">
                <a:latin typeface="+mn-lt"/>
              </a:rPr>
              <a:t>були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проведені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перші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змагання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стрілянини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луку для </a:t>
            </a:r>
            <a:r>
              <a:rPr lang="ru-RU" sz="1800" dirty="0" err="1" smtClean="0">
                <a:latin typeface="+mn-lt"/>
              </a:rPr>
              <a:t>спортсменів</a:t>
            </a:r>
            <a:r>
              <a:rPr lang="ru-RU" sz="1800" dirty="0" smtClean="0">
                <a:latin typeface="+mn-lt"/>
              </a:rPr>
              <a:t> на колясках. Дата початку </a:t>
            </a:r>
            <a:r>
              <a:rPr lang="ru-RU" sz="1800" dirty="0" err="1" smtClean="0">
                <a:latin typeface="+mn-lt"/>
              </a:rPr>
              <a:t>змагань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символічно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збігалася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часом </a:t>
            </a:r>
            <a:r>
              <a:rPr lang="ru-RU" sz="1800" dirty="0" err="1" smtClean="0">
                <a:latin typeface="+mn-lt"/>
              </a:rPr>
              <a:t>відкриттям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Олімпійських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Ігор</a:t>
            </a:r>
            <a:r>
              <a:rPr lang="ru-RU" sz="1800" dirty="0" smtClean="0">
                <a:latin typeface="+mn-lt"/>
              </a:rPr>
              <a:t> у </a:t>
            </a:r>
            <a:r>
              <a:rPr lang="ru-RU" sz="1800" dirty="0" err="1" smtClean="0">
                <a:latin typeface="+mn-lt"/>
              </a:rPr>
              <a:t>Лондоні</a:t>
            </a:r>
            <a:r>
              <a:rPr lang="ru-RU" sz="1800" dirty="0" smtClean="0">
                <a:latin typeface="+mn-lt"/>
              </a:rPr>
              <a:t>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У 1956 </a:t>
            </a:r>
            <a:r>
              <a:rPr lang="ru-RU" sz="1800" dirty="0" err="1" smtClean="0">
                <a:latin typeface="+mn-lt"/>
              </a:rPr>
              <a:t>році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Людвіг</a:t>
            </a:r>
            <a:r>
              <a:rPr lang="ru-RU" sz="1800" dirty="0" smtClean="0">
                <a:latin typeface="+mn-lt"/>
              </a:rPr>
              <a:t> Гутман </a:t>
            </a:r>
            <a:r>
              <a:rPr lang="ru-RU" sz="1800" dirty="0" err="1" smtClean="0">
                <a:latin typeface="+mn-lt"/>
              </a:rPr>
              <a:t>розробляє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хартію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спортсменів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формує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основи</a:t>
            </a:r>
            <a:r>
              <a:rPr lang="ru-RU" sz="1800" dirty="0" smtClean="0">
                <a:latin typeface="+mn-lt"/>
              </a:rPr>
              <a:t>, на </a:t>
            </a:r>
            <a:r>
              <a:rPr lang="ru-RU" sz="1800" dirty="0" err="1" smtClean="0">
                <a:latin typeface="+mn-lt"/>
              </a:rPr>
              <a:t>яких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далі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розвивається</a:t>
            </a:r>
            <a:r>
              <a:rPr lang="ru-RU" sz="1800" dirty="0" smtClean="0">
                <a:latin typeface="+mn-lt"/>
              </a:rPr>
              <a:t> спорт людей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фізичними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недоліками</a:t>
            </a:r>
            <a:r>
              <a:rPr lang="ru-RU" sz="1800" dirty="0" smtClean="0">
                <a:latin typeface="+mn-lt"/>
              </a:rPr>
              <a:t>. "</a:t>
            </a:r>
            <a:r>
              <a:rPr lang="ru-RU" sz="1800" dirty="0" err="1" smtClean="0">
                <a:latin typeface="+mn-lt"/>
              </a:rPr>
              <a:t>Ціль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Сток-Мандевильських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Ігор</a:t>
            </a:r>
            <a:r>
              <a:rPr lang="ru-RU" sz="1800" dirty="0" smtClean="0">
                <a:latin typeface="+mn-lt"/>
              </a:rPr>
              <a:t>, - писав Гутман, - </a:t>
            </a:r>
            <a:r>
              <a:rPr lang="ru-RU" sz="1800" dirty="0" err="1" smtClean="0">
                <a:latin typeface="+mn-lt"/>
              </a:rPr>
              <a:t>об'єднати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паралізованих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чоловіків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жінок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із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усіх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частин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світу</a:t>
            </a:r>
            <a:r>
              <a:rPr lang="ru-RU" sz="1800" dirty="0" smtClean="0">
                <a:latin typeface="+mn-lt"/>
              </a:rPr>
              <a:t> в </a:t>
            </a:r>
            <a:r>
              <a:rPr lang="ru-RU" sz="1800" dirty="0" err="1" smtClean="0">
                <a:latin typeface="+mn-lt"/>
              </a:rPr>
              <a:t>міжнародному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параолімпійському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русі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і</a:t>
            </a:r>
            <a:r>
              <a:rPr lang="ru-RU" sz="1800" dirty="0" smtClean="0">
                <a:latin typeface="+mn-lt"/>
              </a:rPr>
              <a:t> нехай спорт </a:t>
            </a:r>
            <a:r>
              <a:rPr lang="ru-RU" sz="1800" dirty="0" err="1" smtClean="0">
                <a:latin typeface="+mn-lt"/>
              </a:rPr>
              <a:t>вдихне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надію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підбадьорює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тисячі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паралізованих</a:t>
            </a:r>
            <a:r>
              <a:rPr lang="ru-RU" sz="1800" dirty="0" smtClean="0">
                <a:latin typeface="+mn-lt"/>
              </a:rPr>
              <a:t>".</a:t>
            </a:r>
            <a:endParaRPr lang="ru-RU" sz="1800" dirty="0">
              <a:latin typeface="+mn-lt"/>
            </a:endParaRPr>
          </a:p>
        </p:txBody>
      </p:sp>
    </p:spTree>
  </p:cSld>
  <p:clrMapOvr>
    <a:masterClrMapping/>
  </p:clrMapOvr>
  <p:transition spd="slow" advClick="0" advTm="50000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d0c79d2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13584"/>
            <a:ext cx="6048375" cy="3744416"/>
          </a:xfrm>
          <a:prstGeom prst="rect">
            <a:avLst/>
          </a:prstGeom>
        </p:spPr>
      </p:pic>
      <p:pic>
        <p:nvPicPr>
          <p:cNvPr id="3" name="Рисунок 2" descr="1268947003_zimnie-paraolimpijjskie-igry-(www.votrube.ru)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041" y="548680"/>
            <a:ext cx="4126959" cy="3600400"/>
          </a:xfrm>
          <a:prstGeom prst="rect">
            <a:avLst/>
          </a:prstGeom>
        </p:spPr>
      </p:pic>
      <p:pic>
        <p:nvPicPr>
          <p:cNvPr id="5" name="Рисунок 4" descr="1268947003_zimnie-paraolimpijjskie-igry-(www.votrube.ru)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6632"/>
            <a:ext cx="5238750" cy="3419475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alympic_medals_jpeg_13117709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272808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1008"/>
            <a:ext cx="3754760" cy="2736304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Підготувала учениця</a:t>
            </a:r>
            <a:br>
              <a:rPr lang="uk-UA" sz="3200" dirty="0" smtClean="0"/>
            </a:br>
            <a:r>
              <a:rPr lang="uk-UA" sz="3200" dirty="0" smtClean="0"/>
              <a:t>      10 класу</a:t>
            </a:r>
            <a:br>
              <a:rPr lang="uk-UA" sz="3200" dirty="0" smtClean="0"/>
            </a:br>
            <a:r>
              <a:rPr lang="uk-UA" sz="3200" dirty="0" err="1" smtClean="0"/>
              <a:t>Стефанків</a:t>
            </a:r>
            <a:r>
              <a:rPr lang="uk-UA" sz="3200" dirty="0" smtClean="0"/>
              <a:t> Зоряна </a:t>
            </a:r>
            <a:endParaRPr lang="ru-RU" sz="3200" dirty="0"/>
          </a:p>
        </p:txBody>
      </p:sp>
      <p:pic>
        <p:nvPicPr>
          <p:cNvPr id="3" name="Рисунок 2" descr="Изображение 195НРАРП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88640"/>
            <a:ext cx="4320480" cy="6408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6419056" cy="6179016"/>
          </a:xfrm>
        </p:spPr>
        <p:txBody>
          <a:bodyPr>
            <a:normAutofit fontScale="90000"/>
          </a:bodyPr>
          <a:lstStyle/>
          <a:p>
            <a:r>
              <a:rPr lang="ru-RU" sz="4000" b="1" i="1" dirty="0" err="1" smtClean="0"/>
              <a:t>Становлення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dirty="0" smtClean="0"/>
              <a:t> </a:t>
            </a:r>
            <a:r>
              <a:rPr lang="ru-RU" sz="1800" dirty="0" err="1" smtClean="0">
                <a:latin typeface="+mn-lt"/>
              </a:rPr>
              <a:t>Завдяки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зусиллям</a:t>
            </a:r>
            <a:r>
              <a:rPr lang="ru-RU" sz="1800" dirty="0" smtClean="0">
                <a:latin typeface="+mn-lt"/>
              </a:rPr>
              <a:t> Гутмана, </a:t>
            </a:r>
            <a:r>
              <a:rPr lang="ru-RU" sz="1800" dirty="0" err="1" smtClean="0">
                <a:latin typeface="+mn-lt"/>
              </a:rPr>
              <a:t>що</a:t>
            </a:r>
            <a:r>
              <a:rPr lang="ru-RU" sz="1800" dirty="0" smtClean="0">
                <a:latin typeface="+mn-lt"/>
              </a:rPr>
              <a:t> на </a:t>
            </a:r>
            <a:r>
              <a:rPr lang="ru-RU" sz="1800" dirty="0" err="1" smtClean="0">
                <a:latin typeface="+mn-lt"/>
              </a:rPr>
              <a:t>практиці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довів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що</a:t>
            </a:r>
            <a:r>
              <a:rPr lang="ru-RU" sz="1800" dirty="0" smtClean="0">
                <a:latin typeface="+mn-lt"/>
              </a:rPr>
              <a:t> спорт для людей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err="1" smtClean="0">
                <a:latin typeface="+mn-lt"/>
              </a:rPr>
              <a:t>фізичними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недоліками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створює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передумови</a:t>
            </a:r>
            <a:r>
              <a:rPr lang="ru-RU" sz="1800" dirty="0" smtClean="0">
                <a:latin typeface="+mn-lt"/>
              </a:rPr>
              <a:t> для </a:t>
            </a:r>
            <a:r>
              <a:rPr lang="ru-RU" sz="1800" dirty="0" err="1" smtClean="0">
                <a:latin typeface="+mn-lt"/>
              </a:rPr>
              <a:t>успішної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життєдіяльності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відновлює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психічну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рівновагу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дозволяє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повернутися</a:t>
            </a:r>
            <a:r>
              <a:rPr lang="ru-RU" sz="1800" dirty="0" smtClean="0">
                <a:latin typeface="+mn-lt"/>
              </a:rPr>
              <a:t> до </a:t>
            </a:r>
            <a:r>
              <a:rPr lang="ru-RU" sz="1800" dirty="0" err="1" smtClean="0">
                <a:latin typeface="+mn-lt"/>
              </a:rPr>
              <a:t>повноцінного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життя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незважаючи</a:t>
            </a:r>
            <a:r>
              <a:rPr lang="ru-RU" sz="1800" dirty="0" smtClean="0">
                <a:latin typeface="+mn-lt"/>
              </a:rPr>
              <a:t> на </a:t>
            </a:r>
            <a:r>
              <a:rPr lang="ru-RU" sz="1800" dirty="0" err="1" smtClean="0">
                <a:latin typeface="+mn-lt"/>
              </a:rPr>
              <a:t>фізичні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проблеми</a:t>
            </a:r>
            <a:r>
              <a:rPr lang="ru-RU" sz="1800" dirty="0" smtClean="0">
                <a:latin typeface="+mn-lt"/>
              </a:rPr>
              <a:t>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У 1960 </a:t>
            </a:r>
            <a:r>
              <a:rPr lang="ru-RU" sz="1800" dirty="0" err="1" smtClean="0">
                <a:latin typeface="+mn-lt"/>
              </a:rPr>
              <a:t>році</a:t>
            </a:r>
            <a:r>
              <a:rPr lang="ru-RU" sz="1800" dirty="0" smtClean="0">
                <a:latin typeface="+mn-lt"/>
              </a:rPr>
              <a:t> в </a:t>
            </a:r>
            <a:r>
              <a:rPr lang="ru-RU" sz="1800" dirty="0" err="1" smtClean="0">
                <a:latin typeface="+mn-lt"/>
              </a:rPr>
              <a:t>Римі</a:t>
            </a:r>
            <a:r>
              <a:rPr lang="ru-RU" sz="1800" dirty="0" smtClean="0">
                <a:latin typeface="+mn-lt"/>
              </a:rPr>
              <a:t>, через </a:t>
            </a:r>
            <a:r>
              <a:rPr lang="ru-RU" sz="1800" dirty="0" err="1" smtClean="0">
                <a:latin typeface="+mn-lt"/>
              </a:rPr>
              <a:t>кілька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тижнів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після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завершення</a:t>
            </a:r>
            <a:r>
              <a:rPr lang="ru-RU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XYII </a:t>
            </a:r>
            <a:r>
              <a:rPr lang="ru-RU" sz="1800" dirty="0" err="1" smtClean="0">
                <a:latin typeface="+mn-lt"/>
              </a:rPr>
              <a:t>Олімпійських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Ігор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були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проведені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міжнародні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змагання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інвалідів</a:t>
            </a:r>
            <a:r>
              <a:rPr lang="ru-RU" sz="1800" dirty="0" smtClean="0">
                <a:latin typeface="+mn-lt"/>
              </a:rPr>
              <a:t>. У них брали участь 400 </a:t>
            </a:r>
            <a:r>
              <a:rPr lang="ru-RU" sz="1800" dirty="0" err="1" smtClean="0">
                <a:latin typeface="+mn-lt"/>
              </a:rPr>
              <a:t>спортсменів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23 </a:t>
            </a:r>
            <a:r>
              <a:rPr lang="ru-RU" sz="1800" dirty="0" err="1" smtClean="0">
                <a:latin typeface="+mn-lt"/>
              </a:rPr>
              <a:t>країн</a:t>
            </a:r>
            <a:r>
              <a:rPr lang="ru-RU" sz="1800" dirty="0" smtClean="0">
                <a:latin typeface="+mn-lt"/>
              </a:rPr>
              <a:t>. </a:t>
            </a:r>
            <a:r>
              <a:rPr lang="ru-RU" sz="1800" dirty="0" err="1" smtClean="0">
                <a:latin typeface="+mn-lt"/>
              </a:rPr>
              <a:t>Фізично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здорових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атлетів</a:t>
            </a:r>
            <a:r>
              <a:rPr lang="ru-RU" sz="1800" dirty="0" smtClean="0">
                <a:latin typeface="+mn-lt"/>
              </a:rPr>
              <a:t> на </a:t>
            </a:r>
            <a:r>
              <a:rPr lang="ru-RU" sz="1800" dirty="0" err="1" smtClean="0">
                <a:latin typeface="+mn-lt"/>
              </a:rPr>
              <a:t>спортивних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олімпійських</a:t>
            </a:r>
            <a:r>
              <a:rPr lang="ru-RU" sz="1800" dirty="0" smtClean="0">
                <a:latin typeface="+mn-lt"/>
              </a:rPr>
              <a:t> аренах </a:t>
            </a:r>
            <a:r>
              <a:rPr lang="ru-RU" sz="1800" dirty="0" err="1" smtClean="0">
                <a:latin typeface="+mn-lt"/>
              </a:rPr>
              <a:t>замінили</a:t>
            </a:r>
            <a:r>
              <a:rPr lang="ru-RU" sz="1800" dirty="0" smtClean="0">
                <a:latin typeface="+mn-lt"/>
              </a:rPr>
              <a:t> люди </a:t>
            </a:r>
            <a:r>
              <a:rPr lang="ru-RU" sz="1800" dirty="0" err="1" smtClean="0">
                <a:latin typeface="+mn-lt"/>
              </a:rPr>
              <a:t>мужнього</a:t>
            </a:r>
            <a:r>
              <a:rPr lang="ru-RU" sz="1800" dirty="0" smtClean="0">
                <a:latin typeface="+mn-lt"/>
              </a:rPr>
              <a:t> характеру, </a:t>
            </a:r>
            <a:r>
              <a:rPr lang="ru-RU" sz="1800" dirty="0" err="1" smtClean="0">
                <a:latin typeface="+mn-lt"/>
              </a:rPr>
              <a:t>що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відкривали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рахунок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необхідним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іграм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що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захоплюють</a:t>
            </a:r>
            <a:r>
              <a:rPr lang="ru-RU" sz="1800" dirty="0" smtClean="0">
                <a:latin typeface="+mn-lt"/>
              </a:rPr>
              <a:t>. </a:t>
            </a:r>
            <a:r>
              <a:rPr lang="ru-RU" sz="1800" dirty="0" err="1" smtClean="0">
                <a:latin typeface="+mn-lt"/>
              </a:rPr>
              <a:t>Ігри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пізніше</a:t>
            </a:r>
            <a:r>
              <a:rPr lang="ru-RU" sz="1800" dirty="0" smtClean="0">
                <a:latin typeface="+mn-lt"/>
              </a:rPr>
              <a:t> одержали </a:t>
            </a:r>
            <a:r>
              <a:rPr lang="ru-RU" sz="1800" dirty="0" err="1" smtClean="0">
                <a:latin typeface="+mn-lt"/>
              </a:rPr>
              <a:t>назву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i="1" dirty="0" smtClean="0">
                <a:latin typeface="+mn-lt"/>
              </a:rPr>
              <a:t>"</a:t>
            </a:r>
            <a:r>
              <a:rPr lang="ru-RU" sz="1800" i="1" dirty="0" err="1" smtClean="0">
                <a:latin typeface="+mn-lt"/>
              </a:rPr>
              <a:t>Параолімпійські</a:t>
            </a:r>
            <a:r>
              <a:rPr lang="ru-RU" sz="1800" i="1" dirty="0" smtClean="0">
                <a:latin typeface="+mn-lt"/>
              </a:rPr>
              <a:t>".</a:t>
            </a:r>
            <a:br>
              <a:rPr lang="ru-RU" sz="1800" i="1" dirty="0" smtClean="0">
                <a:latin typeface="+mn-lt"/>
              </a:rPr>
            </a:br>
            <a:r>
              <a:rPr lang="ru-RU" sz="1800" i="1" dirty="0" smtClean="0">
                <a:latin typeface="+mn-lt"/>
              </a:rPr>
              <a:t/>
            </a:r>
            <a:br>
              <a:rPr lang="ru-RU" sz="1800" i="1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З </a:t>
            </a:r>
            <a:r>
              <a:rPr lang="ru-RU" sz="1800" dirty="0" err="1" smtClean="0">
                <a:latin typeface="+mn-lt"/>
              </a:rPr>
              <a:t>кожними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наступними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іграми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збільшувалося</a:t>
            </a:r>
            <a:r>
              <a:rPr lang="ru-RU" sz="1800" dirty="0" smtClean="0">
                <a:latin typeface="+mn-lt"/>
              </a:rPr>
              <a:t> число </a:t>
            </a:r>
            <a:r>
              <a:rPr lang="ru-RU" sz="1800" dirty="0" err="1" smtClean="0">
                <a:latin typeface="+mn-lt"/>
              </a:rPr>
              <a:t>учасників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розширювалася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географія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країн</a:t>
            </a:r>
            <a:r>
              <a:rPr lang="ru-RU" sz="1800" dirty="0" smtClean="0">
                <a:latin typeface="+mn-lt"/>
              </a:rPr>
              <a:t>, росла </a:t>
            </a:r>
            <a:r>
              <a:rPr lang="ru-RU" sz="1800" dirty="0" err="1" smtClean="0">
                <a:latin typeface="+mn-lt"/>
              </a:rPr>
              <a:t>кількість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видів</a:t>
            </a:r>
            <a:r>
              <a:rPr lang="ru-RU" sz="1800" dirty="0" smtClean="0">
                <a:latin typeface="+mn-lt"/>
              </a:rPr>
              <a:t> спорту. До </a:t>
            </a:r>
            <a:r>
              <a:rPr lang="ru-RU" sz="1800" dirty="0" err="1" smtClean="0">
                <a:latin typeface="+mn-lt"/>
              </a:rPr>
              <a:t>спортсменів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спинальними</a:t>
            </a:r>
            <a:r>
              <a:rPr lang="ru-RU" sz="1800" dirty="0" smtClean="0">
                <a:latin typeface="+mn-lt"/>
              </a:rPr>
              <a:t> травмами </a:t>
            </a:r>
            <a:r>
              <a:rPr lang="ru-RU" sz="1800" dirty="0" err="1" smtClean="0">
                <a:latin typeface="+mn-lt"/>
              </a:rPr>
              <a:t>приєднуються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спортсмени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інших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нозологій</a:t>
            </a:r>
            <a:r>
              <a:rPr lang="ru-RU" sz="1800" dirty="0" smtClean="0">
                <a:latin typeface="+mn-lt"/>
              </a:rPr>
              <a:t>. </a:t>
            </a:r>
            <a:r>
              <a:rPr lang="ru-RU" sz="1800" dirty="0" err="1" smtClean="0">
                <a:latin typeface="+mn-lt"/>
              </a:rPr>
              <a:t>Ігри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відтоді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проводяться</a:t>
            </a:r>
            <a:r>
              <a:rPr lang="ru-RU" sz="1800" dirty="0" smtClean="0">
                <a:latin typeface="+mn-lt"/>
              </a:rPr>
              <a:t> регулярно - </a:t>
            </a:r>
            <a:r>
              <a:rPr lang="ru-RU" sz="1800" dirty="0" err="1" smtClean="0">
                <a:latin typeface="+mn-lt"/>
              </a:rPr>
              <a:t>кожні</a:t>
            </a:r>
            <a:r>
              <a:rPr lang="ru-RU" sz="1800" dirty="0" smtClean="0">
                <a:latin typeface="+mn-lt"/>
              </a:rPr>
              <a:t> 4 роки, </a:t>
            </a:r>
            <a:r>
              <a:rPr lang="ru-RU" sz="1800" dirty="0" err="1" smtClean="0">
                <a:latin typeface="+mn-lt"/>
              </a:rPr>
              <a:t>фактично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термін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їхнього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проведення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збігається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проходженням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Олімпійських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Ігор</a:t>
            </a:r>
            <a:r>
              <a:rPr lang="ru-RU" sz="1800" dirty="0" smtClean="0">
                <a:latin typeface="+mn-lt"/>
              </a:rPr>
              <a:t>.</a:t>
            </a:r>
            <a:endParaRPr lang="ru-RU" sz="1800" i="1" dirty="0">
              <a:latin typeface="+mn-lt"/>
            </a:endParaRPr>
          </a:p>
        </p:txBody>
      </p:sp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8425" y="548680"/>
            <a:ext cx="2695575" cy="2733675"/>
          </a:xfrm>
          <a:prstGeom prst="rect">
            <a:avLst/>
          </a:prstGeom>
        </p:spPr>
      </p:pic>
    </p:spTree>
  </p:cSld>
  <p:clrMapOvr>
    <a:masterClrMapping/>
  </p:clrMapOvr>
  <p:transition spd="slow" advClick="0" advTm="4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4906888" cy="61070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1988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ігри</a:t>
            </a:r>
            <a:r>
              <a:rPr lang="ru-RU" sz="2400" dirty="0" smtClean="0"/>
              <a:t> одержали статус "</a:t>
            </a:r>
            <a:r>
              <a:rPr lang="ru-RU" sz="2400" dirty="0" err="1" smtClean="0"/>
              <a:t>Параолімпійських</a:t>
            </a:r>
            <a:r>
              <a:rPr lang="ru-RU" sz="2400" dirty="0" smtClean="0"/>
              <a:t>". </a:t>
            </a:r>
            <a:r>
              <a:rPr lang="ru-RU" sz="2400" dirty="0" err="1" smtClean="0"/>
              <a:t>Графічним</a:t>
            </a:r>
            <a:r>
              <a:rPr lang="ru-RU" sz="2400" dirty="0" smtClean="0"/>
              <a:t> символом </a:t>
            </a:r>
            <a:r>
              <a:rPr lang="ru-RU" sz="2400" dirty="0" err="1" smtClean="0"/>
              <a:t>світового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параолімпійського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руху</a:t>
            </a:r>
            <a:r>
              <a:rPr lang="ru-RU" sz="2400" dirty="0" smtClean="0"/>
              <a:t> стали </a:t>
            </a:r>
            <a:r>
              <a:rPr lang="ru-RU" sz="2400" dirty="0" err="1" smtClean="0"/>
              <a:t>червона</a:t>
            </a:r>
            <a:r>
              <a:rPr lang="ru-RU" sz="2400" dirty="0" smtClean="0"/>
              <a:t>, синя </a:t>
            </a:r>
            <a:r>
              <a:rPr lang="ru-RU" sz="2400" dirty="0" err="1" smtClean="0"/>
              <a:t>і</a:t>
            </a:r>
            <a:r>
              <a:rPr lang="ru-RU" sz="2400" dirty="0" smtClean="0"/>
              <a:t> зелена </a:t>
            </a:r>
            <a:r>
              <a:rPr lang="ru-RU" sz="2400" dirty="0" err="1" smtClean="0"/>
              <a:t>півсфери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символізують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розум</a:t>
            </a:r>
            <a:r>
              <a:rPr lang="ru-RU" sz="2400" dirty="0" smtClean="0"/>
              <a:t>, </a:t>
            </a:r>
            <a:r>
              <a:rPr lang="ru-RU" sz="2400" dirty="0" err="1" smtClean="0"/>
              <a:t>тіло</a:t>
            </a:r>
            <a:r>
              <a:rPr lang="ru-RU" sz="2400" dirty="0" smtClean="0"/>
              <a:t>, </a:t>
            </a:r>
            <a:r>
              <a:rPr lang="ru-RU" sz="2400" dirty="0" err="1" smtClean="0"/>
              <a:t>непокірливий</a:t>
            </a:r>
            <a:r>
              <a:rPr lang="ru-RU" sz="2400" dirty="0" smtClean="0"/>
              <a:t> дух.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+mn-lt"/>
            </a:endParaRPr>
          </a:p>
        </p:txBody>
      </p:sp>
      <p:pic>
        <p:nvPicPr>
          <p:cNvPr id="3" name="Рисунок 2" descr="Paralympic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692696"/>
            <a:ext cx="3456384" cy="2820913"/>
          </a:xfrm>
          <a:prstGeom prst="rect">
            <a:avLst/>
          </a:prstGeom>
        </p:spPr>
      </p:pic>
      <p:pic>
        <p:nvPicPr>
          <p:cNvPr id="4" name="Рисунок 3" descr="Post_03_fot_(3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149080"/>
            <a:ext cx="4680520" cy="244827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6408712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/>
              <a:t>Історія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параолімпійського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руху</a:t>
            </a:r>
            <a:r>
              <a:rPr lang="ru-RU" sz="3200" b="1" i="1" dirty="0" smtClean="0"/>
              <a:t> (</a:t>
            </a:r>
            <a:r>
              <a:rPr lang="ru-RU" sz="3200" b="1" i="1" dirty="0" err="1" smtClean="0"/>
              <a:t>від</a:t>
            </a:r>
            <a:r>
              <a:rPr lang="ru-RU" sz="3200" b="1" i="1" dirty="0" smtClean="0"/>
              <a:t> Рима до </a:t>
            </a:r>
            <a:r>
              <a:rPr lang="ru-RU" sz="3200" b="1" i="1" dirty="0" err="1" smtClean="0"/>
              <a:t>Солт-Лейк-Сіті</a:t>
            </a:r>
            <a:r>
              <a:rPr lang="ru-RU" sz="3200" b="1" i="1" dirty="0" smtClean="0"/>
              <a:t>)</a:t>
            </a:r>
            <a:br>
              <a:rPr lang="ru-RU" sz="3200" b="1" i="1" dirty="0" smtClean="0"/>
            </a:br>
            <a:r>
              <a:rPr lang="ru-RU" sz="3200" b="1" i="1" dirty="0" smtClean="0"/>
              <a:t> </a:t>
            </a:r>
            <a:r>
              <a:rPr lang="ru-RU" sz="1800" dirty="0" err="1" smtClean="0">
                <a:latin typeface="+mn-lt"/>
              </a:rPr>
              <a:t>Розвиток</a:t>
            </a:r>
            <a:r>
              <a:rPr lang="ru-RU" sz="1800" dirty="0" smtClean="0">
                <a:latin typeface="+mn-lt"/>
              </a:rPr>
              <a:t> спорту </a:t>
            </a:r>
            <a:r>
              <a:rPr lang="ru-RU" sz="1800" dirty="0" err="1" smtClean="0">
                <a:latin typeface="+mn-lt"/>
              </a:rPr>
              <a:t>інвалідів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має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більш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ніж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столітню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історію</a:t>
            </a:r>
            <a:r>
              <a:rPr lang="ru-RU" sz="1800" dirty="0" smtClean="0">
                <a:latin typeface="+mn-lt"/>
              </a:rPr>
              <a:t>. </a:t>
            </a:r>
            <a:r>
              <a:rPr lang="ru-RU" sz="1800" dirty="0" err="1" smtClean="0">
                <a:latin typeface="+mn-lt"/>
              </a:rPr>
              <a:t>Ще</a:t>
            </a:r>
            <a:r>
              <a:rPr lang="ru-RU" sz="1800" dirty="0" smtClean="0">
                <a:latin typeface="+mn-lt"/>
              </a:rPr>
              <a:t> в </a:t>
            </a:r>
            <a:r>
              <a:rPr lang="en-US" sz="1800" dirty="0" smtClean="0">
                <a:latin typeface="+mn-lt"/>
              </a:rPr>
              <a:t>XVIII </a:t>
            </a:r>
            <a:r>
              <a:rPr lang="ru-RU" sz="1800" dirty="0" err="1" smtClean="0">
                <a:latin typeface="+mn-lt"/>
              </a:rPr>
              <a:t>і</a:t>
            </a:r>
            <a:r>
              <a:rPr lang="ru-RU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XIX </a:t>
            </a:r>
            <a:r>
              <a:rPr lang="ru-RU" sz="1800" dirty="0" smtClean="0">
                <a:latin typeface="+mn-lt"/>
              </a:rPr>
              <a:t>ст. установлено, </a:t>
            </a:r>
            <a:r>
              <a:rPr lang="ru-RU" sz="1800" dirty="0" err="1" smtClean="0">
                <a:latin typeface="+mn-lt"/>
              </a:rPr>
              <a:t>що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рухова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активність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є</a:t>
            </a:r>
            <a:r>
              <a:rPr lang="ru-RU" sz="1800" dirty="0" smtClean="0">
                <a:latin typeface="+mn-lt"/>
              </a:rPr>
              <a:t> одним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основних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факторів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реабілітації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інвалідів</a:t>
            </a:r>
            <a:r>
              <a:rPr lang="ru-RU" sz="1800" dirty="0" smtClean="0">
                <a:latin typeface="+mn-lt"/>
              </a:rPr>
              <a:t>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 </a:t>
            </a:r>
            <a:r>
              <a:rPr lang="ru-RU" sz="1800" dirty="0" err="1" smtClean="0">
                <a:latin typeface="+mn-lt"/>
              </a:rPr>
              <a:t>Перші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спроби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прилучення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інвалідів</a:t>
            </a:r>
            <a:r>
              <a:rPr lang="ru-RU" sz="1800" dirty="0" smtClean="0">
                <a:latin typeface="+mn-lt"/>
              </a:rPr>
              <a:t> до спорту </a:t>
            </a:r>
            <a:r>
              <a:rPr lang="ru-RU" sz="1800" dirty="0" err="1" smtClean="0">
                <a:latin typeface="+mn-lt"/>
              </a:rPr>
              <a:t>були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початі</a:t>
            </a:r>
            <a:r>
              <a:rPr lang="ru-RU" sz="1800" dirty="0" smtClean="0">
                <a:latin typeface="+mn-lt"/>
              </a:rPr>
              <a:t> в XIX ст., коли, у 1888 р.,  у </a:t>
            </a:r>
            <a:r>
              <a:rPr lang="ru-RU" sz="1800" dirty="0" err="1" smtClean="0">
                <a:latin typeface="+mn-lt"/>
              </a:rPr>
              <a:t>Берліні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формувався</a:t>
            </a:r>
            <a:r>
              <a:rPr lang="ru-RU" sz="1800" dirty="0" smtClean="0">
                <a:latin typeface="+mn-lt"/>
              </a:rPr>
              <a:t> перший </a:t>
            </a:r>
            <a:r>
              <a:rPr lang="ru-RU" sz="1800" dirty="0" err="1" smtClean="0">
                <a:latin typeface="+mn-lt"/>
              </a:rPr>
              <a:t>спортивний</a:t>
            </a:r>
            <a:r>
              <a:rPr lang="ru-RU" sz="1800" dirty="0" smtClean="0">
                <a:latin typeface="+mn-lt"/>
              </a:rPr>
              <a:t> клуб для глухих. </a:t>
            </a:r>
            <a:r>
              <a:rPr lang="ru-RU" sz="1800" dirty="0" err="1" smtClean="0">
                <a:latin typeface="+mn-lt"/>
              </a:rPr>
              <a:t>Уперше</a:t>
            </a:r>
            <a:r>
              <a:rPr lang="ru-RU" sz="1800" dirty="0" smtClean="0">
                <a:latin typeface="+mn-lt"/>
              </a:rPr>
              <a:t> “</a:t>
            </a:r>
            <a:r>
              <a:rPr lang="ru-RU" sz="1800" dirty="0" err="1" smtClean="0">
                <a:latin typeface="+mn-lt"/>
              </a:rPr>
              <a:t>Олімпійські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ігри</a:t>
            </a:r>
            <a:r>
              <a:rPr lang="ru-RU" sz="1800" dirty="0" smtClean="0">
                <a:latin typeface="+mn-lt"/>
              </a:rPr>
              <a:t> для глухих” </a:t>
            </a:r>
            <a:r>
              <a:rPr lang="ru-RU" sz="1800" dirty="0" err="1" smtClean="0">
                <a:latin typeface="+mn-lt"/>
              </a:rPr>
              <a:t>проведені</a:t>
            </a:r>
            <a:r>
              <a:rPr lang="ru-RU" sz="1800" dirty="0" smtClean="0">
                <a:latin typeface="+mn-lt"/>
              </a:rPr>
              <a:t> в </a:t>
            </a:r>
            <a:r>
              <a:rPr lang="ru-RU" sz="1800" dirty="0" err="1" smtClean="0">
                <a:latin typeface="+mn-lt"/>
              </a:rPr>
              <a:t>Парижі</a:t>
            </a:r>
            <a:r>
              <a:rPr lang="ru-RU" sz="1800" dirty="0" smtClean="0">
                <a:latin typeface="+mn-lt"/>
              </a:rPr>
              <a:t> 10-17 </a:t>
            </a:r>
            <a:r>
              <a:rPr lang="ru-RU" sz="1800" dirty="0" err="1" smtClean="0">
                <a:latin typeface="+mn-lt"/>
              </a:rPr>
              <a:t>серпня</a:t>
            </a:r>
            <a:r>
              <a:rPr lang="ru-RU" sz="1800" dirty="0" smtClean="0">
                <a:latin typeface="+mn-lt"/>
              </a:rPr>
              <a:t> 1924 р. У них брали участь </a:t>
            </a:r>
            <a:r>
              <a:rPr lang="ru-RU" sz="1800" dirty="0" err="1" smtClean="0">
                <a:latin typeface="+mn-lt"/>
              </a:rPr>
              <a:t>спортсмени</a:t>
            </a:r>
            <a:r>
              <a:rPr lang="ru-RU" sz="1800" dirty="0" smtClean="0">
                <a:latin typeface="+mn-lt"/>
              </a:rPr>
              <a:t> - </a:t>
            </a:r>
            <a:r>
              <a:rPr lang="ru-RU" sz="1800" dirty="0" err="1" smtClean="0">
                <a:latin typeface="+mn-lt"/>
              </a:rPr>
              <a:t>представники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офіційних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національних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федерацій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Бельгії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Великобританії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Голландії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Польщі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Франції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Чехословаччини</a:t>
            </a:r>
            <a:r>
              <a:rPr lang="ru-RU" sz="1800" dirty="0" smtClean="0">
                <a:latin typeface="+mn-lt"/>
              </a:rPr>
              <a:t>. На </a:t>
            </a:r>
            <a:r>
              <a:rPr lang="ru-RU" sz="1800" dirty="0" err="1" smtClean="0">
                <a:latin typeface="+mn-lt"/>
              </a:rPr>
              <a:t>Ігри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прибули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спортсмени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Італії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Румунії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й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Угорщині</a:t>
            </a:r>
            <a:r>
              <a:rPr lang="ru-RU" sz="1800" dirty="0" smtClean="0">
                <a:latin typeface="+mn-lt"/>
              </a:rPr>
              <a:t>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 </a:t>
            </a:r>
            <a:r>
              <a:rPr lang="ru-RU" sz="1800" dirty="0" err="1" smtClean="0">
                <a:latin typeface="+mn-lt"/>
              </a:rPr>
              <a:t>Інваліди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ушкодженнями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опорно-рухового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апарату</a:t>
            </a:r>
            <a:r>
              <a:rPr lang="ru-RU" sz="1800" dirty="0" smtClean="0">
                <a:latin typeface="+mn-lt"/>
              </a:rPr>
              <a:t> стали активно </a:t>
            </a:r>
            <a:r>
              <a:rPr lang="ru-RU" sz="1800" dirty="0" err="1" smtClean="0">
                <a:latin typeface="+mn-lt"/>
              </a:rPr>
              <a:t>прилучатися</a:t>
            </a:r>
            <a:r>
              <a:rPr lang="ru-RU" sz="1800" dirty="0" smtClean="0">
                <a:latin typeface="+mn-lt"/>
              </a:rPr>
              <a:t> до занять спортом </a:t>
            </a:r>
            <a:r>
              <a:rPr lang="ru-RU" sz="1800" dirty="0" err="1" smtClean="0">
                <a:latin typeface="+mn-lt"/>
              </a:rPr>
              <a:t>тільки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після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другої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світової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війни</a:t>
            </a:r>
            <a:r>
              <a:rPr lang="ru-RU" sz="1800" dirty="0" smtClean="0">
                <a:latin typeface="+mn-lt"/>
              </a:rPr>
              <a:t>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В </a:t>
            </a:r>
            <a:r>
              <a:rPr lang="ru-RU" sz="1800" dirty="0" err="1" smtClean="0">
                <a:latin typeface="+mn-lt"/>
              </a:rPr>
              <a:t>наступні</a:t>
            </a:r>
            <a:r>
              <a:rPr lang="ru-RU" sz="1800" dirty="0" smtClean="0">
                <a:latin typeface="+mn-lt"/>
              </a:rPr>
              <a:t> роки </a:t>
            </a:r>
            <a:r>
              <a:rPr lang="ru-RU" sz="1800" dirty="0" err="1" smtClean="0">
                <a:latin typeface="+mn-lt"/>
              </a:rPr>
              <a:t>збільшилася</a:t>
            </a:r>
            <a:r>
              <a:rPr lang="ru-RU" sz="1800" dirty="0" smtClean="0">
                <a:latin typeface="+mn-lt"/>
              </a:rPr>
              <a:t> не </a:t>
            </a:r>
            <a:r>
              <a:rPr lang="ru-RU" sz="1800" dirty="0" err="1" smtClean="0">
                <a:latin typeface="+mn-lt"/>
              </a:rPr>
              <a:t>тільки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чисельність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учасників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але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кількість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видів</a:t>
            </a:r>
            <a:r>
              <a:rPr lang="ru-RU" sz="1800" dirty="0" smtClean="0">
                <a:latin typeface="+mn-lt"/>
              </a:rPr>
              <a:t> спорту. </a:t>
            </a:r>
            <a:r>
              <a:rPr lang="ru-RU" sz="1800" dirty="0" err="1" smtClean="0">
                <a:latin typeface="+mn-lt"/>
              </a:rPr>
              <a:t>Ідея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проведення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змагань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інвалідів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була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підтримана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міжнародною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громадськістю</a:t>
            </a:r>
            <a:r>
              <a:rPr lang="ru-RU" sz="1800" dirty="0" smtClean="0">
                <a:latin typeface="+mn-lt"/>
              </a:rPr>
              <a:t>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 </a:t>
            </a:r>
            <a:r>
              <a:rPr lang="ru-RU" sz="1800" dirty="0" err="1" smtClean="0">
                <a:latin typeface="+mn-lt"/>
              </a:rPr>
              <a:t>Перші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Параолімпійські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ігри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відбулися</a:t>
            </a:r>
            <a:r>
              <a:rPr lang="ru-RU" sz="1800" dirty="0" smtClean="0">
                <a:latin typeface="+mn-lt"/>
              </a:rPr>
              <a:t> в </a:t>
            </a:r>
            <a:r>
              <a:rPr lang="ru-RU" sz="1800" dirty="0" err="1" smtClean="0">
                <a:latin typeface="+mn-lt"/>
              </a:rPr>
              <a:t>столиці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Італії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Римі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</a:t>
            </a:r>
            <a:r>
              <a:rPr lang="ru-RU" sz="1800" dirty="0" smtClean="0">
                <a:latin typeface="+mn-lt"/>
              </a:rPr>
              <a:t> 1960 р. </a:t>
            </a:r>
            <a:r>
              <a:rPr lang="ru-RU" sz="1800" dirty="0" err="1" smtClean="0">
                <a:latin typeface="+mn-lt"/>
              </a:rPr>
              <a:t>Церемонія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відкриття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Ігор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пройшла</a:t>
            </a:r>
            <a:r>
              <a:rPr lang="ru-RU" sz="1800" dirty="0" smtClean="0">
                <a:latin typeface="+mn-lt"/>
              </a:rPr>
              <a:t> 18 </a:t>
            </a:r>
            <a:r>
              <a:rPr lang="ru-RU" sz="1800" dirty="0" err="1" smtClean="0">
                <a:latin typeface="+mn-lt"/>
              </a:rPr>
              <a:t>вересня</a:t>
            </a:r>
            <a:r>
              <a:rPr lang="ru-RU" sz="1800" dirty="0" smtClean="0">
                <a:latin typeface="+mn-lt"/>
              </a:rPr>
              <a:t> на </a:t>
            </a:r>
            <a:r>
              <a:rPr lang="ru-RU" sz="1800" dirty="0" err="1" smtClean="0">
                <a:latin typeface="+mn-lt"/>
              </a:rPr>
              <a:t>стадіоні</a:t>
            </a:r>
            <a:r>
              <a:rPr lang="ru-RU" sz="1800" dirty="0" smtClean="0">
                <a:latin typeface="+mn-lt"/>
              </a:rPr>
              <a:t> “</a:t>
            </a:r>
            <a:r>
              <a:rPr lang="ru-RU" sz="1800" dirty="0" err="1" smtClean="0">
                <a:latin typeface="+mn-lt"/>
              </a:rPr>
              <a:t>Акваацетоса</a:t>
            </a:r>
            <a:r>
              <a:rPr lang="ru-RU" sz="1800" dirty="0" smtClean="0">
                <a:latin typeface="+mn-lt"/>
              </a:rPr>
              <a:t>”, де </a:t>
            </a:r>
            <a:r>
              <a:rPr lang="ru-RU" sz="1800" dirty="0" err="1" smtClean="0">
                <a:latin typeface="+mn-lt"/>
              </a:rPr>
              <a:t>були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присутні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п'ять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тисяч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глядачів</a:t>
            </a:r>
            <a:r>
              <a:rPr lang="ru-RU" sz="1800" dirty="0" smtClean="0">
                <a:latin typeface="+mn-lt"/>
              </a:rPr>
              <a:t>. У </a:t>
            </a:r>
            <a:r>
              <a:rPr lang="ru-RU" sz="1800" dirty="0" err="1" smtClean="0">
                <a:latin typeface="+mn-lt"/>
              </a:rPr>
              <a:t>змаганнях</a:t>
            </a:r>
            <a:r>
              <a:rPr lang="ru-RU" sz="1800" dirty="0" smtClean="0">
                <a:latin typeface="+mn-lt"/>
              </a:rPr>
              <a:t> взяли участь 400 </a:t>
            </a:r>
            <a:r>
              <a:rPr lang="ru-RU" sz="1800" dirty="0" err="1" smtClean="0">
                <a:latin typeface="+mn-lt"/>
              </a:rPr>
              <a:t>спортсменів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23 </a:t>
            </a:r>
            <a:r>
              <a:rPr lang="ru-RU" sz="1800" dirty="0" err="1" smtClean="0">
                <a:latin typeface="+mn-lt"/>
              </a:rPr>
              <a:t>країн</a:t>
            </a:r>
            <a:r>
              <a:rPr lang="ru-RU" sz="1800" dirty="0" smtClean="0">
                <a:latin typeface="+mn-lt"/>
              </a:rPr>
              <a:t>. </a:t>
            </a:r>
            <a:r>
              <a:rPr lang="ru-RU" sz="1800" dirty="0" err="1" smtClean="0">
                <a:latin typeface="+mn-lt"/>
              </a:rPr>
              <a:t>Делегація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спортсменів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Італії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була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самої</a:t>
            </a:r>
            <a:r>
              <a:rPr lang="ru-RU" sz="1800" dirty="0" smtClean="0">
                <a:latin typeface="+mn-lt"/>
              </a:rPr>
              <a:t> численною.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Програма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римських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ігор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уключала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вісім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видів</a:t>
            </a:r>
            <a:r>
              <a:rPr lang="ru-RU" sz="1800" dirty="0" smtClean="0">
                <a:latin typeface="+mn-lt"/>
              </a:rPr>
              <a:t> спорту, </a:t>
            </a:r>
            <a:r>
              <a:rPr lang="ru-RU" sz="1800" dirty="0" err="1" smtClean="0">
                <a:latin typeface="+mn-lt"/>
              </a:rPr>
              <a:t>серед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яких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були</a:t>
            </a:r>
            <a:r>
              <a:rPr lang="ru-RU" sz="1800" dirty="0" smtClean="0">
                <a:latin typeface="+mn-lt"/>
              </a:rPr>
              <a:t> легка атлетика, </a:t>
            </a:r>
            <a:r>
              <a:rPr lang="ru-RU" sz="1800" dirty="0" err="1" smtClean="0">
                <a:latin typeface="+mn-lt"/>
              </a:rPr>
              <a:t>плавання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фехтування</a:t>
            </a:r>
            <a:r>
              <a:rPr lang="ru-RU" sz="1800" dirty="0" smtClean="0">
                <a:latin typeface="+mn-lt"/>
              </a:rPr>
              <a:t>, баскетбол, </a:t>
            </a:r>
            <a:r>
              <a:rPr lang="ru-RU" sz="1800" dirty="0" err="1" smtClean="0">
                <a:latin typeface="+mn-lt"/>
              </a:rPr>
              <a:t>стрілянина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луку, </a:t>
            </a:r>
            <a:r>
              <a:rPr lang="ru-RU" sz="1800" dirty="0" err="1" smtClean="0">
                <a:latin typeface="+mn-lt"/>
              </a:rPr>
              <a:t>настільний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теніс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</a:t>
            </a:r>
            <a:r>
              <a:rPr lang="ru-RU" sz="1800" dirty="0" smtClean="0">
                <a:latin typeface="+mn-lt"/>
              </a:rPr>
              <a:t> т.д. </a:t>
            </a:r>
            <a:r>
              <a:rPr lang="ru-RU" sz="1800" dirty="0" err="1" smtClean="0">
                <a:latin typeface="+mn-lt"/>
              </a:rPr>
              <a:t>Медалі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розігрувалися</a:t>
            </a:r>
            <a:r>
              <a:rPr lang="ru-RU" sz="1800" dirty="0" smtClean="0">
                <a:latin typeface="+mn-lt"/>
              </a:rPr>
              <a:t> в 57 </a:t>
            </a:r>
            <a:r>
              <a:rPr lang="ru-RU" sz="1800" dirty="0" err="1" smtClean="0">
                <a:latin typeface="+mn-lt"/>
              </a:rPr>
              <a:t>дисциплінах</a:t>
            </a:r>
            <a:r>
              <a:rPr lang="ru-RU" sz="1800" dirty="0" smtClean="0">
                <a:latin typeface="+mn-lt"/>
              </a:rPr>
              <a:t>. У </a:t>
            </a:r>
            <a:r>
              <a:rPr lang="ru-RU" sz="1800" dirty="0" err="1" smtClean="0">
                <a:latin typeface="+mn-lt"/>
              </a:rPr>
              <a:t>змаганнях</a:t>
            </a:r>
            <a:r>
              <a:rPr lang="ru-RU" sz="1800" dirty="0" smtClean="0">
                <a:latin typeface="+mn-lt"/>
              </a:rPr>
              <a:t> брали участь </a:t>
            </a:r>
            <a:r>
              <a:rPr lang="ru-RU" sz="1800" dirty="0" err="1" smtClean="0">
                <a:latin typeface="+mn-lt"/>
              </a:rPr>
              <a:t>спортсмени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ушкодженням</a:t>
            </a:r>
            <a:r>
              <a:rPr lang="ru-RU" sz="1800" dirty="0" smtClean="0">
                <a:latin typeface="+mn-lt"/>
              </a:rPr>
              <a:t> спинного </a:t>
            </a:r>
            <a:r>
              <a:rPr lang="ru-RU" sz="1800" dirty="0" err="1" smtClean="0">
                <a:latin typeface="+mn-lt"/>
              </a:rPr>
              <a:t>мозку</a:t>
            </a:r>
            <a:r>
              <a:rPr lang="ru-RU" sz="1800" dirty="0" smtClean="0">
                <a:latin typeface="+mn-lt"/>
              </a:rPr>
              <a:t>.</a:t>
            </a:r>
            <a:r>
              <a:rPr lang="ru-RU" sz="1800" b="1" i="1" dirty="0" smtClean="0">
                <a:latin typeface="+mn-lt"/>
              </a:rPr>
              <a:t/>
            </a:r>
            <a:br>
              <a:rPr lang="ru-RU" sz="1800" b="1" i="1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</p:spTree>
  </p:cSld>
  <p:clrMapOvr>
    <a:masterClrMapping/>
  </p:clrMapOvr>
  <p:transition spd="slow" advClick="0" advTm="6000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39504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+mn-lt"/>
              </a:rPr>
              <a:t> В </a:t>
            </a:r>
            <a:r>
              <a:rPr lang="en-US" sz="1800" b="1" dirty="0" smtClean="0">
                <a:latin typeface="+mn-lt"/>
              </a:rPr>
              <a:t>II </a:t>
            </a:r>
            <a:r>
              <a:rPr lang="ru-RU" sz="1800" b="1" dirty="0" err="1" smtClean="0">
                <a:latin typeface="+mn-lt"/>
              </a:rPr>
              <a:t>Параолімпійських</a:t>
            </a:r>
            <a:r>
              <a:rPr lang="ru-RU" sz="1800" b="1" dirty="0" smtClean="0">
                <a:latin typeface="+mn-lt"/>
              </a:rPr>
              <a:t> </a:t>
            </a:r>
            <a:r>
              <a:rPr lang="ru-RU" sz="1800" b="1" dirty="0" err="1" smtClean="0">
                <a:latin typeface="+mn-lt"/>
              </a:rPr>
              <a:t>іграх</a:t>
            </a:r>
            <a:r>
              <a:rPr lang="ru-RU" sz="1800" b="1" dirty="0" smtClean="0">
                <a:latin typeface="+mn-lt"/>
              </a:rPr>
              <a:t> </a:t>
            </a:r>
            <a:r>
              <a:rPr lang="ru-RU" sz="1800" dirty="0" smtClean="0">
                <a:latin typeface="+mn-lt"/>
              </a:rPr>
              <a:t>(</a:t>
            </a:r>
            <a:r>
              <a:rPr lang="ru-RU" sz="1800" dirty="0" err="1" smtClean="0">
                <a:latin typeface="+mn-lt"/>
              </a:rPr>
              <a:t>Токіо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Японія</a:t>
            </a:r>
            <a:r>
              <a:rPr lang="ru-RU" sz="1800" dirty="0" smtClean="0">
                <a:latin typeface="+mn-lt"/>
              </a:rPr>
              <a:t>, 1964 р.) взяли участь 390 </a:t>
            </a:r>
            <a:r>
              <a:rPr lang="ru-RU" sz="1800" dirty="0" err="1" smtClean="0">
                <a:latin typeface="+mn-lt"/>
              </a:rPr>
              <a:t>спортсменів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22 </a:t>
            </a:r>
            <a:r>
              <a:rPr lang="ru-RU" sz="1800" dirty="0" err="1" smtClean="0">
                <a:latin typeface="+mn-lt"/>
              </a:rPr>
              <a:t>країн</a:t>
            </a:r>
            <a:r>
              <a:rPr lang="ru-RU" sz="1800" dirty="0" smtClean="0">
                <a:latin typeface="+mn-lt"/>
              </a:rPr>
              <a:t>. </a:t>
            </a:r>
            <a:r>
              <a:rPr lang="ru-RU" sz="1800" dirty="0" err="1" smtClean="0">
                <a:latin typeface="+mn-lt"/>
              </a:rPr>
              <a:t>Команди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Великобританії</a:t>
            </a:r>
            <a:r>
              <a:rPr lang="ru-RU" sz="1800" dirty="0" smtClean="0">
                <a:latin typeface="+mn-lt"/>
              </a:rPr>
              <a:t> (70 </a:t>
            </a:r>
            <a:r>
              <a:rPr lang="ru-RU" sz="1800" dirty="0" err="1" smtClean="0">
                <a:latin typeface="+mn-lt"/>
              </a:rPr>
              <a:t>чіл</a:t>
            </a:r>
            <a:r>
              <a:rPr lang="ru-RU" sz="1800" dirty="0" smtClean="0">
                <a:latin typeface="+mn-lt"/>
              </a:rPr>
              <a:t>.) </a:t>
            </a:r>
            <a:r>
              <a:rPr lang="ru-RU" sz="1800" dirty="0" err="1" smtClean="0">
                <a:latin typeface="+mn-lt"/>
              </a:rPr>
              <a:t>і</a:t>
            </a:r>
            <a:r>
              <a:rPr lang="ru-RU" sz="1800" dirty="0" smtClean="0">
                <a:latin typeface="+mn-lt"/>
              </a:rPr>
              <a:t> США (66 </a:t>
            </a:r>
            <a:r>
              <a:rPr lang="ru-RU" sz="1800" dirty="0" err="1" smtClean="0">
                <a:latin typeface="+mn-lt"/>
              </a:rPr>
              <a:t>чіл</a:t>
            </a:r>
            <a:r>
              <a:rPr lang="ru-RU" sz="1800" dirty="0" smtClean="0">
                <a:latin typeface="+mn-lt"/>
              </a:rPr>
              <a:t>.) </a:t>
            </a:r>
            <a:r>
              <a:rPr lang="ru-RU" sz="1800" dirty="0" err="1" smtClean="0">
                <a:latin typeface="+mn-lt"/>
              </a:rPr>
              <a:t>були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представлені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найбільшою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кількістю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атлетів</a:t>
            </a:r>
            <a:r>
              <a:rPr lang="ru-RU" sz="1800" dirty="0" smtClean="0">
                <a:latin typeface="+mn-lt"/>
              </a:rPr>
              <a:t>. У </a:t>
            </a:r>
            <a:r>
              <a:rPr lang="ru-RU" sz="1800" dirty="0" err="1" smtClean="0">
                <a:latin typeface="+mn-lt"/>
              </a:rPr>
              <a:t>програму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Ігор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були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включені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нові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види</a:t>
            </a:r>
            <a:r>
              <a:rPr lang="ru-RU" sz="1800" dirty="0" smtClean="0">
                <a:latin typeface="+mn-lt"/>
              </a:rPr>
              <a:t> спорту, </a:t>
            </a:r>
            <a:r>
              <a:rPr lang="ru-RU" sz="1800" dirty="0" err="1" smtClean="0">
                <a:latin typeface="+mn-lt"/>
              </a:rPr>
              <a:t>зокрема</a:t>
            </a:r>
            <a:r>
              <a:rPr lang="ru-RU" sz="1800" dirty="0" smtClean="0">
                <a:latin typeface="+mn-lt"/>
              </a:rPr>
              <a:t>, </a:t>
            </a:r>
            <a:r>
              <a:rPr lang="ru-RU" sz="1800" dirty="0" err="1" smtClean="0">
                <a:latin typeface="+mn-lt"/>
              </a:rPr>
              <a:t>їзда</a:t>
            </a:r>
            <a:r>
              <a:rPr lang="ru-RU" sz="1800" dirty="0" smtClean="0">
                <a:latin typeface="+mn-lt"/>
              </a:rPr>
              <a:t> на колясках, </a:t>
            </a:r>
            <a:r>
              <a:rPr lang="ru-RU" sz="1800" dirty="0" err="1" smtClean="0">
                <a:latin typeface="+mn-lt"/>
              </a:rPr>
              <a:t>важка</a:t>
            </a:r>
            <a:r>
              <a:rPr lang="ru-RU" sz="1800" dirty="0" smtClean="0">
                <a:latin typeface="+mn-lt"/>
              </a:rPr>
              <a:t> атлетика </a:t>
            </a:r>
            <a:r>
              <a:rPr lang="ru-RU" sz="1800" dirty="0" err="1" smtClean="0">
                <a:latin typeface="+mn-lt"/>
              </a:rPr>
              <a:t>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метання</a:t>
            </a:r>
            <a:r>
              <a:rPr lang="ru-RU" sz="1800" dirty="0" smtClean="0">
                <a:latin typeface="+mn-lt"/>
              </a:rPr>
              <a:t> диска. </a:t>
            </a:r>
            <a:br>
              <a:rPr lang="ru-RU" sz="1800" dirty="0" smtClean="0">
                <a:latin typeface="+mn-lt"/>
              </a:rPr>
            </a:br>
            <a:r>
              <a:rPr lang="ru-RU" sz="1800" dirty="0" smtClean="0">
                <a:latin typeface="+mn-lt"/>
              </a:rPr>
              <a:t> </a:t>
            </a:r>
            <a:r>
              <a:rPr lang="ru-RU" sz="1800" dirty="0" smtClean="0"/>
              <a:t>У </a:t>
            </a:r>
            <a:r>
              <a:rPr lang="en-US" sz="1800" b="1" dirty="0" smtClean="0"/>
              <a:t>III </a:t>
            </a:r>
            <a:r>
              <a:rPr lang="ru-RU" sz="1800" b="1" dirty="0" err="1" smtClean="0"/>
              <a:t>Параолімпійських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іграх</a:t>
            </a:r>
            <a:r>
              <a:rPr lang="ru-RU" sz="1800" b="1" dirty="0" smtClean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Тель-Авів</a:t>
            </a:r>
            <a:r>
              <a:rPr lang="ru-RU" sz="1800" dirty="0" smtClean="0"/>
              <a:t>, </a:t>
            </a:r>
            <a:r>
              <a:rPr lang="ru-RU" sz="1800" dirty="0" err="1" smtClean="0"/>
              <a:t>Ізраїль</a:t>
            </a:r>
            <a:r>
              <a:rPr lang="ru-RU" sz="1800" dirty="0" smtClean="0"/>
              <a:t>, 1968 р.) брали участь 750 </a:t>
            </a:r>
            <a:r>
              <a:rPr lang="ru-RU" sz="1800" dirty="0" err="1" smtClean="0"/>
              <a:t>атлетів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29 </a:t>
            </a:r>
            <a:r>
              <a:rPr lang="ru-RU" sz="1800" dirty="0" err="1" smtClean="0"/>
              <a:t>країн</a:t>
            </a:r>
            <a:r>
              <a:rPr lang="ru-RU" sz="1800" dirty="0" smtClean="0"/>
              <a:t>. У </a:t>
            </a:r>
            <a:r>
              <a:rPr lang="ru-RU" sz="1800" dirty="0" err="1" smtClean="0"/>
              <a:t>порівнянні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змаганнями</a:t>
            </a:r>
            <a:r>
              <a:rPr lang="ru-RU" sz="1800" dirty="0" smtClean="0"/>
              <a:t> в </a:t>
            </a:r>
            <a:r>
              <a:rPr lang="ru-RU" sz="1800" dirty="0" err="1" smtClean="0"/>
              <a:t>Токіо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програма</a:t>
            </a:r>
            <a:r>
              <a:rPr lang="ru-RU" sz="1800" dirty="0" smtClean="0"/>
              <a:t> </a:t>
            </a:r>
            <a:r>
              <a:rPr lang="ru-RU" sz="1800" dirty="0" err="1" smtClean="0"/>
              <a:t>Ігор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істотно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розширилася</a:t>
            </a:r>
            <a:r>
              <a:rPr lang="ru-RU" sz="1800" dirty="0" smtClean="0"/>
              <a:t>. У </a:t>
            </a:r>
            <a:r>
              <a:rPr lang="ru-RU" sz="1800" dirty="0" err="1" smtClean="0"/>
              <a:t>проведенні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змагань</a:t>
            </a:r>
            <a:r>
              <a:rPr lang="ru-RU" sz="1800" dirty="0" smtClean="0"/>
              <a:t> по </a:t>
            </a:r>
            <a:r>
              <a:rPr lang="ru-RU" sz="1800" dirty="0" err="1" smtClean="0"/>
              <a:t>деяких</a:t>
            </a:r>
            <a:r>
              <a:rPr lang="ru-RU" sz="1800" dirty="0" smtClean="0"/>
              <a:t> видах спорту, </a:t>
            </a:r>
            <a:r>
              <a:rPr lang="ru-RU" sz="1800" dirty="0" err="1" smtClean="0"/>
              <a:t>наприклад</a:t>
            </a:r>
            <a:r>
              <a:rPr lang="ru-RU" sz="1800" dirty="0" smtClean="0"/>
              <a:t>, по баскетболу, </a:t>
            </a:r>
            <a:r>
              <a:rPr lang="ru-RU" sz="1800" dirty="0" err="1" smtClean="0"/>
              <a:t>плаванню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легкій</a:t>
            </a:r>
            <a:r>
              <a:rPr lang="ru-RU" sz="1800" dirty="0" smtClean="0"/>
              <a:t> </a:t>
            </a:r>
            <a:r>
              <a:rPr lang="ru-RU" sz="1800" dirty="0" err="1" smtClean="0"/>
              <a:t>атлетиці</a:t>
            </a:r>
            <a:r>
              <a:rPr lang="ru-RU" sz="1800" dirty="0" smtClean="0"/>
              <a:t> </a:t>
            </a:r>
            <a:r>
              <a:rPr lang="ru-RU" sz="1800" dirty="0" err="1" smtClean="0"/>
              <a:t>введені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класифікаційні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dirty="0" smtClean="0"/>
              <a:t> У </a:t>
            </a:r>
            <a:r>
              <a:rPr lang="en-US" sz="1800" b="1" dirty="0" smtClean="0"/>
              <a:t>IV </a:t>
            </a:r>
            <a:r>
              <a:rPr lang="ru-RU" sz="1800" b="1" dirty="0" err="1" smtClean="0"/>
              <a:t>Параолімпійських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іграх</a:t>
            </a:r>
            <a:r>
              <a:rPr lang="ru-RU" sz="1800" b="1" dirty="0" smtClean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Хайдельберг</a:t>
            </a:r>
            <a:r>
              <a:rPr lang="ru-RU" sz="1800" dirty="0" smtClean="0"/>
              <a:t>, </a:t>
            </a:r>
            <a:r>
              <a:rPr lang="ru-RU" sz="1800" dirty="0" err="1" smtClean="0"/>
              <a:t>Німеччина</a:t>
            </a:r>
            <a:r>
              <a:rPr lang="ru-RU" sz="1800" dirty="0" smtClean="0"/>
              <a:t>, 1972 р.) брали участь 1000 </a:t>
            </a:r>
            <a:r>
              <a:rPr lang="ru-RU" sz="1800" dirty="0" err="1" smtClean="0"/>
              <a:t>спортсменів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44 </a:t>
            </a:r>
            <a:r>
              <a:rPr lang="ru-RU" sz="1800" dirty="0" err="1" smtClean="0"/>
              <a:t>країн</a:t>
            </a:r>
            <a:r>
              <a:rPr lang="ru-RU" sz="1800" dirty="0" smtClean="0"/>
              <a:t>. </a:t>
            </a:r>
            <a:r>
              <a:rPr lang="ru-RU" sz="1800" dirty="0" err="1" smtClean="0"/>
              <a:t>Самі</a:t>
            </a:r>
            <a:r>
              <a:rPr lang="ru-RU" sz="1800" dirty="0" smtClean="0"/>
              <a:t> </a:t>
            </a:r>
            <a:r>
              <a:rPr lang="ru-RU" sz="1800" dirty="0" err="1" smtClean="0"/>
              <a:t>численні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делегації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представлені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Німеччиною</a:t>
            </a:r>
            <a:r>
              <a:rPr lang="ru-RU" sz="1800" dirty="0" smtClean="0"/>
              <a:t>, </a:t>
            </a:r>
            <a:r>
              <a:rPr lang="ru-RU" sz="1800" dirty="0" err="1" smtClean="0"/>
              <a:t>Великобританією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Францією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У </a:t>
            </a:r>
            <a:r>
              <a:rPr lang="ru-RU" sz="1800" dirty="0" err="1" smtClean="0"/>
              <a:t>програму</a:t>
            </a:r>
            <a:r>
              <a:rPr lang="ru-RU" sz="1800" dirty="0" smtClean="0"/>
              <a:t> </a:t>
            </a:r>
            <a:r>
              <a:rPr lang="ru-RU" sz="1800" dirty="0" err="1" smtClean="0"/>
              <a:t>змагань</a:t>
            </a:r>
            <a:r>
              <a:rPr lang="ru-RU" sz="1800" dirty="0" smtClean="0"/>
              <a:t> </a:t>
            </a:r>
            <a:r>
              <a:rPr lang="ru-RU" sz="1800" dirty="0" err="1" smtClean="0"/>
              <a:t>уведені</a:t>
            </a:r>
            <a:r>
              <a:rPr lang="ru-RU" sz="1800" dirty="0" smtClean="0"/>
              <a:t> </a:t>
            </a:r>
            <a:r>
              <a:rPr lang="ru-RU" sz="1800" dirty="0" err="1" smtClean="0"/>
              <a:t>нові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види</a:t>
            </a:r>
            <a:r>
              <a:rPr lang="ru-RU" sz="1800" dirty="0" smtClean="0"/>
              <a:t> спорту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дисципліни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спортсменів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груп</a:t>
            </a:r>
            <a:r>
              <a:rPr lang="ru-RU" sz="1800" dirty="0" smtClean="0"/>
              <a:t> </a:t>
            </a:r>
            <a:r>
              <a:rPr lang="ru-RU" sz="1800" dirty="0" err="1" smtClean="0"/>
              <a:t>недієздатності</a:t>
            </a:r>
            <a:r>
              <a:rPr lang="ru-RU" sz="1800" dirty="0" smtClean="0"/>
              <a:t>: </a:t>
            </a:r>
            <a:r>
              <a:rPr lang="ru-RU" sz="1800" dirty="0" err="1" smtClean="0"/>
              <a:t>голбол</a:t>
            </a:r>
            <a:r>
              <a:rPr lang="ru-RU" sz="1800" dirty="0" smtClean="0"/>
              <a:t>, </a:t>
            </a:r>
            <a:r>
              <a:rPr lang="ru-RU" sz="1800" dirty="0" err="1" smtClean="0"/>
              <a:t>біг</a:t>
            </a:r>
            <a:r>
              <a:rPr lang="ru-RU" sz="1800" dirty="0" smtClean="0"/>
              <a:t> на 100 м для </a:t>
            </a:r>
            <a:r>
              <a:rPr lang="ru-RU" sz="1800" dirty="0" err="1" smtClean="0"/>
              <a:t>спортсменів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порушенням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зору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т.д.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Ігор</a:t>
            </a:r>
            <a:r>
              <a:rPr lang="ru-RU" sz="1800" dirty="0" smtClean="0"/>
              <a:t> установлено </a:t>
            </a:r>
            <a:r>
              <a:rPr lang="ru-RU" sz="1800" dirty="0" err="1" smtClean="0"/>
              <a:t>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рекордів</a:t>
            </a:r>
            <a:r>
              <a:rPr lang="ru-RU" sz="1800" dirty="0" smtClean="0"/>
              <a:t>, </a:t>
            </a:r>
            <a:r>
              <a:rPr lang="ru-RU" sz="1800" dirty="0" err="1" smtClean="0"/>
              <a:t>зокрема</a:t>
            </a:r>
            <a:r>
              <a:rPr lang="ru-RU" sz="1800" dirty="0" smtClean="0"/>
              <a:t>, у </a:t>
            </a:r>
            <a:r>
              <a:rPr lang="ru-RU" sz="1800" dirty="0" err="1" smtClean="0"/>
              <a:t>плаванні</a:t>
            </a:r>
            <a:r>
              <a:rPr lang="ru-RU" sz="1800" dirty="0" smtClean="0"/>
              <a:t>, де </a:t>
            </a:r>
            <a:r>
              <a:rPr lang="ru-RU" sz="1800" dirty="0" err="1" smtClean="0"/>
              <a:t>уперше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використовувалися</a:t>
            </a:r>
            <a:r>
              <a:rPr lang="ru-RU" sz="1800" dirty="0" smtClean="0"/>
              <a:t> </a:t>
            </a:r>
            <a:r>
              <a:rPr lang="ru-RU" sz="1800" dirty="0" err="1" smtClean="0"/>
              <a:t>спеціальні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технічні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засоби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dirty="0" smtClean="0"/>
              <a:t>У V </a:t>
            </a:r>
            <a:r>
              <a:rPr lang="ru-RU" sz="1800" b="1" dirty="0" err="1" smtClean="0"/>
              <a:t>Параолімпійських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іграх</a:t>
            </a:r>
            <a:r>
              <a:rPr lang="ru-RU" sz="1800" b="1" dirty="0" smtClean="0"/>
              <a:t> </a:t>
            </a:r>
            <a:r>
              <a:rPr lang="ru-RU" sz="1800" dirty="0" smtClean="0"/>
              <a:t>(Торонто, Канада, 1976 р.) брали участь 1600 </a:t>
            </a:r>
            <a:r>
              <a:rPr lang="ru-RU" sz="1800" dirty="0" err="1" smtClean="0"/>
              <a:t>спортсменів</a:t>
            </a:r>
            <a:r>
              <a:rPr lang="ru-RU" sz="1800" dirty="0" smtClean="0"/>
              <a:t> (</a:t>
            </a:r>
            <a:r>
              <a:rPr lang="ru-RU" sz="1800" dirty="0" err="1" smtClean="0"/>
              <a:t>з</a:t>
            </a:r>
            <a:r>
              <a:rPr lang="ru-RU" sz="1800" dirty="0" smtClean="0"/>
              <a:t> них 253 </a:t>
            </a:r>
            <a:r>
              <a:rPr lang="ru-RU" sz="1800" dirty="0" err="1" smtClean="0"/>
              <a:t>жінки</a:t>
            </a:r>
            <a:r>
              <a:rPr lang="ru-RU" sz="1800" dirty="0" smtClean="0"/>
              <a:t>) </a:t>
            </a:r>
            <a:r>
              <a:rPr lang="ru-RU" sz="1800" dirty="0" err="1" smtClean="0"/>
              <a:t>з</a:t>
            </a:r>
            <a:r>
              <a:rPr lang="ru-RU" sz="1800" dirty="0" smtClean="0"/>
              <a:t> 42 </a:t>
            </a:r>
            <a:r>
              <a:rPr lang="ru-RU" sz="1800" dirty="0" err="1" smtClean="0"/>
              <a:t>країн</a:t>
            </a:r>
            <a:r>
              <a:rPr lang="ru-RU" sz="1800" dirty="0" smtClean="0"/>
              <a:t>. </a:t>
            </a:r>
            <a:r>
              <a:rPr lang="ru-RU" sz="1800" dirty="0" err="1" smtClean="0"/>
              <a:t>Вперше</a:t>
            </a:r>
            <a:r>
              <a:rPr lang="ru-RU" sz="1800" dirty="0" smtClean="0"/>
              <a:t> в </a:t>
            </a:r>
            <a:r>
              <a:rPr lang="ru-RU" sz="1800" dirty="0" err="1" smtClean="0"/>
              <a:t>параолімпійських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змаганнях</a:t>
            </a:r>
            <a:r>
              <a:rPr lang="ru-RU" sz="1800" dirty="0" smtClean="0"/>
              <a:t> брали участь 261 спортсмен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ампутованими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кінцівками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err="1" smtClean="0"/>
              <a:t>Церемонія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відкриття</a:t>
            </a:r>
            <a:r>
              <a:rPr lang="ru-RU" sz="1800" dirty="0" smtClean="0"/>
              <a:t> </a:t>
            </a:r>
            <a:r>
              <a:rPr lang="en-US" sz="1800" b="1" dirty="0" smtClean="0"/>
              <a:t>VI </a:t>
            </a:r>
            <a:r>
              <a:rPr lang="ru-RU" sz="1800" b="1" dirty="0" err="1" smtClean="0"/>
              <a:t>Параолімпійських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ігор</a:t>
            </a:r>
            <a:r>
              <a:rPr lang="ru-RU" sz="1800" b="1" dirty="0" smtClean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Анхем</a:t>
            </a:r>
            <a:r>
              <a:rPr lang="ru-RU" sz="1800" dirty="0" smtClean="0"/>
              <a:t>, </a:t>
            </a:r>
            <a:r>
              <a:rPr lang="ru-RU" sz="1800" dirty="0" err="1" smtClean="0"/>
              <a:t>Нідерланди</a:t>
            </a:r>
            <a:r>
              <a:rPr lang="ru-RU" sz="1800" dirty="0" smtClean="0"/>
              <a:t>, 1980 р.) </a:t>
            </a:r>
            <a:r>
              <a:rPr lang="ru-RU" sz="1800" dirty="0" err="1" smtClean="0"/>
              <a:t>відбулася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стадіоні</a:t>
            </a:r>
            <a:r>
              <a:rPr lang="ru-RU" sz="1800" dirty="0" smtClean="0"/>
              <a:t> “</a:t>
            </a:r>
            <a:r>
              <a:rPr lang="ru-RU" sz="1800" dirty="0" err="1" smtClean="0"/>
              <a:t>Папендаль</a:t>
            </a:r>
            <a:r>
              <a:rPr lang="ru-RU" sz="1800" dirty="0" smtClean="0"/>
              <a:t>” у </a:t>
            </a:r>
            <a:r>
              <a:rPr lang="ru-RU" sz="1800" dirty="0" err="1" smtClean="0"/>
              <a:t>присутності</a:t>
            </a:r>
            <a:r>
              <a:rPr lang="ru-RU" sz="1800" dirty="0" smtClean="0"/>
              <a:t> 12 тис. </a:t>
            </a:r>
            <a:r>
              <a:rPr lang="ru-RU" sz="1800" dirty="0" err="1" smtClean="0"/>
              <a:t>глядачів</a:t>
            </a:r>
            <a:r>
              <a:rPr lang="ru-RU" sz="1800" dirty="0" smtClean="0"/>
              <a:t>. У </a:t>
            </a:r>
            <a:r>
              <a:rPr lang="ru-RU" sz="1800" dirty="0" err="1" smtClean="0"/>
              <a:t>змаганнях</a:t>
            </a:r>
            <a:r>
              <a:rPr lang="ru-RU" sz="1800" dirty="0" smtClean="0"/>
              <a:t> брали участь 2500 </a:t>
            </a:r>
            <a:r>
              <a:rPr lang="ru-RU" sz="1800" dirty="0" err="1" smtClean="0"/>
              <a:t>спортсменів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42 </a:t>
            </a:r>
            <a:r>
              <a:rPr lang="ru-RU" sz="1800" dirty="0" err="1" smtClean="0"/>
              <a:t>країн</a:t>
            </a:r>
            <a:r>
              <a:rPr lang="ru-RU" sz="1800" dirty="0" smtClean="0"/>
              <a:t>. </a:t>
            </a:r>
            <a:r>
              <a:rPr lang="ru-RU" sz="1800" dirty="0" err="1" smtClean="0"/>
              <a:t>Розширена</a:t>
            </a:r>
            <a:r>
              <a:rPr lang="ru-RU" sz="1800" dirty="0" smtClean="0"/>
              <a:t> </a:t>
            </a:r>
            <a:r>
              <a:rPr lang="ru-RU" sz="1800" dirty="0" err="1" smtClean="0"/>
              <a:t>класифікація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спортсменів-інвалідів</a:t>
            </a:r>
            <a:r>
              <a:rPr lang="ru-RU" sz="1800" dirty="0" smtClean="0"/>
              <a:t> дозволила </a:t>
            </a:r>
            <a:r>
              <a:rPr lang="ru-RU" sz="1800" dirty="0" err="1" smtClean="0"/>
              <a:t>розіграти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3 тис. медалей.</a:t>
            </a:r>
            <a:br>
              <a:rPr lang="ru-RU" sz="1800" dirty="0" smtClean="0"/>
            </a:br>
            <a:r>
              <a:rPr lang="ru-RU" sz="1800" dirty="0" err="1" smtClean="0"/>
              <a:t>Вперше</a:t>
            </a:r>
            <a:r>
              <a:rPr lang="ru-RU" sz="1800" dirty="0" smtClean="0"/>
              <a:t> в </a:t>
            </a:r>
            <a:r>
              <a:rPr lang="ru-RU" sz="1800" dirty="0" err="1" smtClean="0"/>
              <a:t>програму</a:t>
            </a:r>
            <a:r>
              <a:rPr lang="ru-RU" sz="1800" dirty="0" smtClean="0"/>
              <a:t> </a:t>
            </a:r>
            <a:r>
              <a:rPr lang="ru-RU" sz="1800" dirty="0" err="1" smtClean="0"/>
              <a:t>Параолімпійських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ігор</a:t>
            </a:r>
            <a:r>
              <a:rPr lang="ru-RU" sz="1800" dirty="0" smtClean="0"/>
              <a:t> включений сидячий волейбол,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</a:t>
            </a:r>
            <a:r>
              <a:rPr lang="ru-RU" sz="1800" dirty="0" err="1" smtClean="0"/>
              <a:t>змагання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чотирьох</a:t>
            </a:r>
            <a:r>
              <a:rPr lang="ru-RU" sz="1800" dirty="0" smtClean="0"/>
              <a:t> </a:t>
            </a:r>
            <a:r>
              <a:rPr lang="ru-RU" sz="1800" dirty="0" err="1" smtClean="0"/>
              <a:t>груп</a:t>
            </a:r>
            <a:r>
              <a:rPr lang="ru-RU" sz="1800" dirty="0" smtClean="0"/>
              <a:t> </a:t>
            </a:r>
            <a:r>
              <a:rPr lang="ru-RU" sz="1800" dirty="0" err="1" smtClean="0"/>
              <a:t>інвалідності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спортсменів</a:t>
            </a:r>
            <a:r>
              <a:rPr lang="ru-RU" sz="1800" dirty="0" smtClean="0"/>
              <a:t>. </a:t>
            </a:r>
            <a:r>
              <a:rPr lang="ru-RU" sz="1800" dirty="0" err="1" smtClean="0"/>
              <a:t>Голбол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спортсменів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порушенням</a:t>
            </a:r>
            <a:r>
              <a:rPr lang="ru-RU" sz="1800" dirty="0" smtClean="0"/>
              <a:t> </a:t>
            </a:r>
            <a:r>
              <a:rPr lang="ru-RU" sz="1800" dirty="0" err="1" smtClean="0"/>
              <a:t>зору</a:t>
            </a:r>
            <a:r>
              <a:rPr lang="ru-RU" sz="1800" dirty="0" smtClean="0"/>
              <a:t> став </a:t>
            </a:r>
            <a:r>
              <a:rPr lang="ru-RU" sz="1800" dirty="0" err="1" smtClean="0"/>
              <a:t>параолімпійським</a:t>
            </a:r>
            <a:r>
              <a:rPr lang="ru-RU" sz="1800" dirty="0" smtClean="0"/>
              <a:t> видом спорту. На </a:t>
            </a:r>
            <a:r>
              <a:rPr lang="ru-RU" sz="1800" dirty="0" err="1" smtClean="0"/>
              <a:t>Іграх</a:t>
            </a:r>
            <a:r>
              <a:rPr lang="ru-RU" sz="1800" dirty="0" smtClean="0"/>
              <a:t> </a:t>
            </a:r>
            <a:r>
              <a:rPr lang="ru-RU" sz="1800" dirty="0" err="1" smtClean="0"/>
              <a:t>сформований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Міжнародний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координаційний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комітет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dirty="0" err="1" smtClean="0">
                <a:latin typeface="+mn-lt"/>
              </a:rPr>
              <a:t>Параолімпійські</a:t>
            </a:r>
            <a:r>
              <a:rPr lang="ru-RU" sz="1800" b="1" dirty="0" smtClean="0">
                <a:latin typeface="+mn-lt"/>
              </a:rPr>
              <a:t> </a:t>
            </a:r>
            <a:r>
              <a:rPr lang="ru-RU" sz="1800" b="1" dirty="0" err="1" smtClean="0">
                <a:latin typeface="+mn-lt"/>
              </a:rPr>
              <a:t>ігри</a:t>
            </a:r>
            <a:r>
              <a:rPr lang="ru-RU" sz="1800" b="1" dirty="0" smtClean="0">
                <a:latin typeface="+mn-lt"/>
              </a:rPr>
              <a:t> 1984 р</a:t>
            </a:r>
            <a:r>
              <a:rPr lang="ru-RU" sz="1800" dirty="0" smtClean="0">
                <a:latin typeface="+mn-lt"/>
              </a:rPr>
              <a:t>. проходили в </a:t>
            </a:r>
            <a:r>
              <a:rPr lang="ru-RU" sz="1800" dirty="0" err="1" smtClean="0">
                <a:latin typeface="+mn-lt"/>
              </a:rPr>
              <a:t>Америці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і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Європі</a:t>
            </a:r>
            <a:r>
              <a:rPr lang="ru-RU" sz="1800" dirty="0" smtClean="0">
                <a:latin typeface="+mn-lt"/>
              </a:rPr>
              <a:t>: 1780 </a:t>
            </a:r>
            <a:r>
              <a:rPr lang="ru-RU" sz="1800" dirty="0" err="1" smtClean="0">
                <a:latin typeface="+mn-lt"/>
              </a:rPr>
              <a:t>спортсменів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41 </a:t>
            </a:r>
            <a:r>
              <a:rPr lang="ru-RU" sz="1800" dirty="0" err="1" smtClean="0">
                <a:latin typeface="+mn-lt"/>
              </a:rPr>
              <a:t>країни</a:t>
            </a:r>
            <a:r>
              <a:rPr lang="ru-RU" sz="1800" dirty="0" smtClean="0">
                <a:latin typeface="+mn-lt"/>
              </a:rPr>
              <a:t> брали участь у </a:t>
            </a:r>
            <a:r>
              <a:rPr lang="ru-RU" sz="1800" dirty="0" err="1" smtClean="0">
                <a:latin typeface="+mn-lt"/>
              </a:rPr>
              <a:t>змаганнях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у</a:t>
            </a:r>
            <a:r>
              <a:rPr lang="ru-RU" sz="1800" dirty="0" smtClean="0">
                <a:latin typeface="+mn-lt"/>
              </a:rPr>
              <a:t> Нью-Йорку </a:t>
            </a:r>
            <a:r>
              <a:rPr lang="ru-RU" sz="1800" dirty="0" err="1" smtClean="0">
                <a:latin typeface="+mn-lt"/>
              </a:rPr>
              <a:t>і</a:t>
            </a:r>
            <a:r>
              <a:rPr lang="ru-RU" sz="1800" dirty="0" smtClean="0">
                <a:latin typeface="+mn-lt"/>
              </a:rPr>
              <a:t> 2300 </a:t>
            </a:r>
            <a:r>
              <a:rPr lang="ru-RU" sz="1800" dirty="0" err="1" smtClean="0">
                <a:latin typeface="+mn-lt"/>
              </a:rPr>
              <a:t>представників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з</a:t>
            </a:r>
            <a:r>
              <a:rPr lang="ru-RU" sz="1800" dirty="0" smtClean="0">
                <a:latin typeface="+mn-lt"/>
              </a:rPr>
              <a:t> 45 </a:t>
            </a:r>
            <a:r>
              <a:rPr lang="ru-RU" sz="1800" dirty="0" err="1" smtClean="0">
                <a:latin typeface="+mn-lt"/>
              </a:rPr>
              <a:t>країн</a:t>
            </a:r>
            <a:r>
              <a:rPr lang="ru-RU" sz="1800" dirty="0" smtClean="0">
                <a:latin typeface="+mn-lt"/>
              </a:rPr>
              <a:t> – у </a:t>
            </a:r>
            <a:r>
              <a:rPr lang="ru-RU" sz="1800" dirty="0" err="1" smtClean="0">
                <a:latin typeface="+mn-lt"/>
              </a:rPr>
              <a:t>Сток-Мандевилі</a:t>
            </a:r>
            <a:r>
              <a:rPr lang="ru-RU" sz="1800" dirty="0" smtClean="0">
                <a:latin typeface="+mn-lt"/>
              </a:rPr>
              <a:t>. На </a:t>
            </a:r>
            <a:r>
              <a:rPr lang="ru-RU" sz="1800" dirty="0" err="1" smtClean="0">
                <a:latin typeface="+mn-lt"/>
              </a:rPr>
              <a:t>Іграх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 smtClean="0">
                <a:latin typeface="+mn-lt"/>
              </a:rPr>
              <a:t>розіграно</a:t>
            </a:r>
            <a:r>
              <a:rPr lang="ru-RU" sz="1800" dirty="0" smtClean="0">
                <a:latin typeface="+mn-lt"/>
              </a:rPr>
              <a:t> 900 медалей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 spd="slow" advClick="0" advTm="73000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320"/>
            <a:ext cx="8352928" cy="6323032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+mn-lt"/>
              </a:rPr>
              <a:t/>
            </a:r>
            <a:br>
              <a:rPr lang="uk-UA" sz="1600" dirty="0" smtClean="0">
                <a:latin typeface="+mn-lt"/>
              </a:rPr>
            </a:br>
            <a:r>
              <a:rPr lang="uk-UA" sz="1600" b="1" dirty="0" smtClean="0">
                <a:latin typeface="+mn-lt"/>
              </a:rPr>
              <a:t> </a:t>
            </a:r>
            <a:r>
              <a:rPr lang="ru-RU" sz="1600" b="1" dirty="0" smtClean="0"/>
              <a:t>На VIII </a:t>
            </a:r>
            <a:r>
              <a:rPr lang="ru-RU" sz="1600" b="1" dirty="0" err="1" smtClean="0"/>
              <a:t>Параолімпійські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ігри</a:t>
            </a:r>
            <a:r>
              <a:rPr lang="ru-RU" sz="1600" b="1" dirty="0" smtClean="0"/>
              <a:t> </a:t>
            </a:r>
            <a:r>
              <a:rPr lang="ru-RU" sz="1600" dirty="0" smtClean="0"/>
              <a:t>(Сеул, </a:t>
            </a:r>
            <a:r>
              <a:rPr lang="ru-RU" sz="1600" dirty="0" err="1" smtClean="0"/>
              <a:t>Південна</a:t>
            </a:r>
            <a:r>
              <a:rPr lang="ru-RU" sz="1600" dirty="0" smtClean="0"/>
              <a:t> Корея, 1988 р.) </a:t>
            </a:r>
            <a:r>
              <a:rPr lang="ru-RU" sz="1600" dirty="0" err="1" smtClean="0"/>
              <a:t>прибула</a:t>
            </a:r>
            <a:r>
              <a:rPr lang="ru-RU" sz="1600" dirty="0" smtClean="0"/>
              <a:t> рекордна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спортсменів</a:t>
            </a:r>
            <a:r>
              <a:rPr lang="ru-RU" sz="1600" dirty="0" smtClean="0"/>
              <a:t> – 3053 </a:t>
            </a:r>
            <a:r>
              <a:rPr lang="ru-RU" sz="1600" dirty="0" err="1" smtClean="0"/>
              <a:t>представника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61 </a:t>
            </a:r>
            <a:r>
              <a:rPr lang="ru-RU" sz="1600" dirty="0" err="1" smtClean="0"/>
              <a:t>країни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err="1" smtClean="0"/>
              <a:t>Програма</a:t>
            </a:r>
            <a:r>
              <a:rPr lang="ru-RU" sz="1600" dirty="0" smtClean="0"/>
              <a:t> включала 16 </a:t>
            </a:r>
            <a:r>
              <a:rPr lang="ru-RU" sz="1600" dirty="0" err="1" smtClean="0"/>
              <a:t>видів</a:t>
            </a:r>
            <a:r>
              <a:rPr lang="ru-RU" sz="1600" dirty="0" smtClean="0"/>
              <a:t> спорту. Як </a:t>
            </a:r>
            <a:r>
              <a:rPr lang="ru-RU" sz="1600" dirty="0" err="1" smtClean="0"/>
              <a:t>демонстраційний</a:t>
            </a:r>
            <a:r>
              <a:rPr lang="ru-RU" sz="1600" dirty="0" smtClean="0"/>
              <a:t> вид спорту представлений </a:t>
            </a:r>
            <a:r>
              <a:rPr lang="ru-RU" sz="1600" dirty="0" err="1" smtClean="0"/>
              <a:t>теніс</a:t>
            </a:r>
            <a:r>
              <a:rPr lang="ru-RU" sz="1600" dirty="0" smtClean="0"/>
              <a:t> на колясках.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err="1" smtClean="0"/>
              <a:t>Церемонія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відкриття</a:t>
            </a:r>
            <a:r>
              <a:rPr lang="ru-RU" sz="1600" dirty="0" smtClean="0"/>
              <a:t> </a:t>
            </a:r>
            <a:r>
              <a:rPr lang="en-US" sz="1600" b="1" dirty="0" smtClean="0"/>
              <a:t>IX </a:t>
            </a:r>
            <a:r>
              <a:rPr lang="ru-RU" sz="1600" b="1" dirty="0" err="1" smtClean="0"/>
              <a:t>Параолімпійських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ігор</a:t>
            </a:r>
            <a:r>
              <a:rPr lang="ru-RU" sz="1600" b="1" dirty="0" smtClean="0"/>
              <a:t> </a:t>
            </a:r>
            <a:r>
              <a:rPr lang="ru-RU" sz="1600" dirty="0" smtClean="0"/>
              <a:t>(Барселона, </a:t>
            </a:r>
            <a:r>
              <a:rPr lang="ru-RU" sz="1600" dirty="0" err="1" smtClean="0"/>
              <a:t>Іспанія</a:t>
            </a:r>
            <a:r>
              <a:rPr lang="ru-RU" sz="1600" dirty="0" smtClean="0"/>
              <a:t>, 1992 р.) проходила 3 </a:t>
            </a:r>
            <a:r>
              <a:rPr lang="ru-RU" sz="1600" dirty="0" err="1" smtClean="0"/>
              <a:t>вересня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олімпійському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стадіоні</a:t>
            </a:r>
            <a:r>
              <a:rPr lang="ru-RU" sz="1600" dirty="0" smtClean="0"/>
              <a:t>. На </a:t>
            </a:r>
            <a:r>
              <a:rPr lang="ru-RU" sz="1600" dirty="0" err="1" smtClean="0"/>
              <a:t>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присутні</a:t>
            </a:r>
            <a:r>
              <a:rPr lang="ru-RU" sz="1600" dirty="0" smtClean="0"/>
              <a:t> 65 тис. </a:t>
            </a:r>
            <a:r>
              <a:rPr lang="ru-RU" sz="1600" dirty="0" err="1" smtClean="0"/>
              <a:t>глядачів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b="1" dirty="0" smtClean="0"/>
              <a:t>На Х </a:t>
            </a:r>
            <a:r>
              <a:rPr lang="ru-RU" sz="1600" b="1" dirty="0" err="1" smtClean="0"/>
              <a:t>Ігри</a:t>
            </a:r>
            <a:r>
              <a:rPr lang="ru-RU" sz="1600" b="1" dirty="0" smtClean="0"/>
              <a:t> </a:t>
            </a:r>
            <a:r>
              <a:rPr lang="ru-RU" sz="1600" dirty="0" smtClean="0"/>
              <a:t>(Атланта, США, 1996 р.) </a:t>
            </a:r>
            <a:r>
              <a:rPr lang="ru-RU" sz="1600" dirty="0" err="1" smtClean="0"/>
              <a:t>прибули</a:t>
            </a:r>
            <a:r>
              <a:rPr lang="ru-RU" sz="1600" dirty="0" smtClean="0"/>
              <a:t> 3195 </a:t>
            </a:r>
            <a:r>
              <a:rPr lang="ru-RU" sz="1600" dirty="0" err="1" smtClean="0"/>
              <a:t>спортсменів</a:t>
            </a:r>
            <a:r>
              <a:rPr lang="ru-RU" sz="1600" dirty="0" smtClean="0"/>
              <a:t> (2415 </a:t>
            </a:r>
            <a:r>
              <a:rPr lang="ru-RU" sz="1600" dirty="0" err="1" smtClean="0"/>
              <a:t>чоловіків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780 </a:t>
            </a:r>
            <a:r>
              <a:rPr lang="ru-RU" sz="1600" dirty="0" err="1" smtClean="0"/>
              <a:t>жінок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 err="1" smtClean="0"/>
              <a:t>Церемонія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відкриття</a:t>
            </a:r>
            <a:r>
              <a:rPr lang="ru-RU" sz="1600" dirty="0" smtClean="0"/>
              <a:t> </a:t>
            </a:r>
            <a:r>
              <a:rPr lang="en-US" sz="1600" b="1" dirty="0" smtClean="0"/>
              <a:t>XI </a:t>
            </a:r>
            <a:r>
              <a:rPr lang="ru-RU" sz="1600" b="1" dirty="0" err="1" smtClean="0"/>
              <a:t>Параолімпійських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ігор</a:t>
            </a:r>
            <a:r>
              <a:rPr lang="ru-RU" sz="1600" b="1" dirty="0" smtClean="0"/>
              <a:t> </a:t>
            </a:r>
            <a:r>
              <a:rPr lang="ru-RU" sz="1600" dirty="0" smtClean="0"/>
              <a:t>(</a:t>
            </a:r>
            <a:r>
              <a:rPr lang="ru-RU" sz="1600" dirty="0" err="1" smtClean="0"/>
              <a:t>Сідней</a:t>
            </a:r>
            <a:r>
              <a:rPr lang="ru-RU" sz="1600" dirty="0" smtClean="0"/>
              <a:t>, </a:t>
            </a:r>
            <a:r>
              <a:rPr lang="ru-RU" sz="1600" dirty="0" err="1" smtClean="0"/>
              <a:t>Австралія</a:t>
            </a:r>
            <a:r>
              <a:rPr lang="ru-RU" sz="1600" dirty="0" smtClean="0"/>
              <a:t>, 2000 р.) </a:t>
            </a:r>
            <a:r>
              <a:rPr lang="ru-RU" sz="1600" dirty="0" err="1" smtClean="0"/>
              <a:t>відбулася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олімпійському</a:t>
            </a:r>
            <a:r>
              <a:rPr lang="ru-RU" sz="1600" dirty="0" smtClean="0"/>
              <a:t> парку. </a:t>
            </a:r>
            <a:r>
              <a:rPr lang="ru-RU" sz="1600" dirty="0" err="1" smtClean="0"/>
              <a:t>Програма</a:t>
            </a:r>
            <a:r>
              <a:rPr lang="ru-RU" sz="1600" dirty="0" smtClean="0"/>
              <a:t> </a:t>
            </a:r>
            <a:r>
              <a:rPr lang="ru-RU" sz="1600" dirty="0" err="1" smtClean="0"/>
              <a:t>змагань</a:t>
            </a:r>
            <a:r>
              <a:rPr lang="ru-RU" sz="1600" dirty="0" smtClean="0"/>
              <a:t> включала 18 </a:t>
            </a:r>
            <a:r>
              <a:rPr lang="ru-RU" sz="1600" dirty="0" err="1" smtClean="0"/>
              <a:t>видів</a:t>
            </a:r>
            <a:r>
              <a:rPr lang="ru-RU" sz="1600" dirty="0" smtClean="0"/>
              <a:t> спорту, у тому </a:t>
            </a:r>
            <a:r>
              <a:rPr lang="ru-RU" sz="1600" dirty="0" err="1" smtClean="0"/>
              <a:t>числі</a:t>
            </a:r>
            <a:r>
              <a:rPr lang="ru-RU" sz="1600" dirty="0" smtClean="0"/>
              <a:t> 14 </a:t>
            </a:r>
            <a:r>
              <a:rPr lang="ru-RU" sz="1600" dirty="0" err="1" smtClean="0"/>
              <a:t>олімпійських</a:t>
            </a:r>
            <a:r>
              <a:rPr lang="ru-RU" sz="1600" dirty="0" smtClean="0"/>
              <a:t>. </a:t>
            </a:r>
            <a:r>
              <a:rPr lang="ru-RU" sz="1600" dirty="0" err="1" smtClean="0"/>
              <a:t>Унікальними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ігор</a:t>
            </a:r>
            <a:r>
              <a:rPr lang="ru-RU" sz="1600" dirty="0" smtClean="0"/>
              <a:t> стали: </a:t>
            </a:r>
            <a:r>
              <a:rPr lang="ru-RU" sz="1600" dirty="0" err="1" smtClean="0"/>
              <a:t>боччі</a:t>
            </a:r>
            <a:r>
              <a:rPr lang="ru-RU" sz="1600" dirty="0" smtClean="0"/>
              <a:t>, </a:t>
            </a:r>
            <a:r>
              <a:rPr lang="ru-RU" sz="1600" dirty="0" err="1" smtClean="0"/>
              <a:t>голбол</a:t>
            </a:r>
            <a:r>
              <a:rPr lang="ru-RU" sz="1600" dirty="0" smtClean="0"/>
              <a:t>, </a:t>
            </a:r>
            <a:r>
              <a:rPr lang="ru-RU" sz="1600" dirty="0" err="1" smtClean="0"/>
              <a:t>пауерліфтинг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регбі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 spd="slow" advTm="30000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470648" cy="43204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uk-UA" i="1" dirty="0" smtClean="0"/>
              <a:t>Зимові параолімпійські ігри</a:t>
            </a:r>
            <a:endParaRPr lang="ru-RU" i="1" dirty="0"/>
          </a:p>
        </p:txBody>
      </p:sp>
      <p:pic>
        <p:nvPicPr>
          <p:cNvPr id="3" name="Рисунок 2" descr="ff6edff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284984"/>
            <a:ext cx="3762375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268900515_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73016"/>
            <a:ext cx="4677443" cy="3168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7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220</TotalTime>
  <Words>223</Words>
  <Application>Microsoft Office PowerPoint</Application>
  <PresentationFormat>Экран (4:3)</PresentationFormat>
  <Paragraphs>16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Техническая</vt:lpstr>
      <vt:lpstr> Параолімпійські ігри</vt:lpstr>
      <vt:lpstr>  Історія параолімпіади </vt:lpstr>
      <vt:lpstr>Поява видів спорту в який можуть брати участь інваліди зв'язують з ім'ям англійського нейрохірурга Людвіга Гутмана.  Він стверджував: "Важливо не те, що загублено, важливо те, що залишилося". Відповідно до цієї концепції він увів спорт у процес реабілітації військовослужбовців із травмами спинного мозку.   Група інвалідів, що уперше за всю історію спорту взяла в руки спортивне спорядження, складалася з 16 паралізованих чоловіків і жінок, що були військовослужбовцями. Відбулося це 28 липня 1948 року в госпіталі Сток-Мандевиль, де були проведені перші змагання зі стрілянини з луку для спортсменів на колясках. Дата початку змагань символічно збігалася з часом відкриттям Олімпійських Ігор у Лондоні.   У 1956 році Людвіг Гутман розробляє хартію спортсменів, формує основи, на яких далі розвивається спорт людей з фізичними недоліками. "Ціль Сток-Мандевильських Ігор, - писав Гутман, - об'єднати паралізованих чоловіків і жінок із усіх частин світу в міжнародному параолімпійському русі, і нехай спорт вдихне надію, підбадьорює тисячі паралізованих".</vt:lpstr>
      <vt:lpstr>Становлення  Завдяки зусиллям Гутмана, що на практиці довів, що спорт для людей з фізичними недоліками створює передумови для успішної життєдіяльності, відновлює психічну рівновагу, дозволяє повернутися до повноцінного життя, незважаючи на фізичні проблеми.   У 1960 році в Римі, через кілька тижнів після завершення XYII Олімпійських Ігор, були проведені міжнародні змагання інвалідів. У них брали участь 400 спортсменів з 23 країн. Фізично здорових атлетів на спортивних олімпійських аренах замінили люди мужнього характеру, що відкривали рахунок необхідним і іграм, що захоплюють. Ігри пізніше одержали назву "Параолімпійські".   З кожними наступними іграми збільшувалося число учасників, розширювалася географія країн, росла кількість видів спорту. До спортсменів зі спинальними травмами приєднуються спортсмени інших нозологій. Ігри відтоді проводяться регулярно - кожні 4 роки, фактично термін їхнього проведення збігається з проходженням Олімпійських Ігор.</vt:lpstr>
      <vt:lpstr>У 1988 році ігри одержали статус "Параолімпійських". Графічним символом світового параолімпійського руху стали червона, синя і зелена півсфери, що символізують розум, тіло, непокірливий дух.    </vt:lpstr>
      <vt:lpstr>Історія параолімпійського руху (від Рима до Солт-Лейк-Сіті)  Розвиток спорту інвалідів має більш ніж столітню історію. Ще в XVIII і XIX ст. установлено, що рухова активність є одним з основних факторів реабілітації інвалідів.   Перші спроби прилучення інвалідів до спорту були початі в XIX ст., коли, у 1888 р.,  у Берліні формувався перший спортивний клуб для глухих. Уперше “Олімпійські ігри для глухих” проведені в Парижі 10-17 серпня 1924 р. У них брали участь спортсмени - представники офіційних національних федерацій Бельгії, Великобританії, Голландії, Польщі, Франції і Чехословаччини. На Ігри прибули спортсмени з Італії, Румунії й Угорщині.   Інваліди з ушкодженнями опорно-рухового апарату стали активно прилучатися до занять спортом тільки після другої світової війни.  В наступні роки збільшилася не тільки чисельність учасників, але і кількість видів спорту. Ідея проведення змагань інвалідів була підтримана міжнародною громадськістю.   Перші Параолімпійські ігри відбулися в столиці Італії Римі в 1960 р. Церемонія відкриття Ігор пройшла 18 вересня на стадіоні “Акваацетоса”, де були присутні п'ять тисяч глядачів. У змаганнях взяли участь 400 спортсменів з 23 країн. Делегація спортсменів Італії була самої численною.  Програма римських ігор уключала вісім видів спорту, серед яких були легка атлетика, плавання, фехтування, баскетбол, стрілянина з луку, настільний теніс і т.д. Медалі розігрувалися в 57 дисциплінах. У змаганнях брали участь спортсмени з ушкодженням спинного мозку. </vt:lpstr>
      <vt:lpstr> В II Параолімпійських іграх (Токіо, Японія, 1964 р.) взяли участь 390 спортсменів з 22 країн. Команди Великобританії (70 чіл.) і США (66 чіл.) були представлені найбільшою кількістю атлетів. У програму Ігор були включені нові види спорту, зокрема, їзда на колясках, важка атлетика і метання диска.   У III Параолімпійських іграх (Тель-Авів, Ізраїль, 1968 р.) брали участь 750 атлетів з 29 країн. У порівнянні зі змаганнями в Токіо програма Ігор істотно розширилася. У проведенні змагань по деяких видах спорту, наприклад, по баскетболу, плаванню і легкій атлетиці введені класифікаційні зміни.   У IV Параолімпійських іграх (Хайдельберг, Німеччина, 1972 р.) брали участь 1000 спортсменів з 44 країн. Самі численні делегації представлені Німеччиною, Великобританією і Францією. У програму змагань уведені нові види спорту і дисципліни для спортсменів різних груп недієздатності: голбол, біг на 100 м для спортсменів з порушенням зору і т.д. Під час Ігор установлено кілька світових рекордів, зокрема, у плаванні, де уперше використовувалися спеціальні технічні засоби  У V Параолімпійських іграх (Торонто, Канада, 1976 р.) брали участь 1600 спортсменів (з них 253 жінки) з 42 країн. Вперше в параолімпійських змаганнях брали участь 261 спортсмен з ампутованими кінцівками  Церемонія відкриття VI Параолімпійських ігор (Анхем, Нідерланди, 1980 р.) відбулася на стадіоні “Папендаль” у присутності 12 тис. глядачів. У змаганнях брали участь 2500 спортсменів з 42 країн. Розширена класифікація спортсменів-інвалідів дозволила розіграти більш 3 тис. медалей. Вперше в програму Параолімпійських ігор включений сидячий волейбол, а також змагання для чотирьох груп інвалідності спортсменів. Голбол для спортсменів з порушенням зору став параолімпійським видом спорту. На Іграх сформований Міжнародний координаційний комітет.  Параолімпійські ігри 1984 р. проходили в Америці і Європі: 1780 спортсменів з 41 країни брали участь у змаганнях у Нью-Йорку і 2300 представників з 45 країн – у Сток-Мандевилі. На Іграх розіграно 900 медалей </vt:lpstr>
      <vt:lpstr>  На VIII Параолімпійські ігри (Сеул, Південна Корея, 1988 р.) прибула рекордна кількість спортсменів – 3053 представника з 61 країни  Програма включала 16 видів спорту. Як демонстраційний вид спорту представлений теніс на колясках.  Церемонія відкриття IX Параолімпійських ігор (Барселона, Іспанія, 1992 р.) проходила 3 вересня на олімпійському стадіоні. На ній були присутні 65 тис. глядачів  На Х Ігри (Атланта, США, 1996 р.) прибули 3195 спортсменів (2415 чоловіків і 780 жінок)  Церемонія відкриття XI Параолімпійських ігор (Сідней, Австралія, 2000 р.) відбулася в олімпійському парку. Програма змагань включала 18 видів спорту, у тому числі 14 олімпійських. Унікальними для ігор стали: боччі, голбол, пауерліфтинг і регбі.      </vt:lpstr>
      <vt:lpstr>Зимові параолімпійські ігри</vt:lpstr>
      <vt:lpstr>Перші зимові Параолімпійські ігри відбулися в 1976 р. в Орнсколдсвіці (Швеція). Змагання для спортсменів з ампутованими кінцівками і порушенням зору були організовані на треку й у полі. Уперше демонструвалися змагання в гонках на санях.   Другі параолімпійські змагання в 1980 р. у Гейло (Норвегія). Швидкісний спуск на санях проводилися як показові виступи. У Параолімпійських стартах взяли участь спортсмени всіх груп інвалідності. III зимові Параолімпійські ігри були проведені в Інсбруці (Австрія) у 1984 р. Уперше 30 чоловіків на трьох лижах взяли участь у гігантському слаломі.  У 1988 р. IV зимові Параолімпійські ігри знову проводилися в м. Інсбрук (Австрія). У змаганнях брали участь 397 спортсменів з 22 країн. Уперше на Ігри прибули спортсмени з СРСР. У програму Ігор були введені змагання на сидячих лижах.  У 1992 р. V ігри проходили в Тігнісі й Альбервилі (Франція). Через відсутність спеціальних льодових споруджень змагання відбулися тільки на треку й у полі. Вперше в лижних гонках змагалися спортсмени з порушенням розумового розвитку.  VI Зимові Параолімпійські ігри проводилися в 1994 р. у Ліллехаммері (Норвегія). Приблизно 1000 атлетів жили в селі, де були спеціальні технічні засоби для інвалідів. На Іграх продемонстровані змагання із сидячого хокею. Параолімпійська версія хокею виявилася популярною. Змагання з лижних гонок і біатлону проходили на місцевому лижному стадіоні. Норвежці виграли золоті медалі в естафеті на сидячих лижах. Представники країни-організатора Ігор домінували в їзді на санях і ковзанярському спорті. VII Зимові Параолімпійські ігри вперше проводилися на азіатському континенті – у Нагано (Японія). В Іграх взяли участь 1146 чіл. (571 спортсмен і 575 офіційних осіб) з 32 країн. Протягом 10 днів розігрувалися медалі в 5 видах спорту: гірськолижному, ковзанярському, лижних гонках, біатлоні і хокею.  VIII Зимові Параолімпійські гри пройшли в Солт-Лейк-Сіті (США)  у 2002 р. У них брали участь 580 спортсменів з 36 країн. </vt:lpstr>
      <vt:lpstr>Розвиток параолімпійського руху в Україні</vt:lpstr>
      <vt:lpstr> Національний центр параолімпійської та дефлімпійської підготовки та реабілітації інвалідів створений на виконання Указу Президента «Про розвиток та підтримку параолімпійського руху в Україні» на базі санаторного комплексу «Юний ленінець».  У центрі здійснюватиметься підготовка національних збірних команд з параолімпійських та дефлімпійських видів спорту для участі у чемпіонатах світу, Європи, параолімпійських та дефлімпійських іграх; проведення спортивних заходів для інвалідів національного і міжнародного рівня, а також реабілітація, оздоровлення, відпочинок інвалідів усіх нозологій на феєричному виступі української параолімпійської збірної на іграх-2000 у Сіднеї наші спортсмени здобули 37 медалей.  Саме це спричинило появу комплексного президентського Указу «Про розвиток та підтримку параолімпійського руху в Україні», яким передбачалось, зокрема, і будівництво національної бази підготовки спортсменів-інвалідів.   7-16 березня 2002 р. в американському місті Солт-Лейк-Сіті проходили VIII зимові Параолімпійські ігри, у яких брали участь спортсмени-інваліди з 35 країн. Президент Національного Параолімпійського комітету України Валерій Сушкевич повідомив, що в Параолімпіаді брали участь 11 спортсменів з дев'яти областей України. Склад параолімпійської збірної був менше, ніж на попередніх іграх у Нагано  У складі параолімпійської збірної України були бронзовий призер Сіднея і Нагано, абсолютний призер чемпіонату Німеччини Світлана Трифонова з Дніпропетровська, триразовий чемпіон Нагано - Оле Мунц із Харкова, чемпіон світу по лижних гонках і біатлону, призер Кубка світу по лижних гонках - Олександр Васютинский з Миколаєва, срібні призери відкритого чемпіонату Німеччини, сумчанин Віталій Лук’яненко, харків'янин Микола Овчаренко і Ірина Кириченко.   За 2002 рік українські спортсмени-інваліди завойовували 26 кубків Європи і світу, у тому числі 10 золотих, 7 срібних і 9 бронзових. </vt:lpstr>
      <vt:lpstr>На параолімпійських іграх є багато видів спорту      </vt:lpstr>
      <vt:lpstr>Параолімпійці заслоговують велику пошану за свій непокірливий дух, за свою витрівалисть і снагу до життя      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Зимові види спорту   </vt:lpstr>
      <vt:lpstr>Слайд 26</vt:lpstr>
      <vt:lpstr>Слайд 27</vt:lpstr>
      <vt:lpstr>Слайд 28</vt:lpstr>
      <vt:lpstr>Слайд 29</vt:lpstr>
      <vt:lpstr>Слайд 30</vt:lpstr>
      <vt:lpstr>Слайд 31</vt:lpstr>
      <vt:lpstr>Підготувала учениця       10 класу Стефанків Зоряна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Параолімпійські ігри</dc:title>
  <dc:creator>Seven</dc:creator>
  <cp:lastModifiedBy>Seven</cp:lastModifiedBy>
  <cp:revision>26</cp:revision>
  <dcterms:created xsi:type="dcterms:W3CDTF">2013-11-29T14:06:44Z</dcterms:created>
  <dcterms:modified xsi:type="dcterms:W3CDTF">2013-12-01T19:31:50Z</dcterms:modified>
</cp:coreProperties>
</file>