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A9725BA-5A4B-42F6-9B40-C8C3EBA18A9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725BA-5A4B-42F6-9B40-C8C3EBA18A9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725BA-5A4B-42F6-9B40-C8C3EBA18A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1939E6B-72A5-470B-B7CF-996301936E0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A9725BA-5A4B-42F6-9B40-C8C3EBA18A9B}"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939E6B-72A5-470B-B7CF-996301936E00}" type="datetimeFigureOut">
              <a:rPr lang="ru-RU" smtClean="0"/>
              <a:pPr/>
              <a:t>14.04.2015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9725BA-5A4B-42F6-9B40-C8C3EBA18A9B}"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6.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Администратор\Pictures\хиппи\vetton_ru_413-web.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TextBox 4"/>
          <p:cNvSpPr txBox="1"/>
          <p:nvPr/>
        </p:nvSpPr>
        <p:spPr>
          <a:xfrm>
            <a:off x="2000232" y="714356"/>
            <a:ext cx="6072230" cy="3170099"/>
          </a:xfrm>
          <a:prstGeom prst="rect">
            <a:avLst/>
          </a:prstGeom>
          <a:noFill/>
        </p:spPr>
        <p:txBody>
          <a:bodyPr wrap="square" rtlCol="0">
            <a:spAutoFit/>
          </a:bodyPr>
          <a:lstStyle/>
          <a:p>
            <a:r>
              <a:rPr lang="en-US" sz="20000" b="1" u="sng" dirty="0" smtClean="0">
                <a:solidFill>
                  <a:srgbClr val="FFFF00"/>
                </a:solidFill>
                <a:effectLst>
                  <a:outerShdw blurRad="38100" dist="38100" dir="2700000" algn="tl">
                    <a:srgbClr val="000000">
                      <a:alpha val="43137"/>
                    </a:srgbClr>
                  </a:outerShdw>
                </a:effectLst>
                <a:latin typeface="Gabriola" pitchFamily="82" charset="0"/>
              </a:rPr>
              <a:t>Hippie</a:t>
            </a:r>
            <a:r>
              <a:rPr lang="ru-RU" sz="9600" b="1" u="sng" dirty="0" smtClean="0">
                <a:solidFill>
                  <a:srgbClr val="FFFF00"/>
                </a:solidFill>
                <a:effectLst>
                  <a:outerShdw blurRad="38100" dist="38100" dir="2700000" algn="tl">
                    <a:srgbClr val="000000">
                      <a:alpha val="43137"/>
                    </a:srgbClr>
                  </a:outerShdw>
                </a:effectLst>
                <a:latin typeface="Gabriola" pitchFamily="82" charset="0"/>
              </a:rPr>
              <a:t>…</a:t>
            </a:r>
            <a:endParaRPr lang="ru-RU" sz="9600" b="1" u="sng" dirty="0">
              <a:solidFill>
                <a:srgbClr val="FFFF00"/>
              </a:solidFill>
              <a:effectLst>
                <a:outerShdw blurRad="38100" dist="38100" dir="2700000" algn="tl">
                  <a:srgbClr val="000000">
                    <a:alpha val="43137"/>
                  </a:srgbClr>
                </a:outerShdw>
              </a:effectLst>
              <a:latin typeface="Gabriola" pitchFamily="82" charset="0"/>
            </a:endParaRPr>
          </a:p>
        </p:txBody>
      </p:sp>
      <p:pic>
        <p:nvPicPr>
          <p:cNvPr id="6" name="Picture 11"/>
          <p:cNvPicPr>
            <a:picLocks noChangeAspect="1" noChangeArrowheads="1"/>
          </p:cNvPicPr>
          <p:nvPr/>
        </p:nvPicPr>
        <p:blipFill>
          <a:blip r:embed="rId3"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истратор\Pictures\хиппи\11-3.jpg"/>
          <p:cNvPicPr>
            <a:picLocks noChangeAspect="1" noChangeArrowheads="1"/>
          </p:cNvPicPr>
          <p:nvPr/>
        </p:nvPicPr>
        <p:blipFill>
          <a:blip r:embed="rId2" cstate="print"/>
          <a:srcRect/>
          <a:stretch>
            <a:fillRect/>
          </a:stretch>
        </p:blipFill>
        <p:spPr bwMode="auto">
          <a:xfrm>
            <a:off x="0" y="0"/>
            <a:ext cx="9144000" cy="6881870"/>
          </a:xfrm>
          <a:prstGeom prst="rect">
            <a:avLst/>
          </a:prstGeom>
          <a:noFill/>
        </p:spPr>
      </p:pic>
      <p:pic>
        <p:nvPicPr>
          <p:cNvPr id="2052" name="Picture 4" descr="C:\Users\Администратор\Pictures\хиппи\f_14864965.jpg"/>
          <p:cNvPicPr>
            <a:picLocks noChangeAspect="1" noChangeArrowheads="1"/>
          </p:cNvPicPr>
          <p:nvPr/>
        </p:nvPicPr>
        <p:blipFill>
          <a:blip r:embed="rId3" cstate="print"/>
          <a:srcRect/>
          <a:stretch>
            <a:fillRect/>
          </a:stretch>
        </p:blipFill>
        <p:spPr bwMode="auto">
          <a:xfrm>
            <a:off x="2678893" y="1071546"/>
            <a:ext cx="3786214" cy="4105275"/>
          </a:xfrm>
          <a:prstGeom prst="rect">
            <a:avLst/>
          </a:prstGeom>
          <a:noFill/>
        </p:spPr>
      </p:pic>
      <p:pic>
        <p:nvPicPr>
          <p:cNvPr id="2053" name="Picture 5" descr="C:\Users\Администратор\Pictures\хиппи\30359627_P_E_A_C_E.jpg"/>
          <p:cNvPicPr>
            <a:picLocks noChangeAspect="1" noChangeArrowheads="1"/>
          </p:cNvPicPr>
          <p:nvPr/>
        </p:nvPicPr>
        <p:blipFill>
          <a:blip r:embed="rId4" cstate="print"/>
          <a:srcRect/>
          <a:stretch>
            <a:fillRect/>
          </a:stretch>
        </p:blipFill>
        <p:spPr bwMode="auto">
          <a:xfrm>
            <a:off x="0" y="1071546"/>
            <a:ext cx="2386306" cy="2761635"/>
          </a:xfrm>
          <a:prstGeom prst="rect">
            <a:avLst/>
          </a:prstGeom>
          <a:noFill/>
        </p:spPr>
      </p:pic>
      <p:pic>
        <p:nvPicPr>
          <p:cNvPr id="2054" name="Picture 6" descr="C:\Users\Администратор\Pictures\хиппи\400_F_13030429_cswqT0x7YPF50LEpyRwAKO0tl9Ng2w5U.jpg"/>
          <p:cNvPicPr>
            <a:picLocks noChangeAspect="1" noChangeArrowheads="1"/>
          </p:cNvPicPr>
          <p:nvPr/>
        </p:nvPicPr>
        <p:blipFill>
          <a:blip r:embed="rId5" cstate="print"/>
          <a:srcRect/>
          <a:stretch>
            <a:fillRect/>
          </a:stretch>
        </p:blipFill>
        <p:spPr bwMode="auto">
          <a:xfrm>
            <a:off x="7273996" y="-104792"/>
            <a:ext cx="1816583" cy="2352676"/>
          </a:xfrm>
          <a:prstGeom prst="rect">
            <a:avLst/>
          </a:prstGeom>
          <a:noFill/>
        </p:spPr>
      </p:pic>
      <p:pic>
        <p:nvPicPr>
          <p:cNvPr id="2055" name="Picture 7" descr="C:\Users\Администратор\Pictures\хиппи\10142761.jpg"/>
          <p:cNvPicPr>
            <a:picLocks noChangeAspect="1" noChangeArrowheads="1"/>
          </p:cNvPicPr>
          <p:nvPr/>
        </p:nvPicPr>
        <p:blipFill>
          <a:blip r:embed="rId6" cstate="print"/>
          <a:srcRect/>
          <a:stretch>
            <a:fillRect/>
          </a:stretch>
        </p:blipFill>
        <p:spPr bwMode="auto">
          <a:xfrm>
            <a:off x="0" y="3695804"/>
            <a:ext cx="2439966" cy="3162196"/>
          </a:xfrm>
          <a:prstGeom prst="rect">
            <a:avLst/>
          </a:prstGeom>
          <a:noFill/>
        </p:spPr>
      </p:pic>
      <p:pic>
        <p:nvPicPr>
          <p:cNvPr id="2056" name="Picture 8" descr="C:\Users\Администратор\Pictures\хиппи\hippie-6.jpg"/>
          <p:cNvPicPr>
            <a:picLocks noChangeAspect="1" noChangeArrowheads="1"/>
          </p:cNvPicPr>
          <p:nvPr/>
        </p:nvPicPr>
        <p:blipFill>
          <a:blip r:embed="rId7" cstate="print"/>
          <a:srcRect/>
          <a:stretch>
            <a:fillRect/>
          </a:stretch>
        </p:blipFill>
        <p:spPr bwMode="auto">
          <a:xfrm>
            <a:off x="3714744" y="5614979"/>
            <a:ext cx="1643074" cy="1243021"/>
          </a:xfrm>
          <a:prstGeom prst="rect">
            <a:avLst/>
          </a:prstGeom>
          <a:noFill/>
        </p:spPr>
      </p:pic>
      <p:pic>
        <p:nvPicPr>
          <p:cNvPr id="2057" name="Picture 9"/>
          <p:cNvPicPr>
            <a:picLocks noChangeAspect="1" noChangeArrowheads="1"/>
          </p:cNvPicPr>
          <p:nvPr/>
        </p:nvPicPr>
        <p:blipFill>
          <a:blip r:embed="rId8" cstate="print"/>
          <a:srcRect/>
          <a:stretch>
            <a:fillRect/>
          </a:stretch>
        </p:blipFill>
        <p:spPr bwMode="auto">
          <a:xfrm>
            <a:off x="6857984" y="2239108"/>
            <a:ext cx="1857388" cy="1572564"/>
          </a:xfrm>
          <a:prstGeom prst="rect">
            <a:avLst/>
          </a:prstGeom>
          <a:noFill/>
          <a:ln w="9525">
            <a:noFill/>
            <a:miter lim="800000"/>
            <a:headEnd/>
            <a:tailEnd/>
          </a:ln>
        </p:spPr>
      </p:pic>
      <p:pic>
        <p:nvPicPr>
          <p:cNvPr id="2058" name="Picture 10"/>
          <p:cNvPicPr>
            <a:picLocks noChangeAspect="1" noChangeArrowheads="1"/>
          </p:cNvPicPr>
          <p:nvPr/>
        </p:nvPicPr>
        <p:blipFill>
          <a:blip r:embed="rId9" cstate="print"/>
          <a:srcRect/>
          <a:stretch>
            <a:fillRect/>
          </a:stretch>
        </p:blipFill>
        <p:spPr bwMode="auto">
          <a:xfrm>
            <a:off x="2357422" y="5334000"/>
            <a:ext cx="1524000" cy="1524000"/>
          </a:xfrm>
          <a:prstGeom prst="rect">
            <a:avLst/>
          </a:prstGeom>
          <a:noFill/>
          <a:ln w="9525">
            <a:noFill/>
            <a:miter lim="800000"/>
            <a:headEnd/>
            <a:tailEnd/>
          </a:ln>
        </p:spPr>
      </p:pic>
      <p:pic>
        <p:nvPicPr>
          <p:cNvPr id="2059" name="Picture 11"/>
          <p:cNvPicPr>
            <a:picLocks noChangeAspect="1" noChangeArrowheads="1"/>
          </p:cNvPicPr>
          <p:nvPr/>
        </p:nvPicPr>
        <p:blipFill>
          <a:blip r:embed="rId10" cstate="print"/>
          <a:srcRect/>
          <a:stretch>
            <a:fillRect/>
          </a:stretch>
        </p:blipFill>
        <p:spPr bwMode="auto">
          <a:xfrm>
            <a:off x="4929190" y="5181598"/>
            <a:ext cx="2309818" cy="1676402"/>
          </a:xfrm>
          <a:prstGeom prst="rect">
            <a:avLst/>
          </a:prstGeom>
          <a:noFill/>
          <a:ln w="9525">
            <a:noFill/>
            <a:miter lim="800000"/>
            <a:headEnd/>
            <a:tailEnd/>
          </a:ln>
        </p:spPr>
      </p:pic>
      <p:pic>
        <p:nvPicPr>
          <p:cNvPr id="2051" name="Picture 3" descr="C:\Users\Администратор\Pictures\хиппи\article_image-image-article.jpg"/>
          <p:cNvPicPr>
            <a:picLocks noChangeAspect="1" noChangeArrowheads="1"/>
          </p:cNvPicPr>
          <p:nvPr/>
        </p:nvPicPr>
        <p:blipFill>
          <a:blip r:embed="rId11" cstate="print"/>
          <a:srcRect/>
          <a:stretch>
            <a:fillRect/>
          </a:stretch>
        </p:blipFill>
        <p:spPr bwMode="auto">
          <a:xfrm>
            <a:off x="6429356" y="3737720"/>
            <a:ext cx="2714644" cy="3120280"/>
          </a:xfrm>
          <a:prstGeom prst="rect">
            <a:avLst/>
          </a:prstGeom>
          <a:noFill/>
        </p:spPr>
      </p:pic>
      <p:pic>
        <p:nvPicPr>
          <p:cNvPr id="14" name="Picture 11"/>
          <p:cNvPicPr>
            <a:picLocks noChangeAspect="1" noChangeArrowheads="1"/>
          </p:cNvPicPr>
          <p:nvPr/>
        </p:nvPicPr>
        <p:blipFill>
          <a:blip r:embed="rId12" cstate="print"/>
          <a:srcRect/>
          <a:stretch>
            <a:fillRect/>
          </a:stretch>
        </p:blipFill>
        <p:spPr bwMode="auto">
          <a:xfrm>
            <a:off x="0" y="0"/>
            <a:ext cx="885823" cy="738186"/>
          </a:xfrm>
          <a:prstGeom prst="rect">
            <a:avLst/>
          </a:prstGeom>
          <a:noFill/>
          <a:ln w="9525">
            <a:noFill/>
            <a:miter lim="800000"/>
            <a:headEnd/>
            <a:tailEnd/>
          </a:ln>
        </p:spPr>
      </p:pic>
      <p:sp>
        <p:nvSpPr>
          <p:cNvPr id="2" name="Заголовок 1"/>
          <p:cNvSpPr>
            <a:spLocks noGrp="1"/>
          </p:cNvSpPr>
          <p:nvPr>
            <p:ph type="title"/>
          </p:nvPr>
        </p:nvSpPr>
        <p:spPr>
          <a:xfrm>
            <a:off x="457200" y="142852"/>
            <a:ext cx="8229600" cy="1071570"/>
          </a:xfrm>
        </p:spPr>
        <p:txBody>
          <a:bodyPr>
            <a:normAutofit/>
          </a:bodyPr>
          <a:lstStyle/>
          <a:p>
            <a:pPr algn="ctr"/>
            <a:r>
              <a:rPr lang="en-US" sz="6600" b="1" dirty="0" smtClean="0">
                <a:solidFill>
                  <a:schemeClr val="accent4">
                    <a:lumMod val="20000"/>
                    <a:lumOff val="80000"/>
                  </a:schemeClr>
                </a:solidFill>
                <a:effectLst>
                  <a:outerShdw blurRad="38100" dist="38100" dir="2700000" algn="tl">
                    <a:srgbClr val="000000">
                      <a:alpha val="43137"/>
                    </a:srgbClr>
                  </a:outerShdw>
                </a:effectLst>
              </a:rPr>
              <a:t>symbols hippie</a:t>
            </a:r>
            <a:r>
              <a:rPr lang="ru-RU" sz="6600" b="1" dirty="0" smtClean="0">
                <a:solidFill>
                  <a:schemeClr val="accent4">
                    <a:lumMod val="20000"/>
                    <a:lumOff val="80000"/>
                  </a:schemeClr>
                </a:solidFill>
                <a:effectLst>
                  <a:outerShdw blurRad="38100" dist="38100" dir="2700000" algn="tl">
                    <a:srgbClr val="000000">
                      <a:alpha val="43137"/>
                    </a:srgbClr>
                  </a:outerShdw>
                </a:effectLst>
              </a:rPr>
              <a:t>.</a:t>
            </a:r>
            <a:endParaRPr lang="ru-RU" sz="6600" b="1" dirty="0">
              <a:solidFill>
                <a:schemeClr val="accent4">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0298" y="0"/>
            <a:ext cx="5214974" cy="707886"/>
          </a:xfrm>
          <a:prstGeom prst="rect">
            <a:avLst/>
          </a:prstGeom>
          <a:noFill/>
        </p:spPr>
        <p:txBody>
          <a:bodyPr wrap="square" rtlCol="0">
            <a:spAutoFit/>
          </a:bodyPr>
          <a:lstStyle/>
          <a:p>
            <a:r>
              <a:rPr lang="en-US" sz="4000" b="1" i="1" u="sng" dirty="0" smtClean="0">
                <a:solidFill>
                  <a:schemeClr val="accent6">
                    <a:lumMod val="75000"/>
                  </a:schemeClr>
                </a:solidFill>
                <a:effectLst>
                  <a:outerShdw blurRad="38100" dist="38100" dir="2700000" algn="tl">
                    <a:srgbClr val="000000">
                      <a:alpha val="43137"/>
                    </a:srgbClr>
                  </a:outerShdw>
                </a:effectLst>
              </a:rPr>
              <a:t>Famous hippie:</a:t>
            </a:r>
            <a:endParaRPr lang="ru-RU" sz="4000" b="1" i="1" u="sng" dirty="0">
              <a:solidFill>
                <a:schemeClr val="accent6">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42844" y="571480"/>
            <a:ext cx="2643206" cy="738664"/>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rPr>
              <a:t>Foreign hippies </a:t>
            </a:r>
            <a:r>
              <a:rPr lang="ru-RU" sz="2400" b="1" dirty="0" smtClean="0">
                <a:solidFill>
                  <a:schemeClr val="bg2"/>
                </a:solidFill>
                <a:effectLst>
                  <a:outerShdw blurRad="38100" dist="38100" dir="2700000" algn="tl">
                    <a:srgbClr val="000000">
                      <a:alpha val="43137"/>
                    </a:srgbClr>
                  </a:outerShdw>
                </a:effectLst>
              </a:rPr>
              <a:t>:</a:t>
            </a:r>
            <a:endParaRPr lang="en-US" sz="2400" b="1" dirty="0" smtClean="0">
              <a:solidFill>
                <a:schemeClr val="bg2"/>
              </a:solidFill>
              <a:effectLst>
                <a:outerShdw blurRad="38100" dist="38100" dir="2700000" algn="tl">
                  <a:srgbClr val="000000">
                    <a:alpha val="43137"/>
                  </a:srgbClr>
                </a:outerShdw>
              </a:effectLst>
            </a:endParaRPr>
          </a:p>
          <a:p>
            <a:r>
              <a:rPr lang="en-US" b="1" dirty="0" smtClean="0">
                <a:solidFill>
                  <a:schemeClr val="tx2"/>
                </a:solidFill>
              </a:rPr>
              <a:t>John Lennon </a:t>
            </a:r>
          </a:p>
        </p:txBody>
      </p:sp>
      <p:pic>
        <p:nvPicPr>
          <p:cNvPr id="3075" name="Picture 3"/>
          <p:cNvPicPr>
            <a:picLocks noGrp="1" noChangeAspect="1" noChangeArrowheads="1"/>
          </p:cNvPicPr>
          <p:nvPr>
            <p:ph idx="1"/>
          </p:nvPr>
        </p:nvPicPr>
        <p:blipFill>
          <a:blip r:embed="rId2" cstate="print"/>
          <a:srcRect/>
          <a:stretch>
            <a:fillRect/>
          </a:stretch>
        </p:blipFill>
        <p:spPr bwMode="auto">
          <a:xfrm>
            <a:off x="214282" y="1285860"/>
            <a:ext cx="2071702" cy="1785950"/>
          </a:xfrm>
          <a:prstGeom prst="rect">
            <a:avLst/>
          </a:prstGeom>
          <a:noFill/>
          <a:ln w="9525">
            <a:noFill/>
            <a:miter lim="800000"/>
            <a:headEnd/>
            <a:tailEnd/>
          </a:ln>
        </p:spPr>
      </p:pic>
      <p:sp>
        <p:nvSpPr>
          <p:cNvPr id="8" name="TextBox 7"/>
          <p:cNvSpPr txBox="1"/>
          <p:nvPr/>
        </p:nvSpPr>
        <p:spPr>
          <a:xfrm>
            <a:off x="285720" y="3071810"/>
            <a:ext cx="2000264" cy="369332"/>
          </a:xfrm>
          <a:prstGeom prst="rect">
            <a:avLst/>
          </a:prstGeom>
          <a:noFill/>
        </p:spPr>
        <p:txBody>
          <a:bodyPr wrap="square" rtlCol="0">
            <a:spAutoFit/>
          </a:bodyPr>
          <a:lstStyle/>
          <a:p>
            <a:r>
              <a:rPr lang="en-US" b="1" dirty="0" err="1" smtClean="0">
                <a:solidFill>
                  <a:schemeClr val="tx2"/>
                </a:solidFill>
              </a:rPr>
              <a:t>Abbie</a:t>
            </a:r>
            <a:r>
              <a:rPr lang="en-US" b="1" dirty="0" smtClean="0">
                <a:solidFill>
                  <a:schemeClr val="tx2"/>
                </a:solidFill>
              </a:rPr>
              <a:t> Hoffman</a:t>
            </a:r>
            <a:endParaRPr lang="ru-RU" b="1" dirty="0">
              <a:solidFill>
                <a:schemeClr val="tx2"/>
              </a:solidFill>
            </a:endParaRPr>
          </a:p>
        </p:txBody>
      </p:sp>
      <p:pic>
        <p:nvPicPr>
          <p:cNvPr id="3076" name="Picture 4"/>
          <p:cNvPicPr>
            <a:picLocks noChangeAspect="1" noChangeArrowheads="1"/>
          </p:cNvPicPr>
          <p:nvPr/>
        </p:nvPicPr>
        <p:blipFill>
          <a:blip r:embed="rId3" cstate="print"/>
          <a:srcRect/>
          <a:stretch>
            <a:fillRect/>
          </a:stretch>
        </p:blipFill>
        <p:spPr bwMode="auto">
          <a:xfrm>
            <a:off x="214282" y="3429000"/>
            <a:ext cx="2286016" cy="1785950"/>
          </a:xfrm>
          <a:prstGeom prst="rect">
            <a:avLst/>
          </a:prstGeom>
          <a:noFill/>
          <a:ln w="9525">
            <a:noFill/>
            <a:miter lim="800000"/>
            <a:headEnd/>
            <a:tailEnd/>
          </a:ln>
        </p:spPr>
      </p:pic>
      <p:sp>
        <p:nvSpPr>
          <p:cNvPr id="10" name="TextBox 9"/>
          <p:cNvSpPr txBox="1"/>
          <p:nvPr/>
        </p:nvSpPr>
        <p:spPr>
          <a:xfrm>
            <a:off x="0" y="5429264"/>
            <a:ext cx="2928926" cy="1477328"/>
          </a:xfrm>
          <a:prstGeom prst="rect">
            <a:avLst/>
          </a:prstGeom>
          <a:noFill/>
        </p:spPr>
        <p:txBody>
          <a:bodyPr wrap="square" rtlCol="0">
            <a:spAutoFit/>
          </a:bodyPr>
          <a:lstStyle/>
          <a:p>
            <a:pPr algn="ct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Joplin, Janice </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 </a:t>
            </a: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Baez, Joan </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 </a:t>
            </a:r>
            <a:r>
              <a:rPr lang="en-US" dirty="0" err="1"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Kessadi</a:t>
            </a: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 Neil</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a:t>
            </a:r>
            <a:r>
              <a:rPr lang="en-US" dirty="0" err="1"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Ouselaw</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a:t>
            </a: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Morrison, Jim </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a:t>
            </a: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Hendrix, Jimmy</a:t>
            </a:r>
            <a:r>
              <a:rPr lang="ru-RU"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a:t>
            </a:r>
            <a:r>
              <a:rPr lang="en-US" dirty="0" smtClean="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Jerry Rubin</a:t>
            </a:r>
            <a:endParaRPr lang="ru-RU" dirty="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11" name="TextBox 10"/>
          <p:cNvSpPr txBox="1"/>
          <p:nvPr/>
        </p:nvSpPr>
        <p:spPr>
          <a:xfrm>
            <a:off x="2928926" y="714356"/>
            <a:ext cx="3214710"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rPr>
              <a:t>Domestic hippie:</a:t>
            </a:r>
            <a:endParaRPr lang="ru-RU" sz="2400" b="1" dirty="0">
              <a:solidFill>
                <a:schemeClr val="bg2"/>
              </a:solidFill>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4" cstate="print"/>
          <a:srcRect/>
          <a:stretch>
            <a:fillRect/>
          </a:stretch>
        </p:blipFill>
        <p:spPr bwMode="auto">
          <a:xfrm>
            <a:off x="3000364" y="1643050"/>
            <a:ext cx="2495550" cy="1533525"/>
          </a:xfrm>
          <a:prstGeom prst="rect">
            <a:avLst/>
          </a:prstGeom>
          <a:noFill/>
          <a:ln w="9525">
            <a:noFill/>
            <a:miter lim="800000"/>
            <a:headEnd/>
            <a:tailEnd/>
          </a:ln>
        </p:spPr>
      </p:pic>
      <p:sp>
        <p:nvSpPr>
          <p:cNvPr id="13" name="TextBox 12"/>
          <p:cNvSpPr txBox="1"/>
          <p:nvPr/>
        </p:nvSpPr>
        <p:spPr>
          <a:xfrm>
            <a:off x="2714612" y="1071547"/>
            <a:ext cx="3429024" cy="646331"/>
          </a:xfrm>
          <a:prstGeom prst="rect">
            <a:avLst/>
          </a:prstGeom>
          <a:noFill/>
        </p:spPr>
        <p:txBody>
          <a:bodyPr wrap="square" rtlCol="0">
            <a:spAutoFit/>
          </a:bodyPr>
          <a:lstStyle/>
          <a:p>
            <a:pPr algn="ctr"/>
            <a:r>
              <a:rPr lang="en-US" b="1" dirty="0" smtClean="0">
                <a:solidFill>
                  <a:schemeClr val="bg1">
                    <a:lumMod val="25000"/>
                  </a:schemeClr>
                </a:solidFill>
              </a:rPr>
              <a:t>Anna </a:t>
            </a:r>
            <a:r>
              <a:rPr lang="en-US" b="1" dirty="0" err="1" smtClean="0">
                <a:solidFill>
                  <a:schemeClr val="bg1">
                    <a:lumMod val="25000"/>
                  </a:schemeClr>
                </a:solidFill>
              </a:rPr>
              <a:t>Gerasimova</a:t>
            </a:r>
            <a:r>
              <a:rPr lang="en-US" b="1" dirty="0" smtClean="0">
                <a:solidFill>
                  <a:schemeClr val="bg1">
                    <a:lumMod val="25000"/>
                  </a:schemeClr>
                </a:solidFill>
              </a:rPr>
              <a:t> (</a:t>
            </a:r>
            <a:r>
              <a:rPr lang="en-US" b="1" dirty="0" err="1" smtClean="0">
                <a:solidFill>
                  <a:schemeClr val="bg1">
                    <a:lumMod val="25000"/>
                  </a:schemeClr>
                </a:solidFill>
              </a:rPr>
              <a:t>Umka</a:t>
            </a:r>
            <a:r>
              <a:rPr lang="en-US" b="1" dirty="0" smtClean="0">
                <a:solidFill>
                  <a:schemeClr val="bg1">
                    <a:lumMod val="25000"/>
                  </a:schemeClr>
                </a:solidFill>
              </a:rPr>
              <a:t>), musician</a:t>
            </a:r>
            <a:endParaRPr lang="ru-RU" b="1" dirty="0">
              <a:solidFill>
                <a:schemeClr val="bg1">
                  <a:lumMod val="25000"/>
                </a:schemeClr>
              </a:solidFill>
            </a:endParaRPr>
          </a:p>
        </p:txBody>
      </p:sp>
      <p:pic>
        <p:nvPicPr>
          <p:cNvPr id="3078" name="Picture 6"/>
          <p:cNvPicPr>
            <a:picLocks noChangeAspect="1" noChangeArrowheads="1"/>
          </p:cNvPicPr>
          <p:nvPr/>
        </p:nvPicPr>
        <p:blipFill>
          <a:blip r:embed="rId5" cstate="print"/>
          <a:srcRect/>
          <a:stretch>
            <a:fillRect/>
          </a:stretch>
        </p:blipFill>
        <p:spPr bwMode="auto">
          <a:xfrm>
            <a:off x="3143240" y="3571876"/>
            <a:ext cx="1928826" cy="1928826"/>
          </a:xfrm>
          <a:prstGeom prst="rect">
            <a:avLst/>
          </a:prstGeom>
          <a:noFill/>
          <a:ln w="9525">
            <a:noFill/>
            <a:miter lim="800000"/>
            <a:headEnd/>
            <a:tailEnd/>
          </a:ln>
        </p:spPr>
      </p:pic>
      <p:sp>
        <p:nvSpPr>
          <p:cNvPr id="15" name="TextBox 14"/>
          <p:cNvSpPr txBox="1"/>
          <p:nvPr/>
        </p:nvSpPr>
        <p:spPr>
          <a:xfrm>
            <a:off x="2643174" y="3214687"/>
            <a:ext cx="3286148" cy="369332"/>
          </a:xfrm>
          <a:prstGeom prst="rect">
            <a:avLst/>
          </a:prstGeom>
          <a:noFill/>
        </p:spPr>
        <p:txBody>
          <a:bodyPr wrap="square" rtlCol="0">
            <a:spAutoFit/>
          </a:bodyPr>
          <a:lstStyle/>
          <a:p>
            <a:pPr algn="ctr"/>
            <a:r>
              <a:rPr lang="en-US" b="1" dirty="0" smtClean="0">
                <a:solidFill>
                  <a:schemeClr val="bg1">
                    <a:lumMod val="25000"/>
                  </a:schemeClr>
                </a:solidFill>
              </a:rPr>
              <a:t>Eugene </a:t>
            </a:r>
            <a:r>
              <a:rPr lang="en-US" b="1" dirty="0" err="1" smtClean="0">
                <a:solidFill>
                  <a:schemeClr val="bg1">
                    <a:lumMod val="25000"/>
                  </a:schemeClr>
                </a:solidFill>
              </a:rPr>
              <a:t>Chicherin</a:t>
            </a:r>
            <a:r>
              <a:rPr lang="en-US" b="1" dirty="0" smtClean="0">
                <a:solidFill>
                  <a:schemeClr val="bg1">
                    <a:lumMod val="25000"/>
                  </a:schemeClr>
                </a:solidFill>
              </a:rPr>
              <a:t>, musician</a:t>
            </a:r>
            <a:endParaRPr lang="ru-RU" b="1" dirty="0">
              <a:solidFill>
                <a:schemeClr val="bg1">
                  <a:lumMod val="25000"/>
                </a:schemeClr>
              </a:solidFill>
            </a:endParaRPr>
          </a:p>
        </p:txBody>
      </p:sp>
      <p:sp>
        <p:nvSpPr>
          <p:cNvPr id="16" name="TextBox 15"/>
          <p:cNvSpPr txBox="1"/>
          <p:nvPr/>
        </p:nvSpPr>
        <p:spPr>
          <a:xfrm>
            <a:off x="2928926" y="5715016"/>
            <a:ext cx="3286148" cy="1200329"/>
          </a:xfrm>
          <a:prstGeom prst="rect">
            <a:avLst/>
          </a:prstGeom>
          <a:noFill/>
        </p:spPr>
        <p:txBody>
          <a:bodyPr wrap="square" rtlCol="0">
            <a:spAutoFit/>
          </a:bodyPr>
          <a:lstStyle/>
          <a:p>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Yuri </a:t>
            </a:r>
            <a:r>
              <a:rPr lang="en-US" dirty="0" err="1"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Morozov</a:t>
            </a:r>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 musician, philosopher</a:t>
            </a:r>
            <a:r>
              <a:rPr lang="ru-RU"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a:t>
            </a:r>
            <a:endPar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endParaRPr>
          </a:p>
          <a:p>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Olga </a:t>
            </a:r>
            <a:r>
              <a:rPr lang="en-US" dirty="0" err="1"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Arefieva</a:t>
            </a:r>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 musician</a:t>
            </a:r>
            <a:r>
              <a:rPr lang="ru-RU"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a:t>
            </a:r>
            <a:endPar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endParaRPr>
          </a:p>
          <a:p>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Sergei </a:t>
            </a:r>
            <a:r>
              <a:rPr lang="en-US" dirty="0" err="1"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Solmi</a:t>
            </a:r>
            <a:r>
              <a:rPr lang="en-US"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 artist</a:t>
            </a:r>
            <a:r>
              <a:rPr lang="ru-RU" dirty="0" smtClean="0">
                <a:solidFill>
                  <a:schemeClr val="accent5">
                    <a:lumMod val="60000"/>
                    <a:lumOff val="40000"/>
                  </a:schemeClr>
                </a:solidFill>
                <a:effectLst>
                  <a:outerShdw blurRad="38100" dist="38100" dir="2700000" algn="tl">
                    <a:srgbClr val="000000">
                      <a:alpha val="43137"/>
                    </a:srgbClr>
                  </a:outerShdw>
                </a:effectLst>
                <a:latin typeface="Segoe Print" pitchFamily="2" charset="0"/>
              </a:rPr>
              <a:t>.</a:t>
            </a:r>
            <a:endParaRPr lang="ru-RU" dirty="0">
              <a:solidFill>
                <a:schemeClr val="accent5">
                  <a:lumMod val="60000"/>
                  <a:lumOff val="40000"/>
                </a:schemeClr>
              </a:solidFill>
              <a:effectLst>
                <a:outerShdw blurRad="38100" dist="38100" dir="2700000" algn="tl">
                  <a:srgbClr val="000000">
                    <a:alpha val="43137"/>
                  </a:srgbClr>
                </a:outerShdw>
              </a:effectLst>
              <a:latin typeface="Segoe Print" pitchFamily="2" charset="0"/>
            </a:endParaRPr>
          </a:p>
        </p:txBody>
      </p:sp>
      <p:sp>
        <p:nvSpPr>
          <p:cNvPr id="17" name="TextBox 16"/>
          <p:cNvSpPr txBox="1"/>
          <p:nvPr/>
        </p:nvSpPr>
        <p:spPr>
          <a:xfrm>
            <a:off x="6215074" y="500042"/>
            <a:ext cx="2786082" cy="1015663"/>
          </a:xfrm>
          <a:prstGeom prst="rect">
            <a:avLst/>
          </a:prstGeom>
          <a:noFill/>
        </p:spPr>
        <p:txBody>
          <a:bodyPr wrap="square" rtlCol="0">
            <a:spAutoFit/>
          </a:bodyPr>
          <a:lstStyle/>
          <a:p>
            <a:r>
              <a:rPr lang="en-US" sz="2000" b="1" dirty="0" smtClean="0">
                <a:solidFill>
                  <a:schemeClr val="bg2"/>
                </a:solidFill>
                <a:effectLst>
                  <a:outerShdw blurRad="38100" dist="38100" dir="2700000" algn="tl">
                    <a:srgbClr val="000000">
                      <a:alpha val="43137"/>
                    </a:srgbClr>
                  </a:outerShdw>
                </a:effectLst>
              </a:rPr>
              <a:t>Also mentioned in connection with the hippie movement</a:t>
            </a:r>
            <a:r>
              <a:rPr lang="ru-RU" sz="2000" b="1" dirty="0" smtClean="0">
                <a:solidFill>
                  <a:schemeClr val="bg2"/>
                </a:solidFill>
                <a:effectLst>
                  <a:outerShdw blurRad="38100" dist="38100" dir="2700000" algn="tl">
                    <a:srgbClr val="000000">
                      <a:alpha val="43137"/>
                    </a:srgbClr>
                  </a:outerShdw>
                </a:effectLst>
              </a:rPr>
              <a:t>:</a:t>
            </a:r>
            <a:endParaRPr lang="ru-RU" sz="2000" b="1" dirty="0">
              <a:solidFill>
                <a:schemeClr val="bg2"/>
              </a:solidFill>
              <a:effectLst>
                <a:outerShdw blurRad="38100" dist="38100" dir="2700000" algn="tl">
                  <a:srgbClr val="000000">
                    <a:alpha val="43137"/>
                  </a:srgbClr>
                </a:outerShdw>
              </a:effectLst>
            </a:endParaRPr>
          </a:p>
        </p:txBody>
      </p:sp>
      <p:pic>
        <p:nvPicPr>
          <p:cNvPr id="3079" name="Picture 7"/>
          <p:cNvPicPr>
            <a:picLocks noChangeAspect="1" noChangeArrowheads="1"/>
          </p:cNvPicPr>
          <p:nvPr/>
        </p:nvPicPr>
        <p:blipFill>
          <a:blip r:embed="rId6" cstate="print"/>
          <a:srcRect/>
          <a:stretch>
            <a:fillRect/>
          </a:stretch>
        </p:blipFill>
        <p:spPr bwMode="auto">
          <a:xfrm>
            <a:off x="6857984" y="3214686"/>
            <a:ext cx="2286016" cy="1643074"/>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5929322" y="2000240"/>
            <a:ext cx="2309817" cy="142876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7572396" y="1428736"/>
            <a:ext cx="1571604" cy="1685837"/>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5643570" y="3571876"/>
            <a:ext cx="1500198" cy="1636688"/>
          </a:xfrm>
          <a:prstGeom prst="rect">
            <a:avLst/>
          </a:prstGeom>
          <a:noFill/>
          <a:ln w="9525">
            <a:noFill/>
            <a:miter lim="800000"/>
            <a:headEnd/>
            <a:tailEnd/>
          </a:ln>
        </p:spPr>
      </p:pic>
      <p:sp>
        <p:nvSpPr>
          <p:cNvPr id="22" name="TextBox 21"/>
          <p:cNvSpPr txBox="1"/>
          <p:nvPr/>
        </p:nvSpPr>
        <p:spPr>
          <a:xfrm>
            <a:off x="5929322" y="5286388"/>
            <a:ext cx="3214678" cy="1477328"/>
          </a:xfrm>
          <a:prstGeom prst="rect">
            <a:avLst/>
          </a:prstGeom>
          <a:noFill/>
        </p:spPr>
        <p:txBody>
          <a:bodyPr wrap="square" rtlCol="0">
            <a:spAutoFit/>
          </a:bodyPr>
          <a:lstStyle/>
          <a:p>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The Doors</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Grateful Dead</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Black Sabbath</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Led Zeppelin</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Helms, Chet</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endPar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endParaRPr>
          </a:p>
          <a:p>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Ginsberg, Allen</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err="1" smtClean="0">
                <a:solidFill>
                  <a:schemeClr val="accent3">
                    <a:lumMod val="75000"/>
                  </a:schemeClr>
                </a:solidFill>
                <a:effectLst>
                  <a:outerShdw blurRad="38100" dist="38100" dir="2700000" algn="tl">
                    <a:srgbClr val="000000">
                      <a:alpha val="43137"/>
                    </a:srgbClr>
                  </a:outerShdw>
                </a:effectLst>
                <a:latin typeface="Book Antiqua" pitchFamily="18" charset="0"/>
              </a:rPr>
              <a:t>Kesey</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 Ken</a:t>
            </a:r>
            <a:r>
              <a:rPr lang="ru-RU" dirty="0" smtClean="0">
                <a:solidFill>
                  <a:schemeClr val="accent3">
                    <a:lumMod val="75000"/>
                  </a:schemeClr>
                </a:solidFill>
                <a:effectLst>
                  <a:outerShdw blurRad="38100" dist="38100" dir="2700000" algn="tl">
                    <a:srgbClr val="000000">
                      <a:alpha val="43137"/>
                    </a:srgbClr>
                  </a:outerShdw>
                </a:effectLst>
                <a:latin typeface="Book Antiqua" pitchFamily="18" charset="0"/>
              </a:rPr>
              <a:t>;</a:t>
            </a:r>
            <a:r>
              <a:rPr lang="en-US" dirty="0" smtClean="0">
                <a:solidFill>
                  <a:schemeClr val="accent3">
                    <a:lumMod val="75000"/>
                  </a:schemeClr>
                </a:solidFill>
                <a:effectLst>
                  <a:outerShdw blurRad="38100" dist="38100" dir="2700000" algn="tl">
                    <a:srgbClr val="000000">
                      <a:alpha val="43137"/>
                    </a:srgbClr>
                  </a:outerShdw>
                </a:effectLst>
                <a:latin typeface="Book Antiqua" pitchFamily="18" charset="0"/>
              </a:rPr>
              <a:t>Aquarium</a:t>
            </a:r>
            <a:endParaRPr lang="ru-RU" dirty="0">
              <a:solidFill>
                <a:schemeClr val="accent3">
                  <a:lumMod val="75000"/>
                </a:schemeClr>
              </a:solidFill>
              <a:effectLst>
                <a:outerShdw blurRad="38100" dist="38100" dir="2700000" algn="tl">
                  <a:srgbClr val="000000">
                    <a:alpha val="43137"/>
                  </a:srgbClr>
                </a:outerShdw>
              </a:effectLst>
              <a:latin typeface="Book Antiqua" pitchFamily="18" charset="0"/>
            </a:endParaRPr>
          </a:p>
        </p:txBody>
      </p:sp>
      <p:pic>
        <p:nvPicPr>
          <p:cNvPr id="3083" name="Picture 11"/>
          <p:cNvPicPr>
            <a:picLocks noChangeAspect="1" noChangeArrowheads="1"/>
          </p:cNvPicPr>
          <p:nvPr/>
        </p:nvPicPr>
        <p:blipFill>
          <a:blip r:embed="rId10" cstate="print"/>
          <a:srcRect/>
          <a:stretch>
            <a:fillRect/>
          </a:stretch>
        </p:blipFill>
        <p:spPr bwMode="auto">
          <a:xfrm>
            <a:off x="0" y="0"/>
            <a:ext cx="857227" cy="7143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3"/>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ppt_w</p:attrName>
                                        </p:attrNameLst>
                                      </p:cBhvr>
                                      <p:tavLst>
                                        <p:tav tm="0">
                                          <p:val>
                                            <p:fltVal val="0"/>
                                          </p:val>
                                        </p:tav>
                                        <p:tav tm="100000">
                                          <p:val>
                                            <p:strVal val="#ppt_w"/>
                                          </p:val>
                                        </p:tav>
                                      </p:tavLst>
                                    </p:anim>
                                    <p:anim calcmode="lin" valueType="num">
                                      <p:cBhvr>
                                        <p:cTn id="15" dur="1000" fill="hold"/>
                                        <p:tgtEl>
                                          <p:spTgt spid="3076"/>
                                        </p:tgtEl>
                                        <p:attrNameLst>
                                          <p:attrName>ppt_h</p:attrName>
                                        </p:attrNameLst>
                                      </p:cBhvr>
                                      <p:tavLst>
                                        <p:tav tm="0">
                                          <p:val>
                                            <p:fltVal val="0"/>
                                          </p:val>
                                        </p:tav>
                                        <p:tav tm="100000">
                                          <p:val>
                                            <p:strVal val="#ppt_h"/>
                                          </p:val>
                                        </p:tav>
                                      </p:tavLst>
                                    </p:anim>
                                    <p:anim calcmode="lin" valueType="num">
                                      <p:cBhvr>
                                        <p:cTn id="16"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to="" calcmode="lin" valueType="num">
                                      <p:cBhvr>
                                        <p:cTn id="22" dur="1" fill="hold"/>
                                        <p:tgtEl>
                                          <p:spTgt spid="10">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p:cTn id="27" dur="500" fill="hold"/>
                                        <p:tgtEl>
                                          <p:spTgt spid="3077"/>
                                        </p:tgtEl>
                                        <p:attrNameLst>
                                          <p:attrName>ppt_w</p:attrName>
                                        </p:attrNameLst>
                                      </p:cBhvr>
                                      <p:tavLst>
                                        <p:tav tm="0">
                                          <p:val>
                                            <p:strVal val="#ppt_w*0.05"/>
                                          </p:val>
                                        </p:tav>
                                        <p:tav tm="100000">
                                          <p:val>
                                            <p:strVal val="#ppt_w"/>
                                          </p:val>
                                        </p:tav>
                                      </p:tavLst>
                                    </p:anim>
                                    <p:anim calcmode="lin" valueType="num">
                                      <p:cBhvr>
                                        <p:cTn id="28" dur="500" fill="hold"/>
                                        <p:tgtEl>
                                          <p:spTgt spid="3077"/>
                                        </p:tgtEl>
                                        <p:attrNameLst>
                                          <p:attrName>ppt_h</p:attrName>
                                        </p:attrNameLst>
                                      </p:cBhvr>
                                      <p:tavLst>
                                        <p:tav tm="0">
                                          <p:val>
                                            <p:strVal val="#ppt_h"/>
                                          </p:val>
                                        </p:tav>
                                        <p:tav tm="100000">
                                          <p:val>
                                            <p:strVal val="#ppt_h"/>
                                          </p:val>
                                        </p:tav>
                                      </p:tavLst>
                                    </p:anim>
                                    <p:anim calcmode="lin" valueType="num">
                                      <p:cBhvr>
                                        <p:cTn id="29" dur="500" fill="hold"/>
                                        <p:tgtEl>
                                          <p:spTgt spid="3077"/>
                                        </p:tgtEl>
                                        <p:attrNameLst>
                                          <p:attrName>ppt_x</p:attrName>
                                        </p:attrNameLst>
                                      </p:cBhvr>
                                      <p:tavLst>
                                        <p:tav tm="0">
                                          <p:val>
                                            <p:strVal val="#ppt_x-.2"/>
                                          </p:val>
                                        </p:tav>
                                        <p:tav tm="100000">
                                          <p:val>
                                            <p:strVal val="#ppt_x"/>
                                          </p:val>
                                        </p:tav>
                                      </p:tavLst>
                                    </p:anim>
                                    <p:anim calcmode="lin" valueType="num">
                                      <p:cBhvr>
                                        <p:cTn id="30" dur="500" fill="hold"/>
                                        <p:tgtEl>
                                          <p:spTgt spid="3077"/>
                                        </p:tgtEl>
                                        <p:attrNameLst>
                                          <p:attrName>ppt_y</p:attrName>
                                        </p:attrNameLst>
                                      </p:cBhvr>
                                      <p:tavLst>
                                        <p:tav tm="0">
                                          <p:val>
                                            <p:strVal val="#ppt_y"/>
                                          </p:val>
                                        </p:tav>
                                        <p:tav tm="100000">
                                          <p:val>
                                            <p:strVal val="#ppt_y"/>
                                          </p:val>
                                        </p:tav>
                                      </p:tavLst>
                                    </p:anim>
                                    <p:animEffect transition="in" filter="fade">
                                      <p:cBhvr>
                                        <p:cTn id="31" dur="500"/>
                                        <p:tgtEl>
                                          <p:spTgt spid="307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 calcmode="lin" valueType="num">
                                      <p:cBhvr>
                                        <p:cTn id="36" dur="500" fill="hold"/>
                                        <p:tgtEl>
                                          <p:spTgt spid="3078"/>
                                        </p:tgtEl>
                                        <p:attrNameLst>
                                          <p:attrName>ppt_w</p:attrName>
                                        </p:attrNameLst>
                                      </p:cBhvr>
                                      <p:tavLst>
                                        <p:tav tm="0">
                                          <p:val>
                                            <p:fltVal val="0"/>
                                          </p:val>
                                        </p:tav>
                                        <p:tav tm="100000">
                                          <p:val>
                                            <p:strVal val="#ppt_w"/>
                                          </p:val>
                                        </p:tav>
                                      </p:tavLst>
                                    </p:anim>
                                    <p:anim calcmode="lin" valueType="num">
                                      <p:cBhvr>
                                        <p:cTn id="37" dur="500" fill="hold"/>
                                        <p:tgtEl>
                                          <p:spTgt spid="3078"/>
                                        </p:tgtEl>
                                        <p:attrNameLst>
                                          <p:attrName>ppt_h</p:attrName>
                                        </p:attrNameLst>
                                      </p:cBhvr>
                                      <p:tavLst>
                                        <p:tav tm="0">
                                          <p:val>
                                            <p:fltVal val="0"/>
                                          </p:val>
                                        </p:tav>
                                        <p:tav tm="100000">
                                          <p:val>
                                            <p:strVal val="#ppt_h"/>
                                          </p:val>
                                        </p:tav>
                                      </p:tavLst>
                                    </p:anim>
                                    <p:animEffect transition="in" filter="fade">
                                      <p:cBhvr>
                                        <p:cTn id="38" dur="500"/>
                                        <p:tgtEl>
                                          <p:spTgt spid="3078"/>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500" fill="hold"/>
                                        <p:tgtEl>
                                          <p:spTgt spid="16">
                                            <p:txEl>
                                              <p:pRg st="0" end="0"/>
                                            </p:txEl>
                                          </p:spTgt>
                                        </p:tgtEl>
                                        <p:attrNameLst>
                                          <p:attrName>ppt_w</p:attrName>
                                        </p:attrNameLst>
                                      </p:cBhvr>
                                      <p:tavLst>
                                        <p:tav tm="0">
                                          <p:val>
                                            <p:strVal val="#ppt_w*0.05"/>
                                          </p:val>
                                        </p:tav>
                                        <p:tav tm="100000">
                                          <p:val>
                                            <p:strVal val="#ppt_w"/>
                                          </p:val>
                                        </p:tav>
                                      </p:tavLst>
                                    </p:anim>
                                    <p:anim calcmode="lin" valueType="num">
                                      <p:cBhvr>
                                        <p:cTn id="44" dur="5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45" dur="5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46" dur="500" fill="hold"/>
                                        <p:tgtEl>
                                          <p:spTgt spid="16">
                                            <p:txEl>
                                              <p:pRg st="0" end="0"/>
                                            </p:txEl>
                                          </p:spTgt>
                                        </p:tgtEl>
                                        <p:attrNameLst>
                                          <p:attrName>ppt_y</p:attrName>
                                        </p:attrNameLst>
                                      </p:cBhvr>
                                      <p:tavLst>
                                        <p:tav tm="0">
                                          <p:val>
                                            <p:strVal val="#ppt_y"/>
                                          </p:val>
                                        </p:tav>
                                        <p:tav tm="100000">
                                          <p:val>
                                            <p:strVal val="#ppt_y"/>
                                          </p:val>
                                        </p:tav>
                                      </p:tavLst>
                                    </p:anim>
                                    <p:animEffect transition="in" filter="fade">
                                      <p:cBhvr>
                                        <p:cTn id="47" dur="500"/>
                                        <p:tgtEl>
                                          <p:spTgt spid="16">
                                            <p:txEl>
                                              <p:pRg st="0" end="0"/>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 calcmode="lin" valueType="num">
                                      <p:cBhvr>
                                        <p:cTn id="50" dur="500" fill="hold"/>
                                        <p:tgtEl>
                                          <p:spTgt spid="16">
                                            <p:txEl>
                                              <p:pRg st="1" end="1"/>
                                            </p:txEl>
                                          </p:spTgt>
                                        </p:tgtEl>
                                        <p:attrNameLst>
                                          <p:attrName>ppt_w</p:attrName>
                                        </p:attrNameLst>
                                      </p:cBhvr>
                                      <p:tavLst>
                                        <p:tav tm="0">
                                          <p:val>
                                            <p:strVal val="#ppt_w*0.05"/>
                                          </p:val>
                                        </p:tav>
                                        <p:tav tm="100000">
                                          <p:val>
                                            <p:strVal val="#ppt_w"/>
                                          </p:val>
                                        </p:tav>
                                      </p:tavLst>
                                    </p:anim>
                                    <p:anim calcmode="lin" valueType="num">
                                      <p:cBhvr>
                                        <p:cTn id="51" dur="500" fill="hold"/>
                                        <p:tgtEl>
                                          <p:spTgt spid="16">
                                            <p:txEl>
                                              <p:pRg st="1" end="1"/>
                                            </p:txEl>
                                          </p:spTgt>
                                        </p:tgtEl>
                                        <p:attrNameLst>
                                          <p:attrName>ppt_h</p:attrName>
                                        </p:attrNameLst>
                                      </p:cBhvr>
                                      <p:tavLst>
                                        <p:tav tm="0">
                                          <p:val>
                                            <p:strVal val="#ppt_h"/>
                                          </p:val>
                                        </p:tav>
                                        <p:tav tm="100000">
                                          <p:val>
                                            <p:strVal val="#ppt_h"/>
                                          </p:val>
                                        </p:tav>
                                      </p:tavLst>
                                    </p:anim>
                                    <p:anim calcmode="lin" valueType="num">
                                      <p:cBhvr>
                                        <p:cTn id="52" dur="500" fill="hold"/>
                                        <p:tgtEl>
                                          <p:spTgt spid="16">
                                            <p:txEl>
                                              <p:pRg st="1" end="1"/>
                                            </p:txEl>
                                          </p:spTgt>
                                        </p:tgtEl>
                                        <p:attrNameLst>
                                          <p:attrName>ppt_x</p:attrName>
                                        </p:attrNameLst>
                                      </p:cBhvr>
                                      <p:tavLst>
                                        <p:tav tm="0">
                                          <p:val>
                                            <p:strVal val="#ppt_x-.2"/>
                                          </p:val>
                                        </p:tav>
                                        <p:tav tm="100000">
                                          <p:val>
                                            <p:strVal val="#ppt_x"/>
                                          </p:val>
                                        </p:tav>
                                      </p:tavLst>
                                    </p:anim>
                                    <p:anim calcmode="lin" valueType="num">
                                      <p:cBhvr>
                                        <p:cTn id="53" dur="500" fill="hold"/>
                                        <p:tgtEl>
                                          <p:spTgt spid="16">
                                            <p:txEl>
                                              <p:pRg st="1" end="1"/>
                                            </p:txEl>
                                          </p:spTgt>
                                        </p:tgtEl>
                                        <p:attrNameLst>
                                          <p:attrName>ppt_y</p:attrName>
                                        </p:attrNameLst>
                                      </p:cBhvr>
                                      <p:tavLst>
                                        <p:tav tm="0">
                                          <p:val>
                                            <p:strVal val="#ppt_y"/>
                                          </p:val>
                                        </p:tav>
                                        <p:tav tm="100000">
                                          <p:val>
                                            <p:strVal val="#ppt_y"/>
                                          </p:val>
                                        </p:tav>
                                      </p:tavLst>
                                    </p:anim>
                                    <p:animEffect transition="in" filter="fade">
                                      <p:cBhvr>
                                        <p:cTn id="54" dur="500"/>
                                        <p:tgtEl>
                                          <p:spTgt spid="16">
                                            <p:txEl>
                                              <p:pRg st="1" end="1"/>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16">
                                            <p:txEl>
                                              <p:pRg st="2" end="2"/>
                                            </p:txEl>
                                          </p:spTgt>
                                        </p:tgtEl>
                                        <p:attrNameLst>
                                          <p:attrName>style.visibility</p:attrName>
                                        </p:attrNameLst>
                                      </p:cBhvr>
                                      <p:to>
                                        <p:strVal val="visible"/>
                                      </p:to>
                                    </p:set>
                                    <p:anim calcmode="lin" valueType="num">
                                      <p:cBhvr>
                                        <p:cTn id="57" dur="500" fill="hold"/>
                                        <p:tgtEl>
                                          <p:spTgt spid="16">
                                            <p:txEl>
                                              <p:pRg st="2" end="2"/>
                                            </p:txEl>
                                          </p:spTgt>
                                        </p:tgtEl>
                                        <p:attrNameLst>
                                          <p:attrName>ppt_w</p:attrName>
                                        </p:attrNameLst>
                                      </p:cBhvr>
                                      <p:tavLst>
                                        <p:tav tm="0">
                                          <p:val>
                                            <p:strVal val="#ppt_w*0.05"/>
                                          </p:val>
                                        </p:tav>
                                        <p:tav tm="100000">
                                          <p:val>
                                            <p:strVal val="#ppt_w"/>
                                          </p:val>
                                        </p:tav>
                                      </p:tavLst>
                                    </p:anim>
                                    <p:anim calcmode="lin" valueType="num">
                                      <p:cBhvr>
                                        <p:cTn id="58" dur="500" fill="hold"/>
                                        <p:tgtEl>
                                          <p:spTgt spid="16">
                                            <p:txEl>
                                              <p:pRg st="2" end="2"/>
                                            </p:txEl>
                                          </p:spTgt>
                                        </p:tgtEl>
                                        <p:attrNameLst>
                                          <p:attrName>ppt_h</p:attrName>
                                        </p:attrNameLst>
                                      </p:cBhvr>
                                      <p:tavLst>
                                        <p:tav tm="0">
                                          <p:val>
                                            <p:strVal val="#ppt_h"/>
                                          </p:val>
                                        </p:tav>
                                        <p:tav tm="100000">
                                          <p:val>
                                            <p:strVal val="#ppt_h"/>
                                          </p:val>
                                        </p:tav>
                                      </p:tavLst>
                                    </p:anim>
                                    <p:anim calcmode="lin" valueType="num">
                                      <p:cBhvr>
                                        <p:cTn id="59" dur="500" fill="hold"/>
                                        <p:tgtEl>
                                          <p:spTgt spid="16">
                                            <p:txEl>
                                              <p:pRg st="2" end="2"/>
                                            </p:txEl>
                                          </p:spTgt>
                                        </p:tgtEl>
                                        <p:attrNameLst>
                                          <p:attrName>ppt_x</p:attrName>
                                        </p:attrNameLst>
                                      </p:cBhvr>
                                      <p:tavLst>
                                        <p:tav tm="0">
                                          <p:val>
                                            <p:strVal val="#ppt_x-.2"/>
                                          </p:val>
                                        </p:tav>
                                        <p:tav tm="100000">
                                          <p:val>
                                            <p:strVal val="#ppt_x"/>
                                          </p:val>
                                        </p:tav>
                                      </p:tavLst>
                                    </p:anim>
                                    <p:anim calcmode="lin" valueType="num">
                                      <p:cBhvr>
                                        <p:cTn id="60" dur="500" fill="hold"/>
                                        <p:tgtEl>
                                          <p:spTgt spid="16">
                                            <p:txEl>
                                              <p:pRg st="2" end="2"/>
                                            </p:txEl>
                                          </p:spTgt>
                                        </p:tgtEl>
                                        <p:attrNameLst>
                                          <p:attrName>ppt_y</p:attrName>
                                        </p:attrNameLst>
                                      </p:cBhvr>
                                      <p:tavLst>
                                        <p:tav tm="0">
                                          <p:val>
                                            <p:strVal val="#ppt_y"/>
                                          </p:val>
                                        </p:tav>
                                        <p:tav tm="100000">
                                          <p:val>
                                            <p:strVal val="#ppt_y"/>
                                          </p:val>
                                        </p:tav>
                                      </p:tavLst>
                                    </p:anim>
                                    <p:animEffect transition="in" filter="fade">
                                      <p:cBhvr>
                                        <p:cTn id="61" dur="500"/>
                                        <p:tgtEl>
                                          <p:spTgt spid="16">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3081"/>
                                        </p:tgtEl>
                                        <p:attrNameLst>
                                          <p:attrName>style.visibility</p:attrName>
                                        </p:attrNameLst>
                                      </p:cBhvr>
                                      <p:to>
                                        <p:strVal val="visible"/>
                                      </p:to>
                                    </p:set>
                                    <p:anim calcmode="lin" valueType="num">
                                      <p:cBhvr>
                                        <p:cTn id="66" dur="500" fill="hold"/>
                                        <p:tgtEl>
                                          <p:spTgt spid="3081"/>
                                        </p:tgtEl>
                                        <p:attrNameLst>
                                          <p:attrName>ppt_w</p:attrName>
                                        </p:attrNameLst>
                                      </p:cBhvr>
                                      <p:tavLst>
                                        <p:tav tm="0">
                                          <p:val>
                                            <p:fltVal val="0"/>
                                          </p:val>
                                        </p:tav>
                                        <p:tav tm="100000">
                                          <p:val>
                                            <p:strVal val="#ppt_w"/>
                                          </p:val>
                                        </p:tav>
                                      </p:tavLst>
                                    </p:anim>
                                    <p:anim calcmode="lin" valueType="num">
                                      <p:cBhvr>
                                        <p:cTn id="67" dur="500" fill="hold"/>
                                        <p:tgtEl>
                                          <p:spTgt spid="3081"/>
                                        </p:tgtEl>
                                        <p:attrNameLst>
                                          <p:attrName>ppt_h</p:attrName>
                                        </p:attrNameLst>
                                      </p:cBhvr>
                                      <p:tavLst>
                                        <p:tav tm="0">
                                          <p:val>
                                            <p:fltVal val="0"/>
                                          </p:val>
                                        </p:tav>
                                        <p:tav tm="100000">
                                          <p:val>
                                            <p:strVal val="#ppt_h"/>
                                          </p:val>
                                        </p:tav>
                                      </p:tavLst>
                                    </p:anim>
                                    <p:animEffect transition="in" filter="fade">
                                      <p:cBhvr>
                                        <p:cTn id="68" dur="500"/>
                                        <p:tgtEl>
                                          <p:spTgt spid="3081"/>
                                        </p:tgtEl>
                                      </p:cBhvr>
                                    </p:animEffec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nodeType="clickEffect">
                                  <p:stCondLst>
                                    <p:cond delay="0"/>
                                  </p:stCondLst>
                                  <p:childTnLst>
                                    <p:set>
                                      <p:cBhvr>
                                        <p:cTn id="72" dur="1" fill="hold">
                                          <p:stCondLst>
                                            <p:cond delay="0"/>
                                          </p:stCondLst>
                                        </p:cTn>
                                        <p:tgtEl>
                                          <p:spTgt spid="3080"/>
                                        </p:tgtEl>
                                        <p:attrNameLst>
                                          <p:attrName>style.visibility</p:attrName>
                                        </p:attrNameLst>
                                      </p:cBhvr>
                                      <p:to>
                                        <p:strVal val="visible"/>
                                      </p:to>
                                    </p:set>
                                    <p:animScale>
                                      <p:cBhvr>
                                        <p:cTn id="73" dur="1000" decel="50000" fill="hold">
                                          <p:stCondLst>
                                            <p:cond delay="0"/>
                                          </p:stCondLst>
                                        </p:cTn>
                                        <p:tgtEl>
                                          <p:spTgt spid="30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080"/>
                                        </p:tgtEl>
                                        <p:attrNameLst>
                                          <p:attrName>ppt_x</p:attrName>
                                          <p:attrName>ppt_y</p:attrName>
                                        </p:attrNameLst>
                                      </p:cBhvr>
                                    </p:animMotion>
                                    <p:animEffect transition="in" filter="fade">
                                      <p:cBhvr>
                                        <p:cTn id="75" dur="1000"/>
                                        <p:tgtEl>
                                          <p:spTgt spid="308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082"/>
                                        </p:tgtEl>
                                        <p:attrNameLst>
                                          <p:attrName>style.visibility</p:attrName>
                                        </p:attrNameLst>
                                      </p:cBhvr>
                                      <p:to>
                                        <p:strVal val="visible"/>
                                      </p:to>
                                    </p:set>
                                    <p:anim calcmode="lin" valueType="num">
                                      <p:cBhvr>
                                        <p:cTn id="80" dur="1000" fill="hold"/>
                                        <p:tgtEl>
                                          <p:spTgt spid="3082"/>
                                        </p:tgtEl>
                                        <p:attrNameLst>
                                          <p:attrName>ppt_w</p:attrName>
                                        </p:attrNameLst>
                                      </p:cBhvr>
                                      <p:tavLst>
                                        <p:tav tm="0">
                                          <p:val>
                                            <p:strVal val="#ppt_w+.3"/>
                                          </p:val>
                                        </p:tav>
                                        <p:tav tm="100000">
                                          <p:val>
                                            <p:strVal val="#ppt_w"/>
                                          </p:val>
                                        </p:tav>
                                      </p:tavLst>
                                    </p:anim>
                                    <p:anim calcmode="lin" valueType="num">
                                      <p:cBhvr>
                                        <p:cTn id="81" dur="1000" fill="hold"/>
                                        <p:tgtEl>
                                          <p:spTgt spid="3082"/>
                                        </p:tgtEl>
                                        <p:attrNameLst>
                                          <p:attrName>ppt_h</p:attrName>
                                        </p:attrNameLst>
                                      </p:cBhvr>
                                      <p:tavLst>
                                        <p:tav tm="0">
                                          <p:val>
                                            <p:strVal val="#ppt_h"/>
                                          </p:val>
                                        </p:tav>
                                        <p:tav tm="100000">
                                          <p:val>
                                            <p:strVal val="#ppt_h"/>
                                          </p:val>
                                        </p:tav>
                                      </p:tavLst>
                                    </p:anim>
                                    <p:animEffect transition="in" filter="fade">
                                      <p:cBhvr>
                                        <p:cTn id="82" dur="1000"/>
                                        <p:tgtEl>
                                          <p:spTgt spid="308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3079"/>
                                        </p:tgtEl>
                                        <p:attrNameLst>
                                          <p:attrName>style.visibility</p:attrName>
                                        </p:attrNameLst>
                                      </p:cBhvr>
                                      <p:to>
                                        <p:strVal val="visible"/>
                                      </p:to>
                                    </p:set>
                                    <p:anim calcmode="lin" valueType="num">
                                      <p:cBhvr>
                                        <p:cTn id="87" dur="1000" fill="hold"/>
                                        <p:tgtEl>
                                          <p:spTgt spid="3079"/>
                                        </p:tgtEl>
                                        <p:attrNameLst>
                                          <p:attrName>ppt_w</p:attrName>
                                        </p:attrNameLst>
                                      </p:cBhvr>
                                      <p:tavLst>
                                        <p:tav tm="0">
                                          <p:val>
                                            <p:fltVal val="0"/>
                                          </p:val>
                                        </p:tav>
                                        <p:tav tm="100000">
                                          <p:val>
                                            <p:strVal val="#ppt_w"/>
                                          </p:val>
                                        </p:tav>
                                      </p:tavLst>
                                    </p:anim>
                                    <p:anim calcmode="lin" valueType="num">
                                      <p:cBhvr>
                                        <p:cTn id="88" dur="1000" fill="hold"/>
                                        <p:tgtEl>
                                          <p:spTgt spid="3079"/>
                                        </p:tgtEl>
                                        <p:attrNameLst>
                                          <p:attrName>ppt_h</p:attrName>
                                        </p:attrNameLst>
                                      </p:cBhvr>
                                      <p:tavLst>
                                        <p:tav tm="0">
                                          <p:val>
                                            <p:fltVal val="0"/>
                                          </p:val>
                                        </p:tav>
                                        <p:tav tm="100000">
                                          <p:val>
                                            <p:strVal val="#ppt_h"/>
                                          </p:val>
                                        </p:tav>
                                      </p:tavLst>
                                    </p:anim>
                                    <p:anim calcmode="lin" valueType="num">
                                      <p:cBhvr>
                                        <p:cTn id="89" dur="1000" fill="hold"/>
                                        <p:tgtEl>
                                          <p:spTgt spid="3079"/>
                                        </p:tgtEl>
                                        <p:attrNameLst>
                                          <p:attrName>style.rotation</p:attrName>
                                        </p:attrNameLst>
                                      </p:cBhvr>
                                      <p:tavLst>
                                        <p:tav tm="0">
                                          <p:val>
                                            <p:fltVal val="90"/>
                                          </p:val>
                                        </p:tav>
                                        <p:tav tm="100000">
                                          <p:val>
                                            <p:fltVal val="0"/>
                                          </p:val>
                                        </p:tav>
                                      </p:tavLst>
                                    </p:anim>
                                    <p:animEffect transition="in" filter="fade">
                                      <p:cBhvr>
                                        <p:cTn id="90" dur="1000"/>
                                        <p:tgtEl>
                                          <p:spTgt spid="3079"/>
                                        </p:tgtEl>
                                      </p:cBhvr>
                                    </p:animEffect>
                                  </p:childTnLst>
                                </p:cTn>
                              </p:par>
                            </p:childTnLst>
                          </p:cTn>
                        </p:par>
                      </p:childTnLst>
                    </p:cTn>
                  </p:par>
                  <p:par>
                    <p:cTn id="91" fill="hold">
                      <p:stCondLst>
                        <p:cond delay="indefinite"/>
                      </p:stCondLst>
                      <p:childTnLst>
                        <p:par>
                          <p:cTn id="92" fill="hold">
                            <p:stCondLst>
                              <p:cond delay="0"/>
                            </p:stCondLst>
                            <p:childTnLst>
                              <p:par>
                                <p:cTn id="93" presetID="13" presetClass="entr" presetSubtype="16" fill="hold" nodeType="clickEffect">
                                  <p:stCondLst>
                                    <p:cond delay="0"/>
                                  </p:stCondLst>
                                  <p:childTnLst>
                                    <p:set>
                                      <p:cBhvr>
                                        <p:cTn id="94" dur="1" fill="hold">
                                          <p:stCondLst>
                                            <p:cond delay="0"/>
                                          </p:stCondLst>
                                        </p:cTn>
                                        <p:tgtEl>
                                          <p:spTgt spid="22">
                                            <p:txEl>
                                              <p:pRg st="0" end="0"/>
                                            </p:txEl>
                                          </p:spTgt>
                                        </p:tgtEl>
                                        <p:attrNameLst>
                                          <p:attrName>style.visibility</p:attrName>
                                        </p:attrNameLst>
                                      </p:cBhvr>
                                      <p:to>
                                        <p:strVal val="visible"/>
                                      </p:to>
                                    </p:set>
                                    <p:animEffect transition="in" filter="plus(in)">
                                      <p:cBhvr>
                                        <p:cTn id="95" dur="2000"/>
                                        <p:tgtEl>
                                          <p:spTgt spid="22">
                                            <p:txEl>
                                              <p:pRg st="0" end="0"/>
                                            </p:txEl>
                                          </p:spTgt>
                                        </p:tgtEl>
                                      </p:cBhvr>
                                    </p:animEffect>
                                  </p:childTnLst>
                                </p:cTn>
                              </p:par>
                              <p:par>
                                <p:cTn id="96" presetID="13" presetClass="entr" presetSubtype="16" fill="hold" nodeType="with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plus(in)">
                                      <p:cBhvr>
                                        <p:cTn id="98" dur="2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Администратор\Pictures\хиппи\7.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85728"/>
            <a:ext cx="8229600" cy="1561360"/>
          </a:xfrm>
        </p:spPr>
        <p:txBody>
          <a:bodyPr>
            <a:noAutofit/>
          </a:bodyPr>
          <a:lstStyle/>
          <a:p>
            <a:pPr algn="ctr"/>
            <a:r>
              <a:rPr lang="en-US" sz="9600" b="1" u="sng" dirty="0" smtClean="0">
                <a:solidFill>
                  <a:schemeClr val="accent2">
                    <a:lumMod val="60000"/>
                    <a:lumOff val="40000"/>
                  </a:schemeClr>
                </a:solidFill>
                <a:effectLst>
                  <a:outerShdw blurRad="38100" dist="38100" dir="2700000" algn="tl">
                    <a:srgbClr val="000000">
                      <a:alpha val="43137"/>
                    </a:srgbClr>
                  </a:outerShdw>
                </a:effectLst>
              </a:rPr>
              <a:t>The end.</a:t>
            </a:r>
            <a:endParaRPr lang="ru-RU" sz="9600" b="1" u="sng"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928802"/>
            <a:ext cx="8229600" cy="4395798"/>
          </a:xfrm>
        </p:spPr>
        <p:txBody>
          <a:bodyPr/>
          <a:lstStyle/>
          <a:p>
            <a:endParaRPr lang="ru-RU" dirty="0"/>
          </a:p>
        </p:txBody>
      </p:sp>
      <p:pic>
        <p:nvPicPr>
          <p:cNvPr id="4098" name="Picture 2" descr="C:\Users\Администратор\Pictures\хиппи\0920e3210c7c7273c562db86767f59bb.jpeg"/>
          <p:cNvPicPr>
            <a:picLocks noChangeAspect="1" noChangeArrowheads="1"/>
          </p:cNvPicPr>
          <p:nvPr/>
        </p:nvPicPr>
        <p:blipFill>
          <a:blip r:embed="rId3" cstate="print"/>
          <a:srcRect/>
          <a:stretch>
            <a:fillRect/>
          </a:stretch>
        </p:blipFill>
        <p:spPr bwMode="auto">
          <a:xfrm>
            <a:off x="467544" y="1844824"/>
            <a:ext cx="7843815" cy="4797152"/>
          </a:xfrm>
          <a:prstGeom prst="rect">
            <a:avLst/>
          </a:prstGeom>
          <a:noFill/>
        </p:spPr>
      </p:pic>
      <p:pic>
        <p:nvPicPr>
          <p:cNvPr id="4103" name="Picture 7"/>
          <p:cNvPicPr>
            <a:picLocks noChangeAspect="1" noChangeArrowheads="1"/>
          </p:cNvPicPr>
          <p:nvPr/>
        </p:nvPicPr>
        <p:blipFill>
          <a:blip r:embed="rId4" cstate="print"/>
          <a:srcRect/>
          <a:stretch>
            <a:fillRect/>
          </a:stretch>
        </p:blipFill>
        <p:spPr bwMode="auto">
          <a:xfrm>
            <a:off x="0" y="0"/>
            <a:ext cx="1628758" cy="13572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Администратор\Pictures\хиппи\edw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000100" y="214290"/>
            <a:ext cx="8143900" cy="2062103"/>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The hippie subculture was originally a youth movement that arose in the United States during the mid-1960s, swiftly spreading to other countries around the world. </a:t>
            </a:r>
            <a:endParaRPr lang="ru-RU" sz="3200" b="1" dirty="0">
              <a:solidFill>
                <a:srgbClr val="FFFF00"/>
              </a:solidFill>
              <a:effectLst>
                <a:outerShdw blurRad="38100" dist="38100" dir="2700000" algn="tl">
                  <a:srgbClr val="000000">
                    <a:alpha val="43137"/>
                  </a:srgbClr>
                </a:outerShdw>
              </a:effectLst>
              <a:cs typeface="Andalus" pitchFamily="18" charset="-78"/>
            </a:endParaRPr>
          </a:p>
        </p:txBody>
      </p:sp>
      <p:pic>
        <p:nvPicPr>
          <p:cNvPr id="6" name="Picture 11"/>
          <p:cNvPicPr>
            <a:picLocks noChangeAspect="1" noChangeArrowheads="1"/>
          </p:cNvPicPr>
          <p:nvPr/>
        </p:nvPicPr>
        <p:blipFill>
          <a:blip r:embed="rId3"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42852"/>
            <a:ext cx="7758138" cy="2857520"/>
          </a:xfrm>
        </p:spPr>
        <p:txBody>
          <a:bodyPr>
            <a:noAutofit/>
          </a:bodyPr>
          <a:lstStyle/>
          <a:p>
            <a:r>
              <a:rPr lang="en-US" sz="3200" b="1" i="1" dirty="0" smtClean="0">
                <a:solidFill>
                  <a:schemeClr val="accent4">
                    <a:lumMod val="60000"/>
                    <a:lumOff val="40000"/>
                  </a:schemeClr>
                </a:solidFill>
                <a:effectLst>
                  <a:outerShdw blurRad="38100" dist="38100" dir="2700000" algn="tl">
                    <a:srgbClr val="000000">
                      <a:alpha val="43137"/>
                    </a:srgbClr>
                  </a:outerShdw>
                </a:effectLst>
                <a:latin typeface="Franklin Gothic Medium" pitchFamily="34" charset="0"/>
              </a:rPr>
              <a:t>Hippie fashions and values had a major effect on culture, influencing popular music, television, film, literature, and the arts. Since the widespread movement in the 1960s, many aspects of hippie culture have been assimilated by mainstream society</a:t>
            </a:r>
            <a:r>
              <a:rPr lang="ru-RU" sz="3200" b="1" i="1" dirty="0" smtClean="0">
                <a:solidFill>
                  <a:schemeClr val="accent4">
                    <a:lumMod val="60000"/>
                    <a:lumOff val="40000"/>
                  </a:schemeClr>
                </a:solidFill>
                <a:effectLst>
                  <a:outerShdw blurRad="38100" dist="38100" dir="2700000" algn="tl">
                    <a:srgbClr val="000000">
                      <a:alpha val="43137"/>
                    </a:srgbClr>
                  </a:outerShdw>
                </a:effectLst>
                <a:latin typeface="Franklin Gothic Medium" pitchFamily="34" charset="0"/>
              </a:rPr>
              <a:t>.</a:t>
            </a:r>
            <a:endParaRPr lang="ru-RU" sz="3200" b="1" i="1" dirty="0">
              <a:solidFill>
                <a:schemeClr val="accent4">
                  <a:lumMod val="60000"/>
                  <a:lumOff val="40000"/>
                </a:schemeClr>
              </a:solidFill>
              <a:effectLst>
                <a:outerShdw blurRad="38100" dist="38100" dir="2700000" algn="tl">
                  <a:srgbClr val="000000">
                    <a:alpha val="43137"/>
                  </a:srgbClr>
                </a:outerShdw>
              </a:effectLst>
              <a:latin typeface="Franklin Gothic Medium" pitchFamily="34" charset="0"/>
            </a:endParaRPr>
          </a:p>
        </p:txBody>
      </p:sp>
      <p:pic>
        <p:nvPicPr>
          <p:cNvPr id="3074" name="Picture 2" descr="C:\Users\Администратор\Pictures\хиппи\26_hippies_on_stilts_470x352.jpg"/>
          <p:cNvPicPr>
            <a:picLocks noChangeAspect="1" noChangeArrowheads="1"/>
          </p:cNvPicPr>
          <p:nvPr/>
        </p:nvPicPr>
        <p:blipFill>
          <a:blip r:embed="rId2" cstate="print"/>
          <a:srcRect/>
          <a:stretch>
            <a:fillRect/>
          </a:stretch>
        </p:blipFill>
        <p:spPr bwMode="auto">
          <a:xfrm>
            <a:off x="0" y="4503890"/>
            <a:ext cx="3143272" cy="2354110"/>
          </a:xfrm>
          <a:prstGeom prst="rect">
            <a:avLst/>
          </a:prstGeom>
          <a:noFill/>
        </p:spPr>
      </p:pic>
      <p:pic>
        <p:nvPicPr>
          <p:cNvPr id="3078" name="Picture 6" descr="C:\Users\Администратор\Pictures\хиппи\article_image-image-article.jpg"/>
          <p:cNvPicPr>
            <a:picLocks noChangeAspect="1" noChangeArrowheads="1"/>
          </p:cNvPicPr>
          <p:nvPr/>
        </p:nvPicPr>
        <p:blipFill>
          <a:blip r:embed="rId3" cstate="print"/>
          <a:srcRect/>
          <a:stretch>
            <a:fillRect/>
          </a:stretch>
        </p:blipFill>
        <p:spPr bwMode="auto">
          <a:xfrm>
            <a:off x="3143272" y="4012509"/>
            <a:ext cx="3175009" cy="2452451"/>
          </a:xfrm>
          <a:prstGeom prst="rect">
            <a:avLst/>
          </a:prstGeom>
          <a:noFill/>
        </p:spPr>
      </p:pic>
      <p:pic>
        <p:nvPicPr>
          <p:cNvPr id="3075" name="Picture 3" descr="C:\Users\Администратор\Pictures\хиппи\dscn0676.jpg"/>
          <p:cNvPicPr>
            <a:picLocks noChangeAspect="1" noChangeArrowheads="1"/>
          </p:cNvPicPr>
          <p:nvPr/>
        </p:nvPicPr>
        <p:blipFill>
          <a:blip r:embed="rId4" cstate="print"/>
          <a:srcRect/>
          <a:stretch>
            <a:fillRect/>
          </a:stretch>
        </p:blipFill>
        <p:spPr bwMode="auto">
          <a:xfrm>
            <a:off x="5552353" y="3160162"/>
            <a:ext cx="3591647" cy="2687456"/>
          </a:xfrm>
          <a:prstGeom prst="rect">
            <a:avLst/>
          </a:prstGeom>
          <a:noFill/>
        </p:spPr>
      </p:pic>
      <p:pic>
        <p:nvPicPr>
          <p:cNvPr id="3077" name="Picture 5" descr="C:\Users\Администратор\Pictures\хиппи\4a35aae69d7a.jpg"/>
          <p:cNvPicPr>
            <a:picLocks noChangeAspect="1" noChangeArrowheads="1"/>
          </p:cNvPicPr>
          <p:nvPr/>
        </p:nvPicPr>
        <p:blipFill>
          <a:blip r:embed="rId5" cstate="print"/>
          <a:srcRect/>
          <a:stretch>
            <a:fillRect/>
          </a:stretch>
        </p:blipFill>
        <p:spPr bwMode="auto">
          <a:xfrm>
            <a:off x="1043608" y="3071810"/>
            <a:ext cx="3071834" cy="2166925"/>
          </a:xfrm>
          <a:prstGeom prst="rect">
            <a:avLst/>
          </a:prstGeom>
          <a:noFill/>
        </p:spPr>
      </p:pic>
      <p:pic>
        <p:nvPicPr>
          <p:cNvPr id="7" name="Picture 11"/>
          <p:cNvPicPr>
            <a:picLocks noChangeAspect="1" noChangeArrowheads="1"/>
          </p:cNvPicPr>
          <p:nvPr/>
        </p:nvPicPr>
        <p:blipFill>
          <a:blip r:embed="rId6"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4572000" cy="2752724"/>
          </a:xfrm>
        </p:spPr>
        <p:txBody>
          <a:bodyPr>
            <a:normAutofit lnSpcReduction="10000"/>
          </a:bodyPr>
          <a:lstStyle/>
          <a:p>
            <a:r>
              <a:rPr lang="en-US" b="1" dirty="0" smtClean="0">
                <a:solidFill>
                  <a:schemeClr val="accent3">
                    <a:lumMod val="60000"/>
                    <a:lumOff val="40000"/>
                  </a:schemeClr>
                </a:solidFill>
                <a:effectLst>
                  <a:outerShdw blurRad="38100" dist="38100" dir="2700000" algn="tl">
                    <a:srgbClr val="000000">
                      <a:alpha val="43137"/>
                    </a:srgbClr>
                  </a:outerShdw>
                </a:effectLst>
                <a:latin typeface="Garamond" pitchFamily="18" charset="0"/>
              </a:rPr>
              <a:t>The religious and cultural diversity espoused by the hippies has gained widespread acceptance, and Eastern philosophy and spiritual concepts have reached a wide audience.</a:t>
            </a:r>
            <a:endParaRPr lang="ru-RU" b="1" dirty="0">
              <a:solidFill>
                <a:schemeClr val="accent3">
                  <a:lumMod val="60000"/>
                  <a:lumOff val="40000"/>
                </a:schemeClr>
              </a:solidFill>
              <a:effectLst>
                <a:outerShdw blurRad="38100" dist="38100" dir="2700000" algn="tl">
                  <a:srgbClr val="000000">
                    <a:alpha val="43137"/>
                  </a:srgbClr>
                </a:outerShdw>
              </a:effectLst>
              <a:latin typeface="Garamond" pitchFamily="18" charset="0"/>
            </a:endParaRPr>
          </a:p>
        </p:txBody>
      </p:sp>
      <p:pic>
        <p:nvPicPr>
          <p:cNvPr id="4098" name="Picture 2" descr="C:\Users\Администратор\Pictures\хиппи\fotokhippies.jpg"/>
          <p:cNvPicPr>
            <a:picLocks noChangeAspect="1" noChangeArrowheads="1"/>
          </p:cNvPicPr>
          <p:nvPr/>
        </p:nvPicPr>
        <p:blipFill>
          <a:blip r:embed="rId2" cstate="print"/>
          <a:srcRect/>
          <a:stretch>
            <a:fillRect/>
          </a:stretch>
        </p:blipFill>
        <p:spPr bwMode="auto">
          <a:xfrm>
            <a:off x="142844" y="3503360"/>
            <a:ext cx="4143404" cy="3168898"/>
          </a:xfrm>
          <a:prstGeom prst="rect">
            <a:avLst/>
          </a:prstGeom>
          <a:noFill/>
        </p:spPr>
      </p:pic>
      <p:pic>
        <p:nvPicPr>
          <p:cNvPr id="4099" name="Picture 3" descr="C:\Users\Администратор\Pictures\хиппи\31467256_1674145.jpg"/>
          <p:cNvPicPr>
            <a:picLocks noChangeAspect="1" noChangeArrowheads="1"/>
          </p:cNvPicPr>
          <p:nvPr/>
        </p:nvPicPr>
        <p:blipFill>
          <a:blip r:embed="rId3" cstate="print"/>
          <a:srcRect/>
          <a:stretch>
            <a:fillRect/>
          </a:stretch>
        </p:blipFill>
        <p:spPr bwMode="auto">
          <a:xfrm>
            <a:off x="4500562" y="214290"/>
            <a:ext cx="4286250" cy="3143252"/>
          </a:xfrm>
          <a:prstGeom prst="rect">
            <a:avLst/>
          </a:prstGeom>
          <a:noFill/>
        </p:spPr>
      </p:pic>
      <p:sp>
        <p:nvSpPr>
          <p:cNvPr id="7" name="TextBox 6"/>
          <p:cNvSpPr txBox="1"/>
          <p:nvPr/>
        </p:nvSpPr>
        <p:spPr>
          <a:xfrm>
            <a:off x="4429124" y="3500438"/>
            <a:ext cx="4572032" cy="3046988"/>
          </a:xfrm>
          <a:prstGeom prst="rect">
            <a:avLst/>
          </a:prstGeom>
          <a:noFill/>
        </p:spPr>
        <p:txBody>
          <a:bodyPr wrap="square" rtlCol="0">
            <a:spAutoFit/>
          </a:bodyPr>
          <a:lstStyle/>
          <a:p>
            <a:pPr>
              <a:buFont typeface="Arial" pitchFamily="34" charset="0"/>
              <a:buChar char="•"/>
            </a:pPr>
            <a:r>
              <a:rPr lang="en-US" sz="2400" b="1" dirty="0" smtClean="0">
                <a:solidFill>
                  <a:schemeClr val="bg1">
                    <a:lumMod val="25000"/>
                  </a:schemeClr>
                </a:solidFill>
                <a:effectLst>
                  <a:outerShdw blurRad="38100" dist="38100" dir="2700000" algn="tl">
                    <a:srgbClr val="000000">
                      <a:alpha val="43137"/>
                    </a:srgbClr>
                  </a:outerShdw>
                </a:effectLst>
                <a:latin typeface="Segoe UI Light" pitchFamily="34" charset="0"/>
              </a:rPr>
              <a:t>From around 1967, its fundamental ethos — including harmony with nature, communal living, artistic experimentation particularly in music, and the widespread use of recreational drugs — spread around the world.</a:t>
            </a:r>
            <a:endParaRPr lang="ru-RU" sz="2400" b="1" dirty="0">
              <a:solidFill>
                <a:schemeClr val="bg1">
                  <a:lumMod val="25000"/>
                </a:schemeClr>
              </a:solidFill>
              <a:effectLst>
                <a:outerShdw blurRad="38100" dist="38100" dir="2700000" algn="tl">
                  <a:srgbClr val="000000">
                    <a:alpha val="43137"/>
                  </a:srgbClr>
                </a:outerShdw>
              </a:effectLst>
              <a:latin typeface="Segoe UI Light" pitchFamily="34" charset="0"/>
            </a:endParaRPr>
          </a:p>
        </p:txBody>
      </p:sp>
      <p:pic>
        <p:nvPicPr>
          <p:cNvPr id="6" name="Picture 11"/>
          <p:cNvPicPr>
            <a:picLocks noChangeAspect="1" noChangeArrowheads="1"/>
          </p:cNvPicPr>
          <p:nvPr/>
        </p:nvPicPr>
        <p:blipFill>
          <a:blip r:embed="rId4"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Администратор\Pictures\хиппи\0_15862_7a35a691_XL.jpe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1027" name="Picture 3" descr="C:\Users\Администратор\Pictures\хиппи\hippies3.jpg"/>
          <p:cNvPicPr>
            <a:picLocks noChangeAspect="1" noChangeArrowheads="1"/>
          </p:cNvPicPr>
          <p:nvPr/>
        </p:nvPicPr>
        <p:blipFill>
          <a:blip r:embed="rId3" cstate="print"/>
          <a:srcRect/>
          <a:stretch>
            <a:fillRect/>
          </a:stretch>
        </p:blipFill>
        <p:spPr bwMode="auto">
          <a:xfrm>
            <a:off x="0" y="0"/>
            <a:ext cx="4000496" cy="2666998"/>
          </a:xfrm>
          <a:prstGeom prst="rect">
            <a:avLst/>
          </a:prstGeom>
          <a:noFill/>
        </p:spPr>
      </p:pic>
      <p:pic>
        <p:nvPicPr>
          <p:cNvPr id="1028" name="Picture 4" descr="C:\Users\Администратор\Pictures\хиппи\AnnikaHippy2-m.jpg"/>
          <p:cNvPicPr>
            <a:picLocks noChangeAspect="1" noChangeArrowheads="1"/>
          </p:cNvPicPr>
          <p:nvPr/>
        </p:nvPicPr>
        <p:blipFill>
          <a:blip r:embed="rId4" cstate="print"/>
          <a:srcRect/>
          <a:stretch>
            <a:fillRect/>
          </a:stretch>
        </p:blipFill>
        <p:spPr bwMode="auto">
          <a:xfrm>
            <a:off x="7215206" y="4357694"/>
            <a:ext cx="1928794" cy="2500306"/>
          </a:xfrm>
          <a:prstGeom prst="rect">
            <a:avLst/>
          </a:prstGeom>
          <a:noFill/>
        </p:spPr>
      </p:pic>
      <p:pic>
        <p:nvPicPr>
          <p:cNvPr id="1029" name="Picture 5" descr="C:\Users\Администратор\Pictures\хиппи\hippie.jpg"/>
          <p:cNvPicPr>
            <a:picLocks noChangeAspect="1" noChangeArrowheads="1"/>
          </p:cNvPicPr>
          <p:nvPr/>
        </p:nvPicPr>
        <p:blipFill>
          <a:blip r:embed="rId5" cstate="print"/>
          <a:srcRect/>
          <a:stretch>
            <a:fillRect/>
          </a:stretch>
        </p:blipFill>
        <p:spPr bwMode="auto">
          <a:xfrm>
            <a:off x="5572132" y="0"/>
            <a:ext cx="3243254" cy="2051289"/>
          </a:xfrm>
          <a:prstGeom prst="rect">
            <a:avLst/>
          </a:prstGeom>
          <a:noFill/>
        </p:spPr>
      </p:pic>
      <p:sp>
        <p:nvSpPr>
          <p:cNvPr id="8" name="TextBox 7"/>
          <p:cNvSpPr txBox="1"/>
          <p:nvPr/>
        </p:nvSpPr>
        <p:spPr>
          <a:xfrm>
            <a:off x="285720" y="5286388"/>
            <a:ext cx="6572296" cy="1569660"/>
          </a:xfrm>
          <a:prstGeom prst="rect">
            <a:avLst/>
          </a:prstGeom>
          <a:noFill/>
        </p:spPr>
        <p:txBody>
          <a:bodyPr wrap="square" rtlCol="0">
            <a:spAutoFit/>
          </a:bodyPr>
          <a:lstStyle/>
          <a:p>
            <a:r>
              <a:rPr lang="en-US" sz="2400" b="1" dirty="0" smtClean="0">
                <a:solidFill>
                  <a:schemeClr val="accent4">
                    <a:lumMod val="20000"/>
                    <a:lumOff val="80000"/>
                  </a:schemeClr>
                </a:solidFill>
                <a:effectLst>
                  <a:outerShdw blurRad="38100" dist="38100" dir="2700000" algn="tl">
                    <a:srgbClr val="000000">
                      <a:alpha val="43137"/>
                    </a:srgbClr>
                  </a:outerShdw>
                </a:effectLst>
              </a:rPr>
              <a:t>The Monterey Pop Festival from June 16 to June 18 introduced the rock music of the counterculture to a wide audience and marked the start of the "Summer of Love."</a:t>
            </a:r>
            <a:endParaRPr lang="ru-RU" sz="2400" b="1" dirty="0">
              <a:solidFill>
                <a:schemeClr val="accent4">
                  <a:lumMod val="20000"/>
                  <a:lumOff val="80000"/>
                </a:schemeClr>
              </a:solidFill>
              <a:effectLst>
                <a:outerShdw blurRad="38100" dist="38100" dir="2700000" algn="tl">
                  <a:srgbClr val="000000">
                    <a:alpha val="43137"/>
                  </a:srgbClr>
                </a:outerShdw>
              </a:effectLst>
            </a:endParaRPr>
          </a:p>
        </p:txBody>
      </p:sp>
      <p:sp>
        <p:nvSpPr>
          <p:cNvPr id="9" name="TextBox 8"/>
          <p:cNvSpPr txBox="1"/>
          <p:nvPr/>
        </p:nvSpPr>
        <p:spPr>
          <a:xfrm>
            <a:off x="5500694" y="2000240"/>
            <a:ext cx="3643306" cy="1938992"/>
          </a:xfrm>
          <a:prstGeom prst="rect">
            <a:avLst/>
          </a:prstGeom>
          <a:noFill/>
        </p:spPr>
        <p:txBody>
          <a:bodyPr wrap="square" rtlCol="0">
            <a:spAutoFit/>
          </a:bodyPr>
          <a:lstStyle/>
          <a:p>
            <a:r>
              <a:rPr lang="en-US" sz="2000" b="1" i="1" dirty="0" smtClean="0">
                <a:solidFill>
                  <a:schemeClr val="tx2">
                    <a:lumMod val="60000"/>
                    <a:lumOff val="40000"/>
                  </a:schemeClr>
                </a:solidFill>
                <a:effectLst>
                  <a:outerShdw blurRad="38100" dist="38100" dir="2700000" algn="tl">
                    <a:srgbClr val="000000">
                      <a:alpha val="43137"/>
                    </a:srgbClr>
                  </a:outerShdw>
                </a:effectLst>
                <a:latin typeface="Narkisim" pitchFamily="34" charset="-79"/>
                <a:cs typeface="Narkisim" pitchFamily="34" charset="-79"/>
              </a:rPr>
              <a:t>On January 14, 1967, the outdoor Human Be-In organized by Michael Bowen helped to popularize hippie culture across the United States, with 20,000 hippies gathering in San Francisco's Golden Gate Park</a:t>
            </a:r>
            <a:endParaRPr lang="ru-RU" sz="2000" b="1" i="1" dirty="0">
              <a:solidFill>
                <a:schemeClr val="tx2">
                  <a:lumMod val="60000"/>
                  <a:lumOff val="40000"/>
                </a:schemeClr>
              </a:solidFill>
              <a:effectLst>
                <a:outerShdw blurRad="38100" dist="38100" dir="2700000" algn="tl">
                  <a:srgbClr val="000000">
                    <a:alpha val="43137"/>
                  </a:srgbClr>
                </a:outerShdw>
              </a:effectLst>
              <a:cs typeface="Narkisim" pitchFamily="34" charset="-79"/>
            </a:endParaRPr>
          </a:p>
        </p:txBody>
      </p:sp>
      <p:sp>
        <p:nvSpPr>
          <p:cNvPr id="10" name="TextBox 9"/>
          <p:cNvSpPr txBox="1"/>
          <p:nvPr/>
        </p:nvSpPr>
        <p:spPr>
          <a:xfrm>
            <a:off x="0" y="2643182"/>
            <a:ext cx="4071934" cy="1323439"/>
          </a:xfrm>
          <a:prstGeom prst="rect">
            <a:avLst/>
          </a:prstGeom>
          <a:noFill/>
        </p:spPr>
        <p:txBody>
          <a:bodyPr wrap="square" rtlCol="0">
            <a:spAutoFit/>
          </a:bodyPr>
          <a:lstStyle/>
          <a:p>
            <a:r>
              <a:rPr lang="en-US" sz="2000" b="1" i="1" dirty="0" smtClean="0">
                <a:solidFill>
                  <a:schemeClr val="bg2">
                    <a:lumMod val="60000"/>
                    <a:lumOff val="40000"/>
                  </a:schemeClr>
                </a:solidFill>
                <a:effectLst>
                  <a:outerShdw blurRad="38100" dist="38100" dir="2700000" algn="tl">
                    <a:srgbClr val="000000">
                      <a:alpha val="43137"/>
                    </a:srgbClr>
                  </a:outerShdw>
                </a:effectLst>
                <a:latin typeface="Franklin Gothic Medium" pitchFamily="34" charset="0"/>
              </a:rPr>
              <a:t>Sedgwick and 10,000 hippies came together in Manhattan for the Central Park Be-In on Easter Sunday.</a:t>
            </a:r>
            <a:endParaRPr lang="ru-RU" sz="2000" b="1" i="1" dirty="0">
              <a:solidFill>
                <a:schemeClr val="bg2">
                  <a:lumMod val="60000"/>
                  <a:lumOff val="40000"/>
                </a:schemeClr>
              </a:solidFill>
              <a:effectLst>
                <a:outerShdw blurRad="38100" dist="38100" dir="2700000" algn="tl">
                  <a:srgbClr val="000000">
                    <a:alpha val="43137"/>
                  </a:srgbClr>
                </a:outerShdw>
              </a:effectLst>
              <a:latin typeface="Franklin Gothic Medium" pitchFamily="34" charset="0"/>
            </a:endParaRPr>
          </a:p>
        </p:txBody>
      </p:sp>
      <p:pic>
        <p:nvPicPr>
          <p:cNvPr id="11" name="Picture 11"/>
          <p:cNvPicPr>
            <a:picLocks noChangeAspect="1" noChangeArrowheads="1"/>
          </p:cNvPicPr>
          <p:nvPr/>
        </p:nvPicPr>
        <p:blipFill>
          <a:blip r:embed="rId6"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10">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p:cTn id="21" dur="1000" fill="hold"/>
                                        <p:tgtEl>
                                          <p:spTgt spid="1029"/>
                                        </p:tgtEl>
                                        <p:attrNameLst>
                                          <p:attrName>ppt_w</p:attrName>
                                        </p:attrNameLst>
                                      </p:cBhvr>
                                      <p:tavLst>
                                        <p:tav tm="0">
                                          <p:val>
                                            <p:strVal val="#ppt_w+.3"/>
                                          </p:val>
                                        </p:tav>
                                        <p:tav tm="100000">
                                          <p:val>
                                            <p:strVal val="#ppt_w"/>
                                          </p:val>
                                        </p:tav>
                                      </p:tavLst>
                                    </p:anim>
                                    <p:anim calcmode="lin" valueType="num">
                                      <p:cBhvr>
                                        <p:cTn id="22" dur="1000" fill="hold"/>
                                        <p:tgtEl>
                                          <p:spTgt spid="1029"/>
                                        </p:tgtEl>
                                        <p:attrNameLst>
                                          <p:attrName>ppt_h</p:attrName>
                                        </p:attrNameLst>
                                      </p:cBhvr>
                                      <p:tavLst>
                                        <p:tav tm="0">
                                          <p:val>
                                            <p:strVal val="#ppt_h"/>
                                          </p:val>
                                        </p:tav>
                                        <p:tav tm="100000">
                                          <p:val>
                                            <p:strVal val="#ppt_h"/>
                                          </p:val>
                                        </p:tav>
                                      </p:tavLst>
                                    </p:anim>
                                    <p:animEffect transition="in" filter="fade">
                                      <p:cBhvr>
                                        <p:cTn id="23" dur="10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strVal val="#ppt_w*0.05"/>
                                          </p:val>
                                        </p:tav>
                                        <p:tav tm="100000">
                                          <p:val>
                                            <p:strVal val="#ppt_w"/>
                                          </p:val>
                                        </p:tav>
                                      </p:tavLst>
                                    </p:anim>
                                    <p:anim calcmode="lin" valueType="num">
                                      <p:cBhvr>
                                        <p:cTn id="36" dur="500" fill="hold"/>
                                        <p:tgtEl>
                                          <p:spTgt spid="1028"/>
                                        </p:tgtEl>
                                        <p:attrNameLst>
                                          <p:attrName>ppt_h</p:attrName>
                                        </p:attrNameLst>
                                      </p:cBhvr>
                                      <p:tavLst>
                                        <p:tav tm="0">
                                          <p:val>
                                            <p:strVal val="#ppt_h"/>
                                          </p:val>
                                        </p:tav>
                                        <p:tav tm="100000">
                                          <p:val>
                                            <p:strVal val="#ppt_h"/>
                                          </p:val>
                                        </p:tav>
                                      </p:tavLst>
                                    </p:anim>
                                    <p:anim calcmode="lin" valueType="num">
                                      <p:cBhvr>
                                        <p:cTn id="37" dur="500" fill="hold"/>
                                        <p:tgtEl>
                                          <p:spTgt spid="1028"/>
                                        </p:tgtEl>
                                        <p:attrNameLst>
                                          <p:attrName>ppt_x</p:attrName>
                                        </p:attrNameLst>
                                      </p:cBhvr>
                                      <p:tavLst>
                                        <p:tav tm="0">
                                          <p:val>
                                            <p:strVal val="#ppt_x-.2"/>
                                          </p:val>
                                        </p:tav>
                                        <p:tav tm="100000">
                                          <p:val>
                                            <p:strVal val="#ppt_x"/>
                                          </p:val>
                                        </p:tav>
                                      </p:tavLst>
                                    </p:anim>
                                    <p:anim calcmode="lin" valueType="num">
                                      <p:cBhvr>
                                        <p:cTn id="38" dur="500" fill="hold"/>
                                        <p:tgtEl>
                                          <p:spTgt spid="1028"/>
                                        </p:tgtEl>
                                        <p:attrNameLst>
                                          <p:attrName>ppt_y</p:attrName>
                                        </p:attrNameLst>
                                      </p:cBhvr>
                                      <p:tavLst>
                                        <p:tav tm="0">
                                          <p:val>
                                            <p:strVal val="#ppt_y"/>
                                          </p:val>
                                        </p:tav>
                                        <p:tav tm="100000">
                                          <p:val>
                                            <p:strVal val="#ppt_y"/>
                                          </p:val>
                                        </p:tav>
                                      </p:tavLst>
                                    </p:anim>
                                    <p:animEffect transition="in" filter="fade">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94"/>
            <a:ext cx="4643470" cy="5857916"/>
          </a:xfrm>
        </p:spPr>
        <p:txBody>
          <a:bodyPr>
            <a:normAutofit fontScale="92500" lnSpcReduction="10000"/>
          </a:bodyPr>
          <a:lstStyle/>
          <a:p>
            <a:r>
              <a:rPr lang="en-US" b="1" i="1" dirty="0" smtClean="0">
                <a:solidFill>
                  <a:schemeClr val="accent6">
                    <a:lumMod val="50000"/>
                  </a:schemeClr>
                </a:solidFill>
                <a:effectLst>
                  <a:outerShdw blurRad="38100" dist="38100" dir="2700000" algn="tl">
                    <a:srgbClr val="000000">
                      <a:alpha val="43137"/>
                    </a:srgbClr>
                  </a:outerShdw>
                </a:effectLst>
              </a:rPr>
              <a:t>Many took to living on the street, panhandling and drug-dealing. There were problems with malnourishment, disease, and drug addiction. Crime and violence skyrocketed. By the end of 1967, many of the hippies and musicians who initiated the Summer of Love had moved on. Misgivings about the hippie culture, particularly with regard to drug abuse and lenient morality, fueled the moral panics of the late 1960s.</a:t>
            </a:r>
            <a:endParaRPr lang="ru-RU" b="1" i="1" dirty="0">
              <a:solidFill>
                <a:schemeClr val="accent6">
                  <a:lumMod val="50000"/>
                </a:schemeClr>
              </a:solidFill>
              <a:effectLst>
                <a:outerShdw blurRad="38100" dist="38100" dir="2700000" algn="tl">
                  <a:srgbClr val="000000">
                    <a:alpha val="43137"/>
                  </a:srgbClr>
                </a:outerShdw>
              </a:effectLst>
            </a:endParaRPr>
          </a:p>
        </p:txBody>
      </p:sp>
      <p:pic>
        <p:nvPicPr>
          <p:cNvPr id="2050" name="Picture 2" descr="C:\Users\Администратор\Pictures\хиппи\31467256_1674145.jpg"/>
          <p:cNvPicPr>
            <a:picLocks noChangeAspect="1" noChangeArrowheads="1"/>
          </p:cNvPicPr>
          <p:nvPr/>
        </p:nvPicPr>
        <p:blipFill>
          <a:blip r:embed="rId2" cstate="print"/>
          <a:srcRect/>
          <a:stretch>
            <a:fillRect/>
          </a:stretch>
        </p:blipFill>
        <p:spPr bwMode="auto">
          <a:xfrm>
            <a:off x="5072066" y="928670"/>
            <a:ext cx="3643338" cy="2500330"/>
          </a:xfrm>
          <a:prstGeom prst="rect">
            <a:avLst/>
          </a:prstGeom>
          <a:noFill/>
        </p:spPr>
      </p:pic>
      <p:pic>
        <p:nvPicPr>
          <p:cNvPr id="2051" name="Picture 3" descr="C:\Users\Администратор\Pictures\хиппи\janis.jpg"/>
          <p:cNvPicPr>
            <a:picLocks noChangeAspect="1" noChangeArrowheads="1"/>
          </p:cNvPicPr>
          <p:nvPr/>
        </p:nvPicPr>
        <p:blipFill>
          <a:blip r:embed="rId3" cstate="print"/>
          <a:srcRect/>
          <a:stretch>
            <a:fillRect/>
          </a:stretch>
        </p:blipFill>
        <p:spPr bwMode="auto">
          <a:xfrm>
            <a:off x="5076825" y="3714752"/>
            <a:ext cx="3710017" cy="2776536"/>
          </a:xfrm>
          <a:prstGeom prst="rect">
            <a:avLst/>
          </a:prstGeom>
          <a:noFill/>
        </p:spPr>
      </p:pic>
      <p:pic>
        <p:nvPicPr>
          <p:cNvPr id="5" name="Picture 11"/>
          <p:cNvPicPr>
            <a:picLocks noChangeAspect="1" noChangeArrowheads="1"/>
          </p:cNvPicPr>
          <p:nvPr/>
        </p:nvPicPr>
        <p:blipFill>
          <a:blip r:embed="rId4"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7554" y="428604"/>
            <a:ext cx="5357850" cy="3143272"/>
          </a:xfrm>
        </p:spPr>
        <p:txBody>
          <a:bodyPr>
            <a:noAutofit/>
          </a:bodyPr>
          <a:lstStyle/>
          <a:p>
            <a:pPr algn="just"/>
            <a:r>
              <a:rPr lang="en-US" sz="2000" b="1" i="1" dirty="0" smtClean="0">
                <a:solidFill>
                  <a:schemeClr val="bg2"/>
                </a:solidFill>
                <a:effectLst>
                  <a:outerShdw blurRad="38100" dist="38100" dir="2700000" algn="tl">
                    <a:srgbClr val="000000">
                      <a:alpha val="43137"/>
                    </a:srgbClr>
                  </a:outerShdw>
                </a:effectLst>
              </a:rPr>
              <a:t>As with other adolescent, white middle-class movements, deviant behavior of the hippies involved challenging the prevailing gender differences of their time: both men and women in the hippie movement wore jeans and maintained long hair,</a:t>
            </a:r>
            <a:r>
              <a:rPr lang="ru-RU" sz="2000" b="1" i="1" dirty="0" smtClean="0">
                <a:solidFill>
                  <a:schemeClr val="bg2"/>
                </a:solidFill>
                <a:effectLst>
                  <a:outerShdw blurRad="38100" dist="38100" dir="2700000" algn="tl">
                    <a:srgbClr val="000000">
                      <a:alpha val="43137"/>
                    </a:srgbClr>
                  </a:outerShdw>
                </a:effectLst>
              </a:rPr>
              <a:t> </a:t>
            </a:r>
            <a:r>
              <a:rPr lang="en-US" sz="2000" b="1" i="1" dirty="0" smtClean="0">
                <a:solidFill>
                  <a:schemeClr val="bg2"/>
                </a:solidFill>
                <a:effectLst>
                  <a:outerShdw blurRad="38100" dist="38100" dir="2700000" algn="tl">
                    <a:srgbClr val="000000">
                      <a:alpha val="43137"/>
                    </a:srgbClr>
                  </a:outerShdw>
                </a:effectLst>
              </a:rPr>
              <a:t>and both genders wore sandals or went barefoot. </a:t>
            </a:r>
            <a:r>
              <a:rPr lang="en-US" sz="2000" b="1" i="1" dirty="0" smtClean="0">
                <a:solidFill>
                  <a:schemeClr val="accent2">
                    <a:lumMod val="60000"/>
                    <a:lumOff val="40000"/>
                  </a:schemeClr>
                </a:solidFill>
                <a:effectLst>
                  <a:outerShdw blurRad="38100" dist="38100" dir="2700000" algn="tl">
                    <a:srgbClr val="000000">
                      <a:alpha val="43137"/>
                    </a:srgbClr>
                  </a:outerShdw>
                </a:effectLst>
              </a:rPr>
              <a:t>Men often wore beards, while women wore little or no makeup</a:t>
            </a:r>
            <a:r>
              <a:rPr lang="ru-RU" sz="2000" b="1" i="1" dirty="0" smtClean="0">
                <a:solidFill>
                  <a:schemeClr val="accent2">
                    <a:lumMod val="60000"/>
                    <a:lumOff val="40000"/>
                  </a:schemeClr>
                </a:solidFill>
                <a:effectLst>
                  <a:outerShdw blurRad="38100" dist="38100" dir="2700000" algn="tl">
                    <a:srgbClr val="000000">
                      <a:alpha val="43137"/>
                    </a:srgbClr>
                  </a:outerShdw>
                </a:effectLst>
              </a:rPr>
              <a:t>.</a:t>
            </a:r>
          </a:p>
        </p:txBody>
      </p:sp>
      <p:pic>
        <p:nvPicPr>
          <p:cNvPr id="3074" name="Picture 2" descr="C:\Users\Администратор\Pictures\хиппи\hippies.gif"/>
          <p:cNvPicPr>
            <a:picLocks noChangeAspect="1" noChangeArrowheads="1"/>
          </p:cNvPicPr>
          <p:nvPr/>
        </p:nvPicPr>
        <p:blipFill>
          <a:blip r:embed="rId2" cstate="print"/>
          <a:srcRect/>
          <a:stretch>
            <a:fillRect/>
          </a:stretch>
        </p:blipFill>
        <p:spPr bwMode="auto">
          <a:xfrm>
            <a:off x="142844" y="142852"/>
            <a:ext cx="3286148" cy="3162807"/>
          </a:xfrm>
          <a:prstGeom prst="rect">
            <a:avLst/>
          </a:prstGeom>
          <a:noFill/>
        </p:spPr>
      </p:pic>
      <p:sp>
        <p:nvSpPr>
          <p:cNvPr id="6" name="TextBox 5"/>
          <p:cNvSpPr txBox="1"/>
          <p:nvPr/>
        </p:nvSpPr>
        <p:spPr>
          <a:xfrm>
            <a:off x="142844" y="3357562"/>
            <a:ext cx="4714908" cy="3836195"/>
          </a:xfrm>
          <a:prstGeom prst="rect">
            <a:avLst/>
          </a:prstGeom>
          <a:noFill/>
        </p:spPr>
        <p:txBody>
          <a:bodyPr wrap="square" rtlCol="0">
            <a:spAutoFit/>
          </a:bodyPr>
          <a:lstStyle/>
          <a:p>
            <a:pPr algn="just">
              <a:buFont typeface="Arial" pitchFamily="34" charset="0"/>
              <a:buChar char="•"/>
            </a:pPr>
            <a:r>
              <a:rPr lang="ru-RU" b="1" i="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b="1" i="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Hippies often chose brightly colored clothing and wore unusual styles, such as bell-bottom pants, vests, tie-dyed garments, peasant blouses, and long, full skirts; non-Western inspired clothing with Native American, Asian, Indian, African and Latin American motifs were also popular. </a:t>
            </a:r>
            <a:r>
              <a:rPr lang="en-US"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Much of hippie clothing was self-made in defiance of corporate culture, and hippies often purchased their clothes from flea markets and second-hand shops.</a:t>
            </a:r>
            <a:endParaRPr lang="ru-RU"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endParaRPr>
          </a:p>
          <a:p>
            <a:endParaRPr lang="ru-RU" dirty="0"/>
          </a:p>
        </p:txBody>
      </p:sp>
      <p:pic>
        <p:nvPicPr>
          <p:cNvPr id="3075" name="Picture 3" descr="C:\Users\Администратор\Pictures\хиппи\1de397a7ce6c.jpg"/>
          <p:cNvPicPr>
            <a:picLocks noChangeAspect="1" noChangeArrowheads="1"/>
          </p:cNvPicPr>
          <p:nvPr/>
        </p:nvPicPr>
        <p:blipFill>
          <a:blip r:embed="rId3" cstate="print"/>
          <a:srcRect/>
          <a:stretch>
            <a:fillRect/>
          </a:stretch>
        </p:blipFill>
        <p:spPr bwMode="auto">
          <a:xfrm>
            <a:off x="5286380" y="3357562"/>
            <a:ext cx="3209925" cy="3390896"/>
          </a:xfrm>
          <a:prstGeom prst="rect">
            <a:avLst/>
          </a:prstGeom>
          <a:noFill/>
        </p:spPr>
      </p:pic>
      <p:pic>
        <p:nvPicPr>
          <p:cNvPr id="7" name="Picture 11"/>
          <p:cNvPicPr>
            <a:picLocks noChangeAspect="1" noChangeArrowheads="1"/>
          </p:cNvPicPr>
          <p:nvPr/>
        </p:nvPicPr>
        <p:blipFill>
          <a:blip r:embed="rId4" cstate="print"/>
          <a:srcRect/>
          <a:stretch>
            <a:fillRect/>
          </a:stretch>
        </p:blipFill>
        <p:spPr bwMode="auto">
          <a:xfrm>
            <a:off x="1" y="0"/>
            <a:ext cx="714348" cy="59529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800" decel="100000"/>
                                        <p:tgtEl>
                                          <p:spTgt spid="6">
                                            <p:txEl>
                                              <p:pRg st="0" end="0"/>
                                            </p:txEl>
                                          </p:spTgt>
                                        </p:tgtEl>
                                      </p:cBhvr>
                                    </p:animEffect>
                                    <p:anim calcmode="lin" valueType="num">
                                      <p:cBhvr>
                                        <p:cTn id="1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500330"/>
          </a:xfrm>
        </p:spPr>
        <p:txBody>
          <a:bodyPr>
            <a:noAutofit/>
          </a:bodyPr>
          <a:lstStyle/>
          <a:p>
            <a:r>
              <a:rPr lang="en-US" sz="2600" b="1" dirty="0" smtClean="0">
                <a:solidFill>
                  <a:schemeClr val="accent2">
                    <a:lumMod val="75000"/>
                  </a:schemeClr>
                </a:solidFill>
                <a:effectLst>
                  <a:outerShdw blurRad="38100" dist="38100" dir="2700000" algn="tl">
                    <a:srgbClr val="000000">
                      <a:alpha val="43137"/>
                    </a:srgbClr>
                  </a:outerShdw>
                </a:effectLst>
              </a:rPr>
              <a:t>One of the symbols of the hippie movement is considered old minibus </a:t>
            </a:r>
            <a:r>
              <a:rPr lang="en-US" sz="2600" b="1" dirty="0" smtClean="0">
                <a:solidFill>
                  <a:schemeClr val="bg2"/>
                </a:solidFill>
                <a:effectLst>
                  <a:outerShdw blurRad="38100" dist="38100" dir="2700000" algn="tl">
                    <a:srgbClr val="000000">
                      <a:alpha val="43137"/>
                    </a:srgbClr>
                  </a:outerShdw>
                </a:effectLst>
              </a:rPr>
              <a:t>"Volkswagen", </a:t>
            </a:r>
            <a:r>
              <a:rPr lang="en-US" sz="2600" b="1" dirty="0" smtClean="0">
                <a:solidFill>
                  <a:schemeClr val="accent2">
                    <a:lumMod val="75000"/>
                  </a:schemeClr>
                </a:solidFill>
                <a:effectLst>
                  <a:outerShdw blurRad="38100" dist="38100" dir="2700000" algn="tl">
                    <a:srgbClr val="000000">
                      <a:alpha val="43137"/>
                    </a:srgbClr>
                  </a:outerShdw>
                </a:effectLst>
              </a:rPr>
              <a:t>which is traditionally painted hippie-style </a:t>
            </a:r>
            <a:r>
              <a:rPr lang="en-US" sz="2600" b="1" dirty="0" smtClean="0">
                <a:solidFill>
                  <a:schemeClr val="bg2"/>
                </a:solidFill>
                <a:effectLst>
                  <a:outerShdw blurRad="38100" dist="38100" dir="2700000" algn="tl">
                    <a:srgbClr val="000000">
                      <a:alpha val="43137"/>
                    </a:srgbClr>
                  </a:outerShdw>
                </a:effectLst>
              </a:rPr>
              <a:t>«Flower Power». </a:t>
            </a:r>
            <a:r>
              <a:rPr lang="en-US" sz="2600" b="1" dirty="0" smtClean="0">
                <a:solidFill>
                  <a:schemeClr val="accent2">
                    <a:lumMod val="75000"/>
                  </a:schemeClr>
                </a:solidFill>
                <a:effectLst>
                  <a:outerShdw blurRad="38100" dist="38100" dir="2700000" algn="tl">
                    <a:srgbClr val="000000">
                      <a:alpha val="43137"/>
                    </a:srgbClr>
                  </a:outerShdw>
                </a:effectLst>
              </a:rPr>
              <a:t>At these vans hippie group liked to ride on a small conservative American town and shock of their inhabitants by various antics. </a:t>
            </a:r>
            <a:endParaRPr lang="ru-RU" sz="2600" b="1" dirty="0">
              <a:solidFill>
                <a:schemeClr val="accent2">
                  <a:lumMod val="75000"/>
                </a:schemeClr>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5429256" y="2643182"/>
            <a:ext cx="3576634" cy="2939608"/>
          </a:xfrm>
          <a:prstGeom prst="rect">
            <a:avLst/>
          </a:prstGeom>
          <a:noFill/>
          <a:ln w="9525">
            <a:noFill/>
            <a:miter lim="800000"/>
            <a:headEnd/>
            <a:tailEnd/>
          </a:ln>
        </p:spPr>
      </p:pic>
      <p:pic>
        <p:nvPicPr>
          <p:cNvPr id="4099" name="Picture 3" descr="C:\Users\Администратор\Pictures\хиппи\vw_van4.jpg"/>
          <p:cNvPicPr>
            <a:picLocks noChangeAspect="1" noChangeArrowheads="1"/>
          </p:cNvPicPr>
          <p:nvPr/>
        </p:nvPicPr>
        <p:blipFill>
          <a:blip r:embed="rId3" cstate="print"/>
          <a:srcRect/>
          <a:stretch>
            <a:fillRect/>
          </a:stretch>
        </p:blipFill>
        <p:spPr bwMode="auto">
          <a:xfrm>
            <a:off x="1857356" y="2643182"/>
            <a:ext cx="3643338" cy="2449831"/>
          </a:xfrm>
          <a:prstGeom prst="rect">
            <a:avLst/>
          </a:prstGeom>
          <a:noFill/>
        </p:spPr>
      </p:pic>
      <p:sp>
        <p:nvSpPr>
          <p:cNvPr id="6" name="TextBox 5"/>
          <p:cNvSpPr txBox="1"/>
          <p:nvPr/>
        </p:nvSpPr>
        <p:spPr>
          <a:xfrm>
            <a:off x="5786446" y="5572140"/>
            <a:ext cx="3214710" cy="646331"/>
          </a:xfrm>
          <a:prstGeom prst="rect">
            <a:avLst/>
          </a:prstGeom>
          <a:noFill/>
        </p:spPr>
        <p:txBody>
          <a:bodyPr wrap="square" rtlCol="0">
            <a:spAutoFit/>
          </a:bodyPr>
          <a:lstStyle/>
          <a:p>
            <a:r>
              <a:rPr lang="en-US" b="1" i="1" dirty="0" smtClean="0">
                <a:solidFill>
                  <a:schemeClr val="bg2"/>
                </a:solidFill>
                <a:effectLst>
                  <a:outerShdw blurRad="38100" dist="38100" dir="2700000" algn="tl">
                    <a:srgbClr val="000000">
                      <a:alpha val="43137"/>
                    </a:srgbClr>
                  </a:outerShdw>
                </a:effectLst>
              </a:rPr>
              <a:t>The picture presented minibus </a:t>
            </a:r>
            <a:r>
              <a:rPr lang="en-US" b="1" i="1" dirty="0" err="1" smtClean="0">
                <a:solidFill>
                  <a:schemeClr val="bg2"/>
                </a:solidFill>
                <a:effectLst>
                  <a:outerShdw blurRad="38100" dist="38100" dir="2700000" algn="tl">
                    <a:srgbClr val="000000">
                      <a:alpha val="43137"/>
                    </a:srgbClr>
                  </a:outerShdw>
                </a:effectLst>
              </a:rPr>
              <a:t>Barkas</a:t>
            </a:r>
            <a:r>
              <a:rPr lang="en-US" b="1" i="1" dirty="0" smtClean="0">
                <a:solidFill>
                  <a:schemeClr val="bg2"/>
                </a:solidFill>
                <a:effectLst>
                  <a:outerShdw blurRad="38100" dist="38100" dir="2700000" algn="tl">
                    <a:srgbClr val="000000">
                      <a:alpha val="43137"/>
                    </a:srgbClr>
                  </a:outerShdw>
                </a:effectLst>
              </a:rPr>
              <a:t> B 1000.</a:t>
            </a:r>
            <a:endParaRPr lang="ru-RU" i="1" dirty="0">
              <a:solidFill>
                <a:schemeClr val="bg2"/>
              </a:solidFill>
            </a:endParaRPr>
          </a:p>
        </p:txBody>
      </p:sp>
      <p:pic>
        <p:nvPicPr>
          <p:cNvPr id="4100" name="Picture 4" descr="C:\Users\Администратор\Pictures\хиппи\hippieа.jpg"/>
          <p:cNvPicPr>
            <a:picLocks noChangeAspect="1" noChangeArrowheads="1"/>
          </p:cNvPicPr>
          <p:nvPr/>
        </p:nvPicPr>
        <p:blipFill>
          <a:blip r:embed="rId4" cstate="print"/>
          <a:srcRect/>
          <a:stretch>
            <a:fillRect/>
          </a:stretch>
        </p:blipFill>
        <p:spPr bwMode="auto">
          <a:xfrm>
            <a:off x="0" y="4500570"/>
            <a:ext cx="3071834" cy="2209800"/>
          </a:xfrm>
          <a:prstGeom prst="rect">
            <a:avLst/>
          </a:prstGeom>
          <a:noFill/>
        </p:spPr>
      </p:pic>
      <p:pic>
        <p:nvPicPr>
          <p:cNvPr id="4101" name="Picture 5" descr="C:\Users\Администратор\Pictures\хиппи\8c3cac34905e.jpg"/>
          <p:cNvPicPr>
            <a:picLocks noChangeAspect="1" noChangeArrowheads="1"/>
          </p:cNvPicPr>
          <p:nvPr/>
        </p:nvPicPr>
        <p:blipFill>
          <a:blip r:embed="rId5" cstate="print"/>
          <a:srcRect/>
          <a:stretch>
            <a:fillRect/>
          </a:stretch>
        </p:blipFill>
        <p:spPr bwMode="auto">
          <a:xfrm>
            <a:off x="2928926" y="5000636"/>
            <a:ext cx="2552695" cy="1699137"/>
          </a:xfrm>
          <a:prstGeom prst="rect">
            <a:avLst/>
          </a:prstGeom>
          <a:noFill/>
        </p:spPr>
      </p:pic>
      <p:pic>
        <p:nvPicPr>
          <p:cNvPr id="4102" name="Picture 6"/>
          <p:cNvPicPr>
            <a:picLocks noChangeAspect="1" noChangeArrowheads="1"/>
          </p:cNvPicPr>
          <p:nvPr/>
        </p:nvPicPr>
        <p:blipFill>
          <a:blip r:embed="rId6" cstate="print"/>
          <a:srcRect/>
          <a:stretch>
            <a:fillRect/>
          </a:stretch>
        </p:blipFill>
        <p:spPr bwMode="auto">
          <a:xfrm>
            <a:off x="1" y="2857496"/>
            <a:ext cx="1928794" cy="1609724"/>
          </a:xfrm>
          <a:prstGeom prst="rect">
            <a:avLst/>
          </a:prstGeom>
          <a:noFill/>
          <a:ln w="9525">
            <a:noFill/>
            <a:miter lim="800000"/>
            <a:headEnd/>
            <a:tailEnd/>
          </a:ln>
        </p:spPr>
      </p:pic>
      <p:pic>
        <p:nvPicPr>
          <p:cNvPr id="9" name="Picture 11"/>
          <p:cNvPicPr>
            <a:picLocks noChangeAspect="1" noChangeArrowheads="1"/>
          </p:cNvPicPr>
          <p:nvPr/>
        </p:nvPicPr>
        <p:blipFill>
          <a:blip r:embed="rId7"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fltVal val="0"/>
                                          </p:val>
                                        </p:tav>
                                        <p:tav tm="100000">
                                          <p:val>
                                            <p:strVal val="#ppt_w"/>
                                          </p:val>
                                        </p:tav>
                                      </p:tavLst>
                                    </p:anim>
                                    <p:anim calcmode="lin" valueType="num">
                                      <p:cBhvr>
                                        <p:cTn id="15" dur="1000" fill="hold"/>
                                        <p:tgtEl>
                                          <p:spTgt spid="4099"/>
                                        </p:tgtEl>
                                        <p:attrNameLst>
                                          <p:attrName>ppt_h</p:attrName>
                                        </p:attrNameLst>
                                      </p:cBhvr>
                                      <p:tavLst>
                                        <p:tav tm="0">
                                          <p:val>
                                            <p:fltVal val="0"/>
                                          </p:val>
                                        </p:tav>
                                        <p:tav tm="100000">
                                          <p:val>
                                            <p:strVal val="#ppt_h"/>
                                          </p:val>
                                        </p:tav>
                                      </p:tavLst>
                                    </p:anim>
                                    <p:anim calcmode="lin" valueType="num">
                                      <p:cBhvr>
                                        <p:cTn id="16" dur="1000" fill="hold"/>
                                        <p:tgtEl>
                                          <p:spTgt spid="409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barn(inHorizontal)">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 calcmode="lin" valueType="num">
                                      <p:cBhvr>
                                        <p:cTn id="27" dur="500" fill="hold"/>
                                        <p:tgtEl>
                                          <p:spTgt spid="4102"/>
                                        </p:tgtEl>
                                        <p:attrNameLst>
                                          <p:attrName>ppt_w</p:attrName>
                                        </p:attrNameLst>
                                      </p:cBhvr>
                                      <p:tavLst>
                                        <p:tav tm="0">
                                          <p:val>
                                            <p:fltVal val="0"/>
                                          </p:val>
                                        </p:tav>
                                        <p:tav tm="100000">
                                          <p:val>
                                            <p:strVal val="#ppt_w"/>
                                          </p:val>
                                        </p:tav>
                                      </p:tavLst>
                                    </p:anim>
                                    <p:anim calcmode="lin" valueType="num">
                                      <p:cBhvr>
                                        <p:cTn id="28" dur="500" fill="hold"/>
                                        <p:tgtEl>
                                          <p:spTgt spid="4102"/>
                                        </p:tgtEl>
                                        <p:attrNameLst>
                                          <p:attrName>ppt_h</p:attrName>
                                        </p:attrNameLst>
                                      </p:cBhvr>
                                      <p:tavLst>
                                        <p:tav tm="0">
                                          <p:val>
                                            <p:fltVal val="0"/>
                                          </p:val>
                                        </p:tav>
                                        <p:tav tm="100000">
                                          <p:val>
                                            <p:strVal val="#ppt_h"/>
                                          </p:val>
                                        </p:tav>
                                      </p:tavLst>
                                    </p:anim>
                                    <p:animEffect transition="in" filter="fade">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2000"/>
                                        <p:tgtEl>
                                          <p:spTgt spid="4100"/>
                                        </p:tgtEl>
                                      </p:cBhvr>
                                    </p:animEffect>
                                    <p:anim calcmode="lin" valueType="num">
                                      <p:cBhvr>
                                        <p:cTn id="35" dur="2000" fill="hold"/>
                                        <p:tgtEl>
                                          <p:spTgt spid="4100"/>
                                        </p:tgtEl>
                                        <p:attrNameLst>
                                          <p:attrName>style.rotation</p:attrName>
                                        </p:attrNameLst>
                                      </p:cBhvr>
                                      <p:tavLst>
                                        <p:tav tm="0">
                                          <p:val>
                                            <p:fltVal val="720"/>
                                          </p:val>
                                        </p:tav>
                                        <p:tav tm="100000">
                                          <p:val>
                                            <p:fltVal val="0"/>
                                          </p:val>
                                        </p:tav>
                                      </p:tavLst>
                                    </p:anim>
                                    <p:anim calcmode="lin" valueType="num">
                                      <p:cBhvr>
                                        <p:cTn id="36" dur="2000" fill="hold"/>
                                        <p:tgtEl>
                                          <p:spTgt spid="4100"/>
                                        </p:tgtEl>
                                        <p:attrNameLst>
                                          <p:attrName>ppt_h</p:attrName>
                                        </p:attrNameLst>
                                      </p:cBhvr>
                                      <p:tavLst>
                                        <p:tav tm="0">
                                          <p:val>
                                            <p:fltVal val="0"/>
                                          </p:val>
                                        </p:tav>
                                        <p:tav tm="100000">
                                          <p:val>
                                            <p:strVal val="#ppt_h"/>
                                          </p:val>
                                        </p:tav>
                                      </p:tavLst>
                                    </p:anim>
                                    <p:anim calcmode="lin" valueType="num">
                                      <p:cBhvr>
                                        <p:cTn id="37" dur="2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strVal val="#ppt_w*0.05"/>
                                          </p:val>
                                        </p:tav>
                                        <p:tav tm="100000">
                                          <p:val>
                                            <p:strVal val="#ppt_w"/>
                                          </p:val>
                                        </p:tav>
                                      </p:tavLst>
                                    </p:anim>
                                    <p:anim calcmode="lin" valueType="num">
                                      <p:cBhvr>
                                        <p:cTn id="43" dur="500" fill="hold"/>
                                        <p:tgtEl>
                                          <p:spTgt spid="6"/>
                                        </p:tgtEl>
                                        <p:attrNameLst>
                                          <p:attrName>ppt_h</p:attrName>
                                        </p:attrNameLst>
                                      </p:cBhvr>
                                      <p:tavLst>
                                        <p:tav tm="0">
                                          <p:val>
                                            <p:strVal val="#ppt_h"/>
                                          </p:val>
                                        </p:tav>
                                        <p:tav tm="100000">
                                          <p:val>
                                            <p:strVal val="#ppt_h"/>
                                          </p:val>
                                        </p:tav>
                                      </p:tavLst>
                                    </p:anim>
                                    <p:anim calcmode="lin" valueType="num">
                                      <p:cBhvr>
                                        <p:cTn id="44" dur="500" fill="hold"/>
                                        <p:tgtEl>
                                          <p:spTgt spid="6"/>
                                        </p:tgtEl>
                                        <p:attrNameLst>
                                          <p:attrName>ppt_x</p:attrName>
                                        </p:attrNameLst>
                                      </p:cBhvr>
                                      <p:tavLst>
                                        <p:tav tm="0">
                                          <p:val>
                                            <p:strVal val="#ppt_x-.2"/>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Pictures\хиппи\splash7.jpg"/>
          <p:cNvPicPr>
            <a:picLocks noChangeAspect="1" noChangeArrowheads="1"/>
          </p:cNvPicPr>
          <p:nvPr/>
        </p:nvPicPr>
        <p:blipFill>
          <a:blip r:embed="rId2" cstate="print"/>
          <a:srcRect/>
          <a:stretch>
            <a:fillRect/>
          </a:stretch>
        </p:blipFill>
        <p:spPr bwMode="auto">
          <a:xfrm>
            <a:off x="0" y="-10210"/>
            <a:ext cx="9144000" cy="6868210"/>
          </a:xfrm>
          <a:prstGeom prst="rect">
            <a:avLst/>
          </a:prstGeom>
          <a:noFill/>
        </p:spPr>
      </p:pic>
      <p:sp>
        <p:nvSpPr>
          <p:cNvPr id="2" name="Заголовок 1"/>
          <p:cNvSpPr>
            <a:spLocks noGrp="1"/>
          </p:cNvSpPr>
          <p:nvPr>
            <p:ph type="title"/>
          </p:nvPr>
        </p:nvSpPr>
        <p:spPr>
          <a:xfrm>
            <a:off x="457200" y="428604"/>
            <a:ext cx="8229600" cy="1143008"/>
          </a:xfrm>
        </p:spPr>
        <p:txBody>
          <a:bodyPr/>
          <a:lstStyle/>
          <a:p>
            <a:pPr algn="ctr"/>
            <a:r>
              <a:rPr lang="en-US" b="1" dirty="0" smtClean="0">
                <a:solidFill>
                  <a:srgbClr val="FF0000"/>
                </a:solidFill>
                <a:effectLst>
                  <a:outerShdw blurRad="38100" dist="38100" dir="2700000" algn="tl">
                    <a:srgbClr val="000000">
                      <a:alpha val="43137"/>
                    </a:srgbClr>
                  </a:outerShdw>
                </a:effectLst>
              </a:rPr>
              <a:t>Slogans Hippie 60's</a:t>
            </a:r>
            <a:r>
              <a:rPr lang="ru-RU" b="1" dirty="0" smtClean="0">
                <a:solidFill>
                  <a:srgbClr val="FF0000"/>
                </a:solidFill>
                <a:effectLst>
                  <a:outerShdw blurRad="38100" dist="38100" dir="2700000" algn="tl">
                    <a:srgbClr val="000000">
                      <a:alpha val="43137"/>
                    </a:srgbClr>
                  </a:outerShdw>
                </a:effectLst>
              </a:rPr>
              <a:t>.</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42844" y="2071678"/>
            <a:ext cx="8858312" cy="4500594"/>
          </a:xfrm>
        </p:spPr>
        <p:txBody>
          <a:bodyPr/>
          <a:lstStyle/>
          <a:p>
            <a:r>
              <a:rPr lang="en-US" b="1" u="sng" dirty="0" smtClean="0">
                <a:solidFill>
                  <a:srgbClr val="FF0000"/>
                </a:solidFill>
                <a:effectLst>
                  <a:outerShdw blurRad="38100" dist="38100" dir="2700000" algn="tl">
                    <a:srgbClr val="000000">
                      <a:alpha val="43137"/>
                    </a:srgbClr>
                  </a:outerShdw>
                </a:effectLst>
                <a:latin typeface="Segoe Print" pitchFamily="2" charset="0"/>
              </a:rPr>
              <a:t>«Make Love, Not War»</a:t>
            </a:r>
            <a:r>
              <a:rPr lang="en-US" b="1" dirty="0" smtClean="0">
                <a:solidFill>
                  <a:schemeClr val="accent6">
                    <a:lumMod val="20000"/>
                    <a:lumOff val="80000"/>
                  </a:schemeClr>
                </a:solidFill>
                <a:effectLst>
                  <a:outerShdw blurRad="38100" dist="38100" dir="2700000" algn="tl">
                    <a:srgbClr val="000000">
                      <a:alpha val="43137"/>
                    </a:srgbClr>
                  </a:outerShdw>
                </a:effectLst>
                <a:latin typeface="Segoe Print" pitchFamily="2" charset="0"/>
              </a:rPr>
              <a:t>(«</a:t>
            </a:r>
            <a:r>
              <a:rPr lang="ru-RU" b="1" dirty="0" smtClean="0">
                <a:solidFill>
                  <a:schemeClr val="accent6">
                    <a:lumMod val="20000"/>
                    <a:lumOff val="80000"/>
                  </a:schemeClr>
                </a:solidFill>
                <a:effectLst>
                  <a:outerShdw blurRad="38100" dist="38100" dir="2700000" algn="tl">
                    <a:srgbClr val="000000">
                      <a:alpha val="43137"/>
                    </a:srgbClr>
                  </a:outerShdw>
                </a:effectLst>
              </a:rPr>
              <a:t>Занимайтесь любовью, а не войной»)</a:t>
            </a:r>
          </a:p>
          <a:p>
            <a:r>
              <a:rPr lang="ru-RU" b="1" u="sng" dirty="0" smtClean="0">
                <a:solidFill>
                  <a:srgbClr val="FF0000"/>
                </a:solidFill>
                <a:effectLst>
                  <a:outerShdw blurRad="38100" dist="38100" dir="2700000" algn="tl">
                    <a:srgbClr val="000000">
                      <a:alpha val="43137"/>
                    </a:srgbClr>
                  </a:outerShdw>
                </a:effectLst>
                <a:latin typeface="Segoe Print" pitchFamily="2" charset="0"/>
              </a:rPr>
              <a:t>«</a:t>
            </a:r>
            <a:r>
              <a:rPr lang="en-US" b="1" u="sng" dirty="0" smtClean="0">
                <a:solidFill>
                  <a:srgbClr val="FF0000"/>
                </a:solidFill>
                <a:effectLst>
                  <a:outerShdw blurRad="38100" dist="38100" dir="2700000" algn="tl">
                    <a:srgbClr val="000000">
                      <a:alpha val="43137"/>
                    </a:srgbClr>
                  </a:outerShdw>
                </a:effectLst>
                <a:latin typeface="Segoe Print" pitchFamily="2" charset="0"/>
              </a:rPr>
              <a:t>Off The Pig!»</a:t>
            </a:r>
            <a:r>
              <a:rPr lang="en-US" b="1" dirty="0" smtClean="0">
                <a:solidFill>
                  <a:schemeClr val="accent5">
                    <a:lumMod val="20000"/>
                    <a:lumOff val="80000"/>
                  </a:schemeClr>
                </a:solidFill>
                <a:effectLst>
                  <a:outerShdw blurRad="38100" dist="38100" dir="2700000" algn="tl">
                    <a:srgbClr val="000000">
                      <a:alpha val="43137"/>
                    </a:srgbClr>
                  </a:outerShdw>
                </a:effectLst>
              </a:rPr>
              <a:t>(«</a:t>
            </a:r>
            <a:r>
              <a:rPr lang="ru-RU" b="1" dirty="0" smtClean="0">
                <a:solidFill>
                  <a:schemeClr val="accent5">
                    <a:lumMod val="20000"/>
                    <a:lumOff val="80000"/>
                  </a:schemeClr>
                </a:solidFill>
                <a:effectLst>
                  <a:outerShdw blurRad="38100" dist="38100" dir="2700000" algn="tl">
                    <a:srgbClr val="000000">
                      <a:alpha val="43137"/>
                    </a:srgbClr>
                  </a:outerShdw>
                </a:effectLst>
              </a:rPr>
              <a:t>Долой свиней!») (игра слов, свиньей назывался пулемет </a:t>
            </a:r>
            <a:r>
              <a:rPr lang="en-US" b="1" dirty="0" smtClean="0">
                <a:solidFill>
                  <a:schemeClr val="accent5">
                    <a:lumMod val="20000"/>
                    <a:lumOff val="80000"/>
                  </a:schemeClr>
                </a:solidFill>
                <a:effectLst>
                  <a:outerShdw blurRad="38100" dist="38100" dir="2700000" algn="tl">
                    <a:srgbClr val="000000">
                      <a:alpha val="43137"/>
                    </a:srgbClr>
                  </a:outerShdw>
                </a:effectLst>
              </a:rPr>
              <a:t>M60, </a:t>
            </a:r>
            <a:r>
              <a:rPr lang="ru-RU" b="1" dirty="0" smtClean="0">
                <a:solidFill>
                  <a:schemeClr val="accent5">
                    <a:lumMod val="20000"/>
                    <a:lumOff val="80000"/>
                  </a:schemeClr>
                </a:solidFill>
                <a:effectLst>
                  <a:outerShdw blurRad="38100" dist="38100" dir="2700000" algn="tl">
                    <a:srgbClr val="000000">
                      <a:alpha val="43137"/>
                    </a:srgbClr>
                  </a:outerShdw>
                </a:effectLst>
              </a:rPr>
              <a:t>немаловажный во время Вьетнамской войны)</a:t>
            </a:r>
          </a:p>
          <a:p>
            <a:r>
              <a:rPr lang="ru-RU" b="1" u="sng" dirty="0" smtClean="0">
                <a:solidFill>
                  <a:srgbClr val="FF0000"/>
                </a:solidFill>
                <a:effectLst>
                  <a:outerShdw blurRad="38100" dist="38100" dir="2700000" algn="tl">
                    <a:srgbClr val="000000">
                      <a:alpha val="43137"/>
                    </a:srgbClr>
                  </a:outerShdw>
                </a:effectLst>
                <a:latin typeface="Segoe Print" pitchFamily="2" charset="0"/>
              </a:rPr>
              <a:t>«</a:t>
            </a:r>
            <a:r>
              <a:rPr lang="en-US" b="1" u="sng" dirty="0" smtClean="0">
                <a:solidFill>
                  <a:srgbClr val="FF0000"/>
                </a:solidFill>
                <a:effectLst>
                  <a:outerShdw blurRad="38100" dist="38100" dir="2700000" algn="tl">
                    <a:srgbClr val="000000">
                      <a:alpha val="43137"/>
                    </a:srgbClr>
                  </a:outerShdw>
                </a:effectLst>
                <a:latin typeface="Segoe Print" pitchFamily="2" charset="0"/>
              </a:rPr>
              <a:t>Give Peace A Chance</a:t>
            </a:r>
            <a:r>
              <a:rPr lang="en-US" b="1" u="sng" dirty="0" smtClean="0">
                <a:solidFill>
                  <a:srgbClr val="FF0000"/>
                </a:solidFill>
                <a:effectLst>
                  <a:outerShdw blurRad="38100" dist="38100" dir="2700000" algn="tl">
                    <a:srgbClr val="000000">
                      <a:alpha val="43137"/>
                    </a:srgbClr>
                  </a:outerShdw>
                </a:effectLst>
              </a:rPr>
              <a:t>»</a:t>
            </a:r>
            <a:r>
              <a:rPr lang="en-US" b="1" dirty="0" smtClean="0">
                <a:solidFill>
                  <a:schemeClr val="tx2">
                    <a:lumMod val="20000"/>
                    <a:lumOff val="80000"/>
                  </a:schemeClr>
                </a:solidFill>
                <a:effectLst>
                  <a:outerShdw blurRad="38100" dist="38100" dir="2700000" algn="tl">
                    <a:srgbClr val="000000">
                      <a:alpha val="43137"/>
                    </a:srgbClr>
                  </a:outerShdw>
                </a:effectLst>
              </a:rPr>
              <a:t>(«</a:t>
            </a:r>
            <a:r>
              <a:rPr lang="ru-RU" b="1" dirty="0" smtClean="0">
                <a:solidFill>
                  <a:schemeClr val="tx2">
                    <a:lumMod val="20000"/>
                    <a:lumOff val="80000"/>
                  </a:schemeClr>
                </a:solidFill>
                <a:effectLst>
                  <a:outerShdw blurRad="38100" dist="38100" dir="2700000" algn="tl">
                    <a:srgbClr val="000000">
                      <a:alpha val="43137"/>
                    </a:srgbClr>
                  </a:outerShdw>
                </a:effectLst>
              </a:rPr>
              <a:t>Дайте миру шанс»)</a:t>
            </a:r>
          </a:p>
          <a:p>
            <a:r>
              <a:rPr lang="ru-RU" b="1" u="sng" dirty="0" smtClean="0">
                <a:solidFill>
                  <a:srgbClr val="FF0000"/>
                </a:solidFill>
                <a:effectLst>
                  <a:outerShdw blurRad="38100" dist="38100" dir="2700000" algn="tl">
                    <a:srgbClr val="000000">
                      <a:alpha val="43137"/>
                    </a:srgbClr>
                  </a:outerShdw>
                </a:effectLst>
                <a:latin typeface="Segoe Print" pitchFamily="2" charset="0"/>
              </a:rPr>
              <a:t>«</a:t>
            </a:r>
            <a:r>
              <a:rPr lang="en-US" b="1" u="sng" dirty="0" smtClean="0">
                <a:solidFill>
                  <a:srgbClr val="FF0000"/>
                </a:solidFill>
                <a:effectLst>
                  <a:outerShdw blurRad="38100" dist="38100" dir="2700000" algn="tl">
                    <a:srgbClr val="000000">
                      <a:alpha val="43137"/>
                    </a:srgbClr>
                  </a:outerShdw>
                </a:effectLst>
                <a:latin typeface="Segoe Print" pitchFamily="2" charset="0"/>
              </a:rPr>
              <a:t>Hell No, We Won’t Go!» </a:t>
            </a:r>
            <a:r>
              <a:rPr lang="en-US" b="1" dirty="0" smtClean="0">
                <a:solidFill>
                  <a:schemeClr val="bg2">
                    <a:lumMod val="20000"/>
                    <a:lumOff val="80000"/>
                  </a:schemeClr>
                </a:solidFill>
                <a:effectLst>
                  <a:outerShdw blurRad="38100" dist="38100" dir="2700000" algn="tl">
                    <a:srgbClr val="000000">
                      <a:alpha val="43137"/>
                    </a:srgbClr>
                  </a:outerShdw>
                </a:effectLst>
              </a:rPr>
              <a:t>(«</a:t>
            </a:r>
            <a:r>
              <a:rPr lang="ru-RU" b="1" dirty="0" smtClean="0">
                <a:solidFill>
                  <a:schemeClr val="bg2">
                    <a:lumMod val="20000"/>
                    <a:lumOff val="80000"/>
                  </a:schemeClr>
                </a:solidFill>
                <a:effectLst>
                  <a:outerShdw blurRad="38100" dist="38100" dir="2700000" algn="tl">
                    <a:srgbClr val="000000">
                      <a:alpha val="43137"/>
                    </a:srgbClr>
                  </a:outerShdw>
                </a:effectLst>
              </a:rPr>
              <a:t>Ни черта мы не уйдём!»)</a:t>
            </a:r>
          </a:p>
          <a:p>
            <a:r>
              <a:rPr lang="ru-RU" b="1" u="sng" dirty="0" smtClean="0">
                <a:solidFill>
                  <a:srgbClr val="FF0000"/>
                </a:solidFill>
                <a:effectLst>
                  <a:outerShdw blurRad="38100" dist="38100" dir="2700000" algn="tl">
                    <a:srgbClr val="000000">
                      <a:alpha val="43137"/>
                    </a:srgbClr>
                  </a:outerShdw>
                </a:effectLst>
                <a:latin typeface="Segoe Print" pitchFamily="2" charset="0"/>
              </a:rPr>
              <a:t>«</a:t>
            </a:r>
            <a:r>
              <a:rPr lang="en-US" b="1" u="sng" dirty="0" smtClean="0">
                <a:solidFill>
                  <a:srgbClr val="FF0000"/>
                </a:solidFill>
                <a:effectLst>
                  <a:outerShdw blurRad="38100" dist="38100" dir="2700000" algn="tl">
                    <a:srgbClr val="000000">
                      <a:alpha val="43137"/>
                    </a:srgbClr>
                  </a:outerShdw>
                </a:effectLst>
                <a:latin typeface="Segoe Print" pitchFamily="2" charset="0"/>
              </a:rPr>
              <a:t>All You Need Is Love!» </a:t>
            </a:r>
            <a:r>
              <a:rPr lang="en-US" b="1" dirty="0" smtClean="0">
                <a:solidFill>
                  <a:schemeClr val="accent3">
                    <a:lumMod val="20000"/>
                    <a:lumOff val="80000"/>
                  </a:schemeClr>
                </a:solidFill>
                <a:effectLst>
                  <a:outerShdw blurRad="38100" dist="38100" dir="2700000" algn="tl">
                    <a:srgbClr val="000000">
                      <a:alpha val="43137"/>
                    </a:srgbClr>
                  </a:outerShdw>
                </a:effectLst>
              </a:rPr>
              <a:t>("</a:t>
            </a:r>
            <a:r>
              <a:rPr lang="ru-RU" b="1" dirty="0" smtClean="0">
                <a:solidFill>
                  <a:schemeClr val="accent3">
                    <a:lumMod val="20000"/>
                    <a:lumOff val="80000"/>
                  </a:schemeClr>
                </a:solidFill>
                <a:effectLst>
                  <a:outerShdw blurRad="38100" dist="38100" dir="2700000" algn="tl">
                    <a:srgbClr val="000000">
                      <a:alpha val="43137"/>
                    </a:srgbClr>
                  </a:outerShdw>
                </a:effectLst>
              </a:rPr>
              <a:t>Всё, что нужно, это любовь!)</a:t>
            </a:r>
            <a:endParaRPr lang="ru-RU" b="1" dirty="0">
              <a:solidFill>
                <a:schemeClr val="accent3">
                  <a:lumMod val="20000"/>
                  <a:lumOff val="80000"/>
                </a:schemeClr>
              </a:solidFill>
              <a:effectLst>
                <a:outerShdw blurRad="38100" dist="38100" dir="2700000" algn="tl">
                  <a:srgbClr val="000000">
                    <a:alpha val="43137"/>
                  </a:srgbClr>
                </a:outerShdw>
              </a:effectLst>
            </a:endParaRPr>
          </a:p>
        </p:txBody>
      </p:sp>
      <p:pic>
        <p:nvPicPr>
          <p:cNvPr id="5" name="Picture 11"/>
          <p:cNvPicPr>
            <a:picLocks noChangeAspect="1" noChangeArrowheads="1"/>
          </p:cNvPicPr>
          <p:nvPr/>
        </p:nvPicPr>
        <p:blipFill>
          <a:blip r:embed="rId3" cstate="print"/>
          <a:srcRect/>
          <a:stretch>
            <a:fillRect/>
          </a:stretch>
        </p:blipFill>
        <p:spPr bwMode="auto">
          <a:xfrm>
            <a:off x="0" y="0"/>
            <a:ext cx="885823" cy="738186"/>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rgbClr val="000000"/>
      </a:dk1>
      <a:lt1>
        <a:srgbClr val="BCFFDA"/>
      </a:lt1>
      <a:dk2>
        <a:srgbClr val="00B050"/>
      </a:dk2>
      <a:lt2>
        <a:srgbClr val="FFFF00"/>
      </a:lt2>
      <a:accent1>
        <a:srgbClr val="00B0F0"/>
      </a:accent1>
      <a:accent2>
        <a:srgbClr val="FF0000"/>
      </a:accent2>
      <a:accent3>
        <a:srgbClr val="7030A0"/>
      </a:accent3>
      <a:accent4>
        <a:srgbClr val="DE14B3"/>
      </a:accent4>
      <a:accent5>
        <a:srgbClr val="B0186F"/>
      </a:accent5>
      <a:accent6>
        <a:srgbClr val="5DD3FF"/>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TotalTime>
  <Words>671</Words>
  <Application>Microsoft Office PowerPoint</Application>
  <PresentationFormat>Экран (4:3)</PresentationFormat>
  <Paragraphs>35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Презентация PowerPoint</vt:lpstr>
      <vt:lpstr>Презентация PowerPoint</vt:lpstr>
      <vt:lpstr>Hippie fashions and values had a major effect on culture, influencing popular music, television, film, literature, and the arts. Since the widespread movement in the 1960s, many aspects of hippie culture have been assimilated by mainstream society.</vt:lpstr>
      <vt:lpstr>Презентация PowerPoint</vt:lpstr>
      <vt:lpstr>Презентация PowerPoint</vt:lpstr>
      <vt:lpstr>Презентация PowerPoint</vt:lpstr>
      <vt:lpstr>Презентация PowerPoint</vt:lpstr>
      <vt:lpstr>One of the symbols of the hippie movement is considered old minibus "Volkswagen", which is traditionally painted hippie-style «Flower Power». At these vans hippie group liked to ride on a small conservative American town and shock of their inhabitants by various antics. </vt:lpstr>
      <vt:lpstr>Slogans Hippie 60's.</vt:lpstr>
      <vt:lpstr>symbols hippie.</vt:lpstr>
      <vt:lpstr>Презентация PowerPoint</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Юра Роман</cp:lastModifiedBy>
  <cp:revision>24</cp:revision>
  <dcterms:created xsi:type="dcterms:W3CDTF">2010-04-02T20:18:42Z</dcterms:created>
  <dcterms:modified xsi:type="dcterms:W3CDTF">2015-04-14T07:55:29Z</dcterms:modified>
</cp:coreProperties>
</file>