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DD72-2157-40B0-9248-6B5BAF458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88A-3C0E-4D37-BFD5-6C6094CE8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DCD6-C462-4215-A8B2-467BD49EB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72E7-630E-41E6-ABC6-3FB6B5522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5A2A-49EA-42EF-82B5-3BD50293B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5BF0-ED35-491E-B051-6BF3C95CE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8B0-27D1-4B8F-8EF9-23B526974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95B-6F7E-475B-B73F-CC8AE5D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1AFE-61AD-4E9D-B486-AA17225E2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93D-EB03-4974-BDE0-1E248DA1A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FC4C95-1C61-438C-8C7F-0DF2436F2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C3570D-29D8-444A-A01F-4512A7E7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88913"/>
            <a:ext cx="3816102" cy="3024187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/>
              <a:t>Презентац</a:t>
            </a:r>
            <a:r>
              <a:rPr lang="uk-UA" sz="4000" b="1" i="1" dirty="0" err="1"/>
              <a:t>ія</a:t>
            </a:r>
            <a:r>
              <a:rPr lang="uk-UA" sz="4000" b="1" i="1" dirty="0"/>
              <a:t>   </a:t>
            </a: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>з </a:t>
            </a:r>
            <a:r>
              <a:rPr lang="uk-UA" sz="4000" b="1" i="1" dirty="0"/>
              <a:t>екології </a:t>
            </a:r>
            <a:br>
              <a:rPr lang="uk-UA" sz="4000" b="1" i="1" dirty="0"/>
            </a:br>
            <a:r>
              <a:rPr lang="uk-UA" sz="4000" b="1" i="1" dirty="0"/>
              <a:t>на тему: </a:t>
            </a:r>
            <a:r>
              <a:rPr lang="uk-UA" sz="4000" b="1" i="1" dirty="0" err="1"/>
              <a:t>“Забруднення</a:t>
            </a:r>
            <a:r>
              <a:rPr lang="uk-UA" sz="4000" b="1" i="1" dirty="0"/>
              <a:t> </a:t>
            </a:r>
            <a:r>
              <a:rPr lang="uk-UA" sz="4000" b="1" i="1" dirty="0" err="1"/>
              <a:t>океанів”</a:t>
            </a:r>
            <a:endParaRPr lang="ru-RU" sz="40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163" y="5157788"/>
            <a:ext cx="3529012" cy="1511300"/>
          </a:xfrm>
        </p:spPr>
        <p:txBody>
          <a:bodyPr/>
          <a:lstStyle/>
          <a:p>
            <a:r>
              <a:rPr lang="uk-UA" sz="2000" b="1" i="1"/>
              <a:t>Виконала:</a:t>
            </a:r>
          </a:p>
          <a:p>
            <a:r>
              <a:rPr lang="uk-UA" sz="2000" b="1" i="1"/>
              <a:t>учениця 11 класу</a:t>
            </a:r>
          </a:p>
          <a:p>
            <a:r>
              <a:rPr lang="uk-UA" sz="2000" b="1" i="1"/>
              <a:t>Бутівської ЗОШ</a:t>
            </a:r>
          </a:p>
          <a:p>
            <a:r>
              <a:rPr lang="uk-UA" sz="2000" b="1" i="1"/>
              <a:t>Пономарьова Владислава</a:t>
            </a:r>
            <a:endParaRPr lang="ru-RU" sz="2000" b="1" i="1"/>
          </a:p>
        </p:txBody>
      </p:sp>
      <p:pic>
        <p:nvPicPr>
          <p:cNvPr id="2053" name="Picture 5" descr="smitia_ok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8913"/>
            <a:ext cx="4032250" cy="2690812"/>
          </a:xfrm>
          <a:prstGeom prst="rect">
            <a:avLst/>
          </a:prstGeom>
          <a:noFill/>
        </p:spPr>
      </p:pic>
      <p:pic>
        <p:nvPicPr>
          <p:cNvPr id="2057" name="Picture 9" descr="IXTOC_I_oil_well_blowou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57563"/>
            <a:ext cx="4968875" cy="3146425"/>
          </a:xfrm>
          <a:prstGeom prst="rect">
            <a:avLst/>
          </a:prstGeom>
          <a:noFill/>
        </p:spPr>
      </p:pic>
      <p:pic>
        <p:nvPicPr>
          <p:cNvPr id="2058" name="Picture 10" descr="300px-AlfedPalmersmokesta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519363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uk-UA" sz="4000" b="1" i="1" dirty="0"/>
              <a:t>Важлива інформація!</a:t>
            </a:r>
            <a:endParaRPr lang="ru-RU" sz="4000" b="1" i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856662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800" b="1" dirty="0"/>
              <a:t>Стан вод </a:t>
            </a:r>
            <a:r>
              <a:rPr lang="ru-RU" sz="1800" b="1" dirty="0" err="1"/>
              <a:t>Світового</a:t>
            </a:r>
            <a:r>
              <a:rPr lang="ru-RU" sz="1800" b="1" dirty="0"/>
              <a:t> океану зараз </a:t>
            </a:r>
            <a:r>
              <a:rPr lang="ru-RU" sz="1800" b="1" dirty="0" err="1"/>
              <a:t>викликає</a:t>
            </a:r>
            <a:r>
              <a:rPr lang="ru-RU" sz="1800" b="1" dirty="0"/>
              <a:t> </a:t>
            </a:r>
            <a:r>
              <a:rPr lang="ru-RU" sz="1800" b="1" dirty="0" err="1"/>
              <a:t>велику</a:t>
            </a:r>
            <a:r>
              <a:rPr lang="ru-RU" sz="1800" b="1" dirty="0"/>
              <a:t> </a:t>
            </a:r>
            <a:r>
              <a:rPr lang="ru-RU" sz="1800" b="1" dirty="0" err="1"/>
              <a:t>тривогу</a:t>
            </a:r>
            <a:r>
              <a:rPr lang="ru-RU" sz="1800" b="1" dirty="0"/>
              <a:t>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</a:t>
            </a:r>
            <a:r>
              <a:rPr lang="ru-RU" sz="1800" dirty="0" smtClean="0"/>
              <a:t>     Води </a:t>
            </a:r>
            <a:r>
              <a:rPr lang="ru-RU" sz="1800" dirty="0" err="1"/>
              <a:t>морів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океанів</a:t>
            </a:r>
            <a:r>
              <a:rPr lang="ru-RU" sz="1800" dirty="0"/>
              <a:t> </a:t>
            </a:r>
            <a:r>
              <a:rPr lang="ru-RU" sz="1800" dirty="0" err="1"/>
              <a:t>забруднюються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водами </a:t>
            </a:r>
            <a:r>
              <a:rPr lang="ru-RU" sz="1800" dirty="0" err="1"/>
              <a:t>рік</a:t>
            </a:r>
            <a:r>
              <a:rPr lang="ru-RU" sz="1800" dirty="0"/>
              <a:t>,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якими</a:t>
            </a:r>
            <a:r>
              <a:rPr lang="ru-RU" sz="1800" dirty="0"/>
              <a:t> </a:t>
            </a:r>
            <a:r>
              <a:rPr lang="ru-RU" sz="1800" dirty="0" err="1"/>
              <a:t>щороку</a:t>
            </a:r>
            <a:r>
              <a:rPr lang="ru-RU" sz="1800" dirty="0"/>
              <a:t> в </a:t>
            </a:r>
            <a:r>
              <a:rPr lang="ru-RU" sz="1800" dirty="0" smtClean="0"/>
              <a:t>океан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</a:t>
            </a:r>
            <a:r>
              <a:rPr lang="ru-RU" sz="1800" dirty="0" err="1"/>
              <a:t>більш</a:t>
            </a:r>
            <a:r>
              <a:rPr lang="ru-RU" sz="1800" dirty="0"/>
              <a:t> 320 млн. т. </a:t>
            </a:r>
            <a:r>
              <a:rPr lang="ru-RU" sz="1800" dirty="0" err="1"/>
              <a:t>заліза</a:t>
            </a:r>
            <a:r>
              <a:rPr lang="ru-RU" sz="1800" dirty="0"/>
              <a:t>, 6,5 млн. т. фосфору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</a:t>
            </a:r>
            <a:r>
              <a:rPr lang="ru-RU" sz="1800" dirty="0" smtClean="0"/>
              <a:t>   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 у </a:t>
            </a:r>
            <a:r>
              <a:rPr lang="ru-RU" sz="1800" dirty="0" err="1"/>
              <a:t>Світовий</a:t>
            </a:r>
            <a:r>
              <a:rPr lang="ru-RU" sz="1800" dirty="0"/>
              <a:t> океан </a:t>
            </a:r>
            <a:r>
              <a:rPr lang="ru-RU" sz="1800" dirty="0" err="1"/>
              <a:t>попадає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атмосфери</a:t>
            </a:r>
            <a:r>
              <a:rPr lang="ru-RU" sz="1800" dirty="0"/>
              <a:t>: 200 тис. т. </a:t>
            </a:r>
            <a:r>
              <a:rPr lang="ru-RU" sz="1800" dirty="0" err="1"/>
              <a:t>свинцю</a:t>
            </a:r>
            <a:r>
              <a:rPr lang="ru-RU" sz="1800" dirty="0"/>
              <a:t>, 1 млн. т. цинку, 5 тис. т. </a:t>
            </a:r>
            <a:r>
              <a:rPr lang="ru-RU" sz="1800" dirty="0" err="1"/>
              <a:t>ртуті</a:t>
            </a:r>
            <a:r>
              <a:rPr lang="ru-RU" sz="1800" dirty="0"/>
              <a:t>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ін</a:t>
            </a:r>
            <a:r>
              <a:rPr lang="ru-RU" sz="18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800" dirty="0" smtClean="0"/>
              <a:t>   </a:t>
            </a:r>
            <a:r>
              <a:rPr lang="ru-RU" sz="1800" dirty="0" err="1" smtClean="0"/>
              <a:t>Приблизно</a:t>
            </a:r>
            <a:r>
              <a:rPr lang="ru-RU" sz="1800" dirty="0" smtClean="0"/>
              <a:t> </a:t>
            </a:r>
            <a:r>
              <a:rPr lang="ru-RU" sz="1800" dirty="0"/>
              <a:t>одна </a:t>
            </a:r>
            <a:r>
              <a:rPr lang="ru-RU" sz="1800" dirty="0" err="1"/>
              <a:t>третина</a:t>
            </a:r>
            <a:r>
              <a:rPr lang="ru-RU" sz="1800" dirty="0"/>
              <a:t> </a:t>
            </a:r>
            <a:r>
              <a:rPr lang="ru-RU" sz="1800" dirty="0" err="1"/>
              <a:t>мінеральних</a:t>
            </a:r>
            <a:r>
              <a:rPr lang="ru-RU" sz="1800" dirty="0"/>
              <a:t> добрив,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потрапляють</a:t>
            </a:r>
            <a:r>
              <a:rPr lang="ru-RU" sz="1800" dirty="0"/>
              <a:t> у </a:t>
            </a:r>
            <a:r>
              <a:rPr lang="ru-RU" sz="1800" dirty="0" err="1"/>
              <a:t>ґрунт</a:t>
            </a:r>
            <a:r>
              <a:rPr lang="ru-RU" sz="1800" dirty="0"/>
              <a:t>, </a:t>
            </a:r>
            <a:r>
              <a:rPr lang="ru-RU" sz="1800" dirty="0" err="1"/>
              <a:t>вимивається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ріками</a:t>
            </a:r>
            <a:r>
              <a:rPr lang="ru-RU" sz="1800" dirty="0"/>
              <a:t> </a:t>
            </a:r>
            <a:r>
              <a:rPr lang="ru-RU" sz="1800" dirty="0" err="1"/>
              <a:t>виноситься</a:t>
            </a:r>
            <a:r>
              <a:rPr lang="ru-RU" sz="1800" dirty="0"/>
              <a:t> в моря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океани</a:t>
            </a:r>
            <a:r>
              <a:rPr lang="ru-RU" sz="1800" dirty="0"/>
              <a:t>; </a:t>
            </a:r>
            <a:r>
              <a:rPr lang="ru-RU" sz="1800" dirty="0" err="1"/>
              <a:t>тільки</a:t>
            </a:r>
            <a:r>
              <a:rPr lang="ru-RU" sz="1800" dirty="0"/>
              <a:t> азоту </a:t>
            </a:r>
            <a:r>
              <a:rPr lang="ru-RU" sz="1800" dirty="0" err="1"/>
              <a:t>і</a:t>
            </a:r>
            <a:r>
              <a:rPr lang="ru-RU" sz="1800" dirty="0"/>
              <a:t> фосфору таким шляхом </a:t>
            </a:r>
            <a:r>
              <a:rPr lang="ru-RU" sz="1800" dirty="0" err="1"/>
              <a:t>попадає</a:t>
            </a:r>
            <a:r>
              <a:rPr lang="ru-RU" sz="1800" dirty="0"/>
              <a:t> у </a:t>
            </a:r>
            <a:r>
              <a:rPr lang="ru-RU" sz="1800" dirty="0" err="1"/>
              <a:t>світовий</a:t>
            </a:r>
            <a:r>
              <a:rPr lang="ru-RU" sz="1800" dirty="0"/>
              <a:t> океан </a:t>
            </a:r>
            <a:r>
              <a:rPr lang="ru-RU" sz="1800" dirty="0" err="1"/>
              <a:t>приблизно</a:t>
            </a:r>
            <a:r>
              <a:rPr lang="ru-RU" sz="1800" dirty="0"/>
              <a:t> 62 млн. т. у </a:t>
            </a:r>
            <a:r>
              <a:rPr lang="ru-RU" sz="1800" dirty="0" err="1"/>
              <a:t>рік</a:t>
            </a:r>
            <a:r>
              <a:rPr lang="ru-RU" sz="1800" dirty="0"/>
              <a:t>. Азот </a:t>
            </a:r>
            <a:r>
              <a:rPr lang="ru-RU" sz="1800" dirty="0" err="1"/>
              <a:t>і</a:t>
            </a:r>
            <a:r>
              <a:rPr lang="ru-RU" sz="1800" dirty="0"/>
              <a:t> фосфор </a:t>
            </a:r>
            <a:r>
              <a:rPr lang="ru-RU" sz="1800" dirty="0" err="1"/>
              <a:t>викликають</a:t>
            </a:r>
            <a:r>
              <a:rPr lang="ru-RU" sz="1800" dirty="0"/>
              <a:t> </a:t>
            </a:r>
            <a:r>
              <a:rPr lang="ru-RU" sz="1800" dirty="0" err="1"/>
              <a:t>бурхливий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синьо-зелених</a:t>
            </a:r>
            <a:r>
              <a:rPr lang="ru-RU" sz="1800" dirty="0"/>
              <a:t> </a:t>
            </a:r>
            <a:r>
              <a:rPr lang="ru-RU" sz="1800" dirty="0" err="1"/>
              <a:t>водоростей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зелених</a:t>
            </a:r>
            <a:r>
              <a:rPr lang="ru-RU" sz="1800" dirty="0"/>
              <a:t> </a:t>
            </a:r>
            <a:r>
              <a:rPr lang="ru-RU" sz="1800" dirty="0" err="1"/>
              <a:t>одноклітинних</a:t>
            </a:r>
            <a:r>
              <a:rPr lang="ru-RU" sz="1800" dirty="0"/>
              <a:t> </a:t>
            </a:r>
            <a:r>
              <a:rPr lang="ru-RU" sz="1800" dirty="0" err="1"/>
              <a:t>водоростей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не раз служило причиною так </a:t>
            </a:r>
            <a:r>
              <a:rPr lang="ru-RU" sz="1800" dirty="0" err="1"/>
              <a:t>званих</a:t>
            </a:r>
            <a:r>
              <a:rPr lang="ru-RU" sz="1800" dirty="0"/>
              <a:t> "</a:t>
            </a:r>
            <a:r>
              <a:rPr lang="ru-RU" sz="1800" dirty="0" err="1"/>
              <a:t>червоних</a:t>
            </a:r>
            <a:r>
              <a:rPr lang="ru-RU" sz="1800" dirty="0"/>
              <a:t> </a:t>
            </a:r>
            <a:r>
              <a:rPr lang="ru-RU" sz="1800" dirty="0" err="1"/>
              <a:t>припливів</a:t>
            </a:r>
            <a:r>
              <a:rPr lang="ru-RU" sz="1800" dirty="0"/>
              <a:t>" у </a:t>
            </a:r>
            <a:r>
              <a:rPr lang="ru-RU" sz="1800" dirty="0" err="1"/>
              <a:t>Північному</a:t>
            </a:r>
            <a:r>
              <a:rPr lang="ru-RU" sz="1800" dirty="0"/>
              <a:t>, </a:t>
            </a:r>
            <a:r>
              <a:rPr lang="ru-RU" sz="1800" dirty="0" err="1"/>
              <a:t>Середземному</a:t>
            </a:r>
            <a:r>
              <a:rPr lang="ru-RU" sz="1800" dirty="0"/>
              <a:t> морях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акваторіях</a:t>
            </a:r>
            <a:r>
              <a:rPr lang="ru-RU" sz="1800" dirty="0"/>
              <a:t>.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водорості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харчуються</a:t>
            </a:r>
            <a:r>
              <a:rPr lang="ru-RU" sz="1800" dirty="0"/>
              <a:t> фосфорами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нітратами</a:t>
            </a:r>
            <a:r>
              <a:rPr lang="ru-RU" sz="1800" dirty="0"/>
              <a:t>,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здатність</a:t>
            </a:r>
            <a:r>
              <a:rPr lang="ru-RU" sz="1800" dirty="0"/>
              <a:t>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розмножуватися</a:t>
            </a:r>
            <a:r>
              <a:rPr lang="ru-RU" sz="1800" dirty="0"/>
              <a:t>. Вони </a:t>
            </a:r>
            <a:r>
              <a:rPr lang="ru-RU" sz="1800" dirty="0" err="1"/>
              <a:t>створюють</a:t>
            </a:r>
            <a:r>
              <a:rPr lang="ru-RU" sz="1800" dirty="0"/>
              <a:t> на </a:t>
            </a:r>
            <a:r>
              <a:rPr lang="ru-RU" sz="1800" dirty="0" err="1"/>
              <a:t>поверхні</a:t>
            </a:r>
            <a:r>
              <a:rPr lang="ru-RU" sz="1800" dirty="0"/>
              <a:t> моря "килим" </a:t>
            </a:r>
            <a:r>
              <a:rPr lang="ru-RU" sz="1800" dirty="0" err="1"/>
              <a:t>товщиною</a:t>
            </a:r>
            <a:r>
              <a:rPr lang="ru-RU" sz="1800" dirty="0"/>
              <a:t> до 2 м,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покривати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площі</a:t>
            </a:r>
            <a:r>
              <a:rPr lang="ru-RU" sz="1800" dirty="0"/>
              <a:t> </a:t>
            </a:r>
            <a:r>
              <a:rPr lang="ru-RU" sz="1800" dirty="0" err="1"/>
              <a:t>поблизу</a:t>
            </a:r>
            <a:r>
              <a:rPr lang="ru-RU" sz="1800" dirty="0"/>
              <a:t> </a:t>
            </a:r>
            <a:r>
              <a:rPr lang="ru-RU" sz="1800" dirty="0" err="1"/>
              <a:t>узбережжя</a:t>
            </a:r>
            <a:r>
              <a:rPr lang="ru-RU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800" dirty="0" smtClean="0"/>
              <a:t>  </a:t>
            </a:r>
            <a:r>
              <a:rPr lang="ru-RU" sz="1800" dirty="0" err="1" smtClean="0"/>
              <a:t>Бурхливий</a:t>
            </a:r>
            <a:r>
              <a:rPr lang="ru-RU" sz="1800" dirty="0" smtClean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таких </a:t>
            </a:r>
            <a:r>
              <a:rPr lang="ru-RU" sz="1800" dirty="0" err="1"/>
              <a:t>водоростей</a:t>
            </a:r>
            <a:r>
              <a:rPr lang="ru-RU" sz="1800" dirty="0"/>
              <a:t> </a:t>
            </a:r>
            <a:r>
              <a:rPr lang="ru-RU" sz="1800" dirty="0" err="1"/>
              <a:t>супроводжується</a:t>
            </a:r>
            <a:r>
              <a:rPr lang="ru-RU" sz="1800" dirty="0"/>
              <a:t> </a:t>
            </a:r>
            <a:r>
              <a:rPr lang="ru-RU" sz="1800" dirty="0" err="1"/>
              <a:t>зниженням</a:t>
            </a:r>
            <a:r>
              <a:rPr lang="ru-RU" sz="1800" dirty="0"/>
              <a:t> у </a:t>
            </a:r>
            <a:r>
              <a:rPr lang="ru-RU" sz="1800" dirty="0" err="1"/>
              <a:t>морській</a:t>
            </a:r>
            <a:r>
              <a:rPr lang="ru-RU" sz="1800" dirty="0"/>
              <a:t> </a:t>
            </a:r>
            <a:r>
              <a:rPr lang="ru-RU" sz="1800" dirty="0" err="1"/>
              <a:t>воді</a:t>
            </a:r>
            <a:r>
              <a:rPr lang="ru-RU" sz="1800" dirty="0"/>
              <a:t> </a:t>
            </a:r>
            <a:r>
              <a:rPr lang="ru-RU" sz="1800" dirty="0" err="1"/>
              <a:t>кисню</a:t>
            </a:r>
            <a:r>
              <a:rPr lang="ru-RU" sz="1800" dirty="0"/>
              <a:t>. </a:t>
            </a:r>
            <a:r>
              <a:rPr lang="ru-RU" sz="1800" dirty="0" err="1"/>
              <a:t>Водно</a:t>
            </a:r>
            <a:r>
              <a:rPr lang="ru-RU" sz="1800" dirty="0"/>
              <a:t> - </a:t>
            </a:r>
            <a:r>
              <a:rPr lang="ru-RU" sz="1800" dirty="0" err="1"/>
              <a:t>рослиннй</a:t>
            </a:r>
            <a:r>
              <a:rPr lang="ru-RU" sz="1800" dirty="0"/>
              <a:t> "килим" </a:t>
            </a:r>
            <a:r>
              <a:rPr lang="ru-RU" sz="1800" dirty="0" err="1"/>
              <a:t>діє</a:t>
            </a:r>
            <a:r>
              <a:rPr lang="ru-RU" sz="1800" dirty="0"/>
              <a:t> як </a:t>
            </a:r>
            <a:r>
              <a:rPr lang="ru-RU" sz="1800" dirty="0" err="1"/>
              <a:t>прес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душить усе </a:t>
            </a:r>
            <a:r>
              <a:rPr lang="ru-RU" sz="1800" dirty="0" err="1"/>
              <a:t>живе</a:t>
            </a:r>
            <a:r>
              <a:rPr lang="ru-RU" sz="1800" dirty="0"/>
              <a:t>. </a:t>
            </a:r>
            <a:r>
              <a:rPr lang="ru-RU" sz="1800" dirty="0" err="1"/>
              <a:t>Гинучи</a:t>
            </a:r>
            <a:r>
              <a:rPr lang="ru-RU" sz="1800" dirty="0"/>
              <a:t> через 2-3 </a:t>
            </a:r>
            <a:r>
              <a:rPr lang="ru-RU" sz="1800" dirty="0" err="1"/>
              <a:t>дні</a:t>
            </a:r>
            <a:r>
              <a:rPr lang="ru-RU" sz="1800" dirty="0"/>
              <a:t>, </a:t>
            </a:r>
            <a:r>
              <a:rPr lang="ru-RU" sz="1800" dirty="0" err="1"/>
              <a:t>клітини</a:t>
            </a:r>
            <a:r>
              <a:rPr lang="ru-RU" sz="1800" dirty="0"/>
              <a:t> </a:t>
            </a:r>
            <a:r>
              <a:rPr lang="ru-RU" sz="1800" dirty="0" err="1"/>
              <a:t>водоростей</a:t>
            </a:r>
            <a:r>
              <a:rPr lang="ru-RU" sz="1800" dirty="0"/>
              <a:t> </a:t>
            </a:r>
            <a:r>
              <a:rPr lang="ru-RU" sz="1800" dirty="0" err="1"/>
              <a:t>опускаються</a:t>
            </a:r>
            <a:r>
              <a:rPr lang="ru-RU" sz="1800" dirty="0"/>
              <a:t> на дно, де </a:t>
            </a:r>
            <a:r>
              <a:rPr lang="ru-RU" sz="1800" dirty="0" err="1"/>
              <a:t>стають</a:t>
            </a:r>
            <a:r>
              <a:rPr lang="ru-RU" sz="1800" dirty="0"/>
              <a:t> </a:t>
            </a:r>
            <a:r>
              <a:rPr lang="ru-RU" sz="1800" dirty="0" err="1"/>
              <a:t>їжею</a:t>
            </a:r>
            <a:r>
              <a:rPr lang="ru-RU" sz="1800" dirty="0"/>
              <a:t> для </a:t>
            </a:r>
            <a:r>
              <a:rPr lang="ru-RU" sz="1800" dirty="0" err="1"/>
              <a:t>бактерій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у </a:t>
            </a:r>
            <a:r>
              <a:rPr lang="ru-RU" sz="1800" dirty="0" err="1"/>
              <a:t>процесі</a:t>
            </a:r>
            <a:r>
              <a:rPr lang="ru-RU" sz="1800" dirty="0"/>
              <a:t> </a:t>
            </a:r>
            <a:r>
              <a:rPr lang="ru-RU" sz="1800" dirty="0" err="1"/>
              <a:t>інтенсивного</a:t>
            </a:r>
            <a:r>
              <a:rPr lang="ru-RU" sz="1800" dirty="0"/>
              <a:t> </a:t>
            </a:r>
            <a:r>
              <a:rPr lang="ru-RU" sz="1800" dirty="0" err="1"/>
              <a:t>харчування</a:t>
            </a:r>
            <a:r>
              <a:rPr lang="ru-RU" sz="1800" dirty="0"/>
              <a:t> </a:t>
            </a:r>
            <a:r>
              <a:rPr lang="ru-RU" sz="1800" dirty="0" err="1"/>
              <a:t>починають</a:t>
            </a:r>
            <a:r>
              <a:rPr lang="ru-RU" sz="1800" dirty="0"/>
              <a:t> </a:t>
            </a:r>
            <a:r>
              <a:rPr lang="ru-RU" sz="1800" dirty="0" err="1"/>
              <a:t>вживати</a:t>
            </a:r>
            <a:r>
              <a:rPr lang="ru-RU" sz="1800" dirty="0"/>
              <a:t> </a:t>
            </a:r>
            <a:r>
              <a:rPr lang="ru-RU" sz="1800" dirty="0" err="1"/>
              <a:t>надмірну</a:t>
            </a:r>
            <a:r>
              <a:rPr lang="ru-RU" sz="1800" dirty="0"/>
              <a:t> норму </a:t>
            </a:r>
            <a:r>
              <a:rPr lang="ru-RU" sz="1800" dirty="0" err="1"/>
              <a:t>кисню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сприяє</a:t>
            </a:r>
            <a:r>
              <a:rPr lang="ru-RU" sz="1800" dirty="0"/>
              <a:t> </a:t>
            </a:r>
            <a:r>
              <a:rPr lang="ru-RU" sz="1800" dirty="0" err="1"/>
              <a:t>загибелі</a:t>
            </a:r>
            <a:r>
              <a:rPr lang="ru-RU" sz="1800" dirty="0"/>
              <a:t> </a:t>
            </a:r>
            <a:r>
              <a:rPr lang="ru-RU" sz="1800" dirty="0" err="1"/>
              <a:t>морських</a:t>
            </a:r>
            <a:r>
              <a:rPr lang="ru-RU" sz="1800" dirty="0"/>
              <a:t> </a:t>
            </a:r>
            <a:r>
              <a:rPr lang="ru-RU" sz="1800" dirty="0" err="1"/>
              <a:t>організмів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живуть</a:t>
            </a:r>
            <a:r>
              <a:rPr lang="ru-RU" sz="1800" dirty="0"/>
              <a:t> на </a:t>
            </a:r>
            <a:r>
              <a:rPr lang="ru-RU" sz="1800" dirty="0" err="1"/>
              <a:t>дні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недостачі</a:t>
            </a:r>
            <a:r>
              <a:rPr lang="ru-RU" sz="1800" dirty="0"/>
              <a:t> </a:t>
            </a:r>
            <a:r>
              <a:rPr lang="ru-RU" sz="1800" dirty="0" err="1"/>
              <a:t>кисню</a:t>
            </a:r>
            <a:r>
              <a:rPr lang="ru-RU" sz="1800" dirty="0"/>
              <a:t>. </a:t>
            </a:r>
            <a:r>
              <a:rPr lang="ru-RU" sz="1800" dirty="0" err="1"/>
              <a:t>Самі</a:t>
            </a:r>
            <a:r>
              <a:rPr lang="ru-RU" sz="1800" dirty="0"/>
              <a:t> </a:t>
            </a:r>
            <a:r>
              <a:rPr lang="ru-RU" sz="1800" dirty="0" err="1"/>
              <a:t>клітини</a:t>
            </a:r>
            <a:r>
              <a:rPr lang="ru-RU" sz="1800" dirty="0"/>
              <a:t> </a:t>
            </a:r>
            <a:r>
              <a:rPr lang="ru-RU" sz="1800" dirty="0" err="1"/>
              <a:t>водоростей</a:t>
            </a:r>
            <a:r>
              <a:rPr lang="ru-RU" sz="1800" dirty="0"/>
              <a:t> </a:t>
            </a:r>
            <a:r>
              <a:rPr lang="ru-RU" sz="1800" dirty="0" err="1"/>
              <a:t>містять</a:t>
            </a:r>
            <a:r>
              <a:rPr lang="ru-RU" sz="1800" dirty="0"/>
              <a:t> </a:t>
            </a:r>
            <a:r>
              <a:rPr lang="ru-RU" sz="1800" dirty="0" err="1"/>
              <a:t>отруйні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згубно</a:t>
            </a:r>
            <a:r>
              <a:rPr lang="ru-RU" sz="1800" dirty="0"/>
              <a:t> </a:t>
            </a:r>
            <a:r>
              <a:rPr lang="ru-RU" sz="1800" dirty="0" err="1"/>
              <a:t>діють</a:t>
            </a:r>
            <a:r>
              <a:rPr lang="ru-RU" sz="1800" dirty="0"/>
              <a:t> на </a:t>
            </a:r>
            <a:r>
              <a:rPr lang="ru-RU" sz="1800" dirty="0" err="1"/>
              <a:t>рибу</a:t>
            </a:r>
            <a:r>
              <a:rPr lang="ru-RU" sz="1800" dirty="0"/>
              <a:t>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морські</a:t>
            </a:r>
            <a:r>
              <a:rPr lang="ru-RU" sz="1800" dirty="0"/>
              <a:t> </a:t>
            </a:r>
            <a:r>
              <a:rPr lang="ru-RU" sz="1800" dirty="0" err="1"/>
              <a:t>організми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/>
          <a:lstStyle/>
          <a:p>
            <a:r>
              <a:rPr lang="uk-UA" b="1" i="1"/>
              <a:t>Дякую за увагу!</a:t>
            </a:r>
            <a:endParaRPr lang="ru-RU" b="1" i="1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uk-UA" sz="4000" b="1" i="1"/>
              <a:t>Визначення</a:t>
            </a:r>
            <a:endParaRPr lang="ru-RU" sz="4000" b="1" i="1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1484784"/>
            <a:ext cx="410445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океанів</a:t>
            </a:r>
            <a:r>
              <a:rPr lang="ru-RU" dirty="0"/>
              <a:t> —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надходженням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акваторії</a:t>
            </a:r>
            <a:r>
              <a:rPr lang="ru-RU" dirty="0"/>
              <a:t> 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 </a:t>
            </a:r>
            <a:r>
              <a:rPr lang="ru-RU" dirty="0" err="1"/>
              <a:t>антропогенних</a:t>
            </a:r>
            <a:r>
              <a:rPr lang="ru-RU" dirty="0"/>
              <a:t> </a:t>
            </a:r>
            <a:r>
              <a:rPr lang="ru-RU" dirty="0" err="1"/>
              <a:t>забруднювальних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нафтові</a:t>
            </a:r>
            <a:r>
              <a:rPr lang="ru-RU" dirty="0"/>
              <a:t> </a:t>
            </a:r>
            <a:r>
              <a:rPr lang="ru-RU" dirty="0" err="1"/>
              <a:t>вуглеводи</a:t>
            </a:r>
            <a:r>
              <a:rPr lang="ru-RU" dirty="0"/>
              <a:t>, </a:t>
            </a:r>
            <a:r>
              <a:rPr lang="ru-RU" dirty="0" err="1"/>
              <a:t>біогенні</a:t>
            </a:r>
            <a:r>
              <a:rPr lang="ru-RU" dirty="0"/>
              <a:t> </a:t>
            </a:r>
            <a:r>
              <a:rPr lang="ru-RU" dirty="0" err="1"/>
              <a:t>речовини</a:t>
            </a:r>
            <a:r>
              <a:rPr lang="ru-RU" dirty="0"/>
              <a:t>, </a:t>
            </a:r>
            <a:r>
              <a:rPr lang="ru-RU" dirty="0" err="1"/>
              <a:t>пестициди</a:t>
            </a:r>
            <a:r>
              <a:rPr lang="ru-RU" dirty="0"/>
              <a:t>, </a:t>
            </a:r>
            <a:r>
              <a:rPr lang="ru-RU" dirty="0" err="1"/>
              <a:t>важкі</a:t>
            </a:r>
            <a:r>
              <a:rPr lang="ru-RU" dirty="0"/>
              <a:t> метали, </a:t>
            </a:r>
            <a:r>
              <a:rPr lang="ru-RU" dirty="0" err="1"/>
              <a:t>радіонукліди</a:t>
            </a:r>
            <a:r>
              <a:rPr lang="ru-RU" dirty="0"/>
              <a:t> 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r>
              <a:rPr lang="ru-RU" dirty="0" err="1"/>
              <a:t>Під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забрудненням</a:t>
            </a:r>
            <a:r>
              <a:rPr lang="ru-RU" i="1" dirty="0"/>
              <a:t> океану»</a:t>
            </a:r>
            <a:r>
              <a:rPr lang="ru-RU" dirty="0"/>
              <a:t> 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побічне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морське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/>
              <a:t>, як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живим ресурсам, </a:t>
            </a:r>
            <a:r>
              <a:rPr lang="ru-RU" dirty="0" err="1"/>
              <a:t>небезпека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людей, </a:t>
            </a:r>
            <a:r>
              <a:rPr lang="ru-RU" dirty="0" err="1"/>
              <a:t>перешкоди</a:t>
            </a:r>
            <a:r>
              <a:rPr lang="ru-RU" dirty="0"/>
              <a:t> </a:t>
            </a:r>
            <a:r>
              <a:rPr lang="ru-RU" dirty="0" err="1"/>
              <a:t>морській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 </a:t>
            </a:r>
            <a:r>
              <a:rPr lang="ru-RU" dirty="0" err="1"/>
              <a:t>рибальство</a:t>
            </a:r>
            <a:r>
              <a:rPr lang="ru-RU" dirty="0"/>
              <a:t>,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 </a:t>
            </a:r>
            <a:r>
              <a:rPr lang="ru-RU" dirty="0" err="1"/>
              <a:t>морської</a:t>
            </a:r>
            <a:r>
              <a:rPr lang="ru-RU" dirty="0"/>
              <a:t> води.</a:t>
            </a:r>
          </a:p>
        </p:txBody>
      </p:sp>
      <p:pic>
        <p:nvPicPr>
          <p:cNvPr id="3082" name="Picture 10" descr="IXTOC_I_oil_well_blowou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744913" cy="2376487"/>
          </a:xfrm>
          <a:prstGeom prst="rect">
            <a:avLst/>
          </a:prstGeom>
          <a:noFill/>
        </p:spPr>
      </p:pic>
      <p:pic>
        <p:nvPicPr>
          <p:cNvPr id="3084" name="Picture 12" descr="x_074002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024336" cy="2661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075612" cy="647700"/>
          </a:xfrm>
        </p:spPr>
        <p:txBody>
          <a:bodyPr>
            <a:normAutofit fontScale="90000"/>
          </a:bodyPr>
          <a:lstStyle/>
          <a:p>
            <a:r>
              <a:rPr lang="uk-UA" sz="4000" b="1" i="1"/>
              <a:t>Види забруднень</a:t>
            </a:r>
            <a:endParaRPr lang="ru-RU" sz="4000" b="1" i="1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323529" y="1556793"/>
            <a:ext cx="8496944" cy="2376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err="1"/>
              <a:t>Фізичне</a:t>
            </a:r>
            <a:r>
              <a:rPr lang="ru-RU" sz="2000" dirty="0"/>
              <a:t> — </a:t>
            </a:r>
            <a:r>
              <a:rPr lang="ru-RU" sz="2000" dirty="0" err="1"/>
              <a:t>нерозчинні</a:t>
            </a:r>
            <a:r>
              <a:rPr lang="ru-RU" sz="2000" dirty="0"/>
              <a:t> </a:t>
            </a:r>
            <a:r>
              <a:rPr lang="ru-RU" sz="2000" dirty="0" err="1"/>
              <a:t>домішки</a:t>
            </a:r>
            <a:r>
              <a:rPr lang="ru-RU" sz="2000" dirty="0"/>
              <a:t>: глина, </a:t>
            </a:r>
            <a:r>
              <a:rPr lang="ru-RU" sz="2000" dirty="0" err="1"/>
              <a:t>пісок</a:t>
            </a:r>
            <a:r>
              <a:rPr lang="ru-RU" sz="2000" dirty="0"/>
              <a:t>, </a:t>
            </a:r>
            <a:r>
              <a:rPr lang="ru-RU" sz="2000" dirty="0" err="1"/>
              <a:t>намул</a:t>
            </a:r>
            <a:r>
              <a:rPr lang="ru-RU" sz="2000" dirty="0"/>
              <a:t>, пил </a:t>
            </a:r>
            <a:r>
              <a:rPr lang="ru-RU" sz="2000" dirty="0" err="1"/>
              <a:t>тощо</a:t>
            </a:r>
            <a:r>
              <a:rPr lang="ru-RU" sz="20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000" b="1" dirty="0" err="1"/>
              <a:t>Хімічне</a:t>
            </a:r>
            <a:r>
              <a:rPr lang="ru-RU" sz="2000" dirty="0"/>
              <a:t> — </a:t>
            </a:r>
            <a:r>
              <a:rPr lang="ru-RU" sz="2000" dirty="0" err="1"/>
              <a:t>важкі</a:t>
            </a:r>
            <a:r>
              <a:rPr lang="ru-RU" sz="2000" dirty="0"/>
              <a:t> метали, </a:t>
            </a:r>
            <a:r>
              <a:rPr lang="ru-RU" sz="2000" dirty="0" err="1"/>
              <a:t>кислоти</a:t>
            </a:r>
            <a:r>
              <a:rPr lang="ru-RU" sz="2000" dirty="0"/>
              <a:t>, </a:t>
            </a:r>
            <a:r>
              <a:rPr lang="ru-RU" sz="2000" dirty="0" err="1"/>
              <a:t>луги</a:t>
            </a:r>
            <a:r>
              <a:rPr lang="ru-RU" sz="2000" dirty="0"/>
              <a:t>, </a:t>
            </a:r>
            <a:r>
              <a:rPr lang="ru-RU" sz="2000" dirty="0" err="1"/>
              <a:t>мінеральні</a:t>
            </a:r>
            <a:r>
              <a:rPr lang="ru-RU" sz="2000" dirty="0"/>
              <a:t> </a:t>
            </a:r>
            <a:r>
              <a:rPr lang="ru-RU" sz="2000" dirty="0" err="1"/>
              <a:t>солі</a:t>
            </a:r>
            <a:r>
              <a:rPr lang="ru-RU" sz="2000" dirty="0"/>
              <a:t>, </a:t>
            </a:r>
            <a:r>
              <a:rPr lang="ru-RU" sz="2000" dirty="0" err="1"/>
              <a:t>нафта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нафтопродукти</a:t>
            </a:r>
            <a:r>
              <a:rPr lang="ru-RU" sz="2000" dirty="0"/>
              <a:t>, </a:t>
            </a:r>
            <a:r>
              <a:rPr lang="ru-RU" sz="2000" dirty="0" err="1"/>
              <a:t>синтетичні</a:t>
            </a:r>
            <a:r>
              <a:rPr lang="ru-RU" sz="2000" dirty="0"/>
              <a:t> </a:t>
            </a:r>
            <a:r>
              <a:rPr lang="ru-RU" sz="2000" dirty="0" err="1"/>
              <a:t>поверхнево-активні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(СПАР), </a:t>
            </a:r>
            <a:r>
              <a:rPr lang="ru-RU" sz="2000" dirty="0" err="1"/>
              <a:t>мийні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 </a:t>
            </a:r>
            <a:r>
              <a:rPr lang="ru-RU" sz="2000" dirty="0" err="1"/>
              <a:t>канцерогени</a:t>
            </a:r>
            <a:r>
              <a:rPr lang="ru-RU" sz="2000" dirty="0"/>
              <a:t>, </a:t>
            </a:r>
            <a:r>
              <a:rPr lang="ru-RU" sz="2000" dirty="0" err="1"/>
              <a:t>мінеральні</a:t>
            </a:r>
            <a:r>
              <a:rPr lang="ru-RU" sz="2000" dirty="0"/>
              <a:t> </a:t>
            </a:r>
            <a:r>
              <a:rPr lang="ru-RU" sz="2000" dirty="0" err="1"/>
              <a:t>добрива</a:t>
            </a:r>
            <a:r>
              <a:rPr lang="ru-RU" sz="2000" dirty="0"/>
              <a:t>, </a:t>
            </a:r>
            <a:r>
              <a:rPr lang="ru-RU" sz="2000" dirty="0" err="1"/>
              <a:t>пестициди</a:t>
            </a:r>
            <a:r>
              <a:rPr lang="ru-RU" sz="20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000" b="1" dirty="0" err="1"/>
              <a:t>Біологічне</a:t>
            </a:r>
            <a:r>
              <a:rPr lang="ru-RU" sz="2000" dirty="0"/>
              <a:t> —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мікроорганізми</a:t>
            </a:r>
            <a:r>
              <a:rPr lang="ru-RU" sz="2000" dirty="0"/>
              <a:t> (</a:t>
            </a:r>
            <a:r>
              <a:rPr lang="ru-RU" sz="2000" dirty="0" err="1"/>
              <a:t>бактерії</a:t>
            </a:r>
            <a:r>
              <a:rPr lang="ru-RU" sz="2000" dirty="0"/>
              <a:t>, </a:t>
            </a:r>
            <a:r>
              <a:rPr lang="ru-RU" sz="2000" dirty="0" err="1"/>
              <a:t>віруси</a:t>
            </a:r>
            <a:r>
              <a:rPr lang="ru-RU" sz="2000" dirty="0"/>
              <a:t>), </a:t>
            </a:r>
            <a:r>
              <a:rPr lang="ru-RU" sz="2000" dirty="0" err="1"/>
              <a:t>яйця</a:t>
            </a:r>
            <a:r>
              <a:rPr lang="ru-RU" sz="2000" dirty="0"/>
              <a:t> </a:t>
            </a:r>
            <a:r>
              <a:rPr lang="ru-RU" sz="2000" dirty="0" err="1"/>
              <a:t>гельмінтів</a:t>
            </a:r>
            <a:r>
              <a:rPr lang="ru-RU" sz="2000" dirty="0"/>
              <a:t>, спори </a:t>
            </a:r>
            <a:r>
              <a:rPr lang="ru-RU" sz="2000" dirty="0" err="1"/>
              <a:t>грибів</a:t>
            </a:r>
            <a:r>
              <a:rPr lang="ru-RU" sz="20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000" b="1" dirty="0" err="1"/>
              <a:t>Радіоактивне</a:t>
            </a:r>
            <a:r>
              <a:rPr lang="ru-RU" sz="2000" dirty="0"/>
              <a:t> — </a:t>
            </a:r>
            <a:r>
              <a:rPr lang="ru-RU" sz="2000" dirty="0" err="1"/>
              <a:t>радіонукліди</a:t>
            </a:r>
            <a:r>
              <a:rPr lang="ru-RU" sz="2000" dirty="0"/>
              <a:t> (цезій-137, стронцій-90, калій-40 </a:t>
            </a:r>
            <a:r>
              <a:rPr lang="ru-RU" sz="2000" dirty="0" err="1"/>
              <a:t>тощо</a:t>
            </a:r>
            <a:r>
              <a:rPr lang="ru-RU" sz="2000" dirty="0"/>
              <a:t>);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Теплове</a:t>
            </a:r>
            <a:r>
              <a:rPr lang="ru-RU" sz="2000" dirty="0"/>
              <a:t> — </a:t>
            </a:r>
            <a:r>
              <a:rPr lang="ru-RU" sz="2000" dirty="0" err="1"/>
              <a:t>підігріті</a:t>
            </a:r>
            <a:r>
              <a:rPr lang="ru-RU" sz="2000" dirty="0"/>
              <a:t> води ТЕС та АЕС.</a:t>
            </a:r>
          </a:p>
        </p:txBody>
      </p:sp>
      <p:pic>
        <p:nvPicPr>
          <p:cNvPr id="4102" name="Picture 6" descr="fd43cf84cb54f6b88b98d695a558a6c8_image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05263"/>
            <a:ext cx="4248150" cy="2640012"/>
          </a:xfrm>
          <a:prstGeom prst="rect">
            <a:avLst/>
          </a:prstGeom>
          <a:noFill/>
        </p:spPr>
      </p:pic>
      <p:pic>
        <p:nvPicPr>
          <p:cNvPr id="4103" name="Picture 7" descr="1280px-Nuclear_Power_Plant_Catten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05263"/>
            <a:ext cx="3960812" cy="266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uk-UA" sz="4000" b="1" i="1"/>
              <a:t>Джерела забруднень</a:t>
            </a:r>
            <a:endParaRPr lang="ru-RU" sz="4000" b="1" i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859216" cy="49680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 err="1"/>
              <a:t>Атмосферне</a:t>
            </a:r>
            <a:r>
              <a:rPr lang="ru-RU" sz="2000" b="1" i="1" dirty="0"/>
              <a:t> </a:t>
            </a:r>
            <a:r>
              <a:rPr lang="ru-RU" sz="2000" b="1" i="1" dirty="0" err="1"/>
              <a:t>забруднення</a:t>
            </a:r>
            <a:endParaRPr lang="ru-RU" sz="20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1800" dirty="0" err="1"/>
              <a:t>Атмосферне</a:t>
            </a:r>
            <a:r>
              <a:rPr lang="ru-RU" sz="1800" dirty="0"/>
              <a:t> 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наслідком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самої</a:t>
            </a:r>
            <a:r>
              <a:rPr lang="ru-RU" sz="1800" dirty="0"/>
              <a:t> </a:t>
            </a:r>
            <a:r>
              <a:rPr lang="ru-RU" sz="1800" dirty="0" err="1"/>
              <a:t>атмосфери</a:t>
            </a:r>
            <a:r>
              <a:rPr lang="ru-RU" sz="1800" dirty="0"/>
              <a:t>, </a:t>
            </a:r>
            <a:r>
              <a:rPr lang="ru-RU" sz="1800" dirty="0" err="1"/>
              <a:t>звідки</a:t>
            </a:r>
            <a:r>
              <a:rPr lang="ru-RU" sz="1800" dirty="0"/>
              <a:t> до </a:t>
            </a:r>
            <a:r>
              <a:rPr lang="ru-RU" sz="1800" dirty="0" err="1"/>
              <a:t>світового</a:t>
            </a:r>
            <a:r>
              <a:rPr lang="ru-RU" sz="1800" dirty="0"/>
              <a:t> океану </a:t>
            </a:r>
            <a:r>
              <a:rPr lang="ru-RU" sz="1800" dirty="0" err="1"/>
              <a:t>потрапляють</a:t>
            </a:r>
            <a:r>
              <a:rPr lang="ru-RU" sz="1800" dirty="0"/>
              <a:t> </a:t>
            </a:r>
            <a:r>
              <a:rPr lang="ru-RU" sz="1800" dirty="0" err="1"/>
              <a:t>біогенні</a:t>
            </a:r>
            <a:r>
              <a:rPr lang="ru-RU" sz="1800" dirty="0"/>
              <a:t> </a:t>
            </a:r>
            <a:r>
              <a:rPr lang="ru-RU" sz="1800" dirty="0" err="1"/>
              <a:t>сполуки</a:t>
            </a:r>
            <a:r>
              <a:rPr lang="ru-RU" sz="1800" dirty="0"/>
              <a:t> (фосфор, азот), </a:t>
            </a:r>
            <a:r>
              <a:rPr lang="ru-RU" sz="1800" dirty="0" err="1"/>
              <a:t>синтетичні</a:t>
            </a:r>
            <a:r>
              <a:rPr lang="ru-RU" sz="1800" dirty="0"/>
              <a:t> </a:t>
            </a:r>
            <a:r>
              <a:rPr lang="ru-RU" sz="1800" dirty="0" err="1"/>
              <a:t>органічні</a:t>
            </a:r>
            <a:r>
              <a:rPr lang="ru-RU" sz="1800" dirty="0"/>
              <a:t> </a:t>
            </a:r>
            <a:r>
              <a:rPr lang="ru-RU" sz="1800" dirty="0" err="1"/>
              <a:t>компоненти</a:t>
            </a:r>
            <a:r>
              <a:rPr lang="ru-RU" sz="1800" dirty="0"/>
              <a:t> (</a:t>
            </a:r>
            <a:r>
              <a:rPr lang="ru-RU" sz="1800" dirty="0" err="1"/>
              <a:t>вуглеводи</a:t>
            </a:r>
            <a:r>
              <a:rPr lang="ru-RU" sz="1800" dirty="0"/>
              <a:t>, ДДТ та </a:t>
            </a:r>
            <a:r>
              <a:rPr lang="ru-RU" sz="1800" dirty="0" err="1"/>
              <a:t>ін</a:t>
            </a:r>
            <a:r>
              <a:rPr lang="ru-RU" sz="1800" dirty="0"/>
              <a:t>.). </a:t>
            </a:r>
            <a:r>
              <a:rPr lang="ru-RU" sz="1800" dirty="0" err="1"/>
              <a:t>Поява</a:t>
            </a:r>
            <a:r>
              <a:rPr lang="ru-RU" sz="1800" dirty="0"/>
              <a:t> </a:t>
            </a:r>
            <a:r>
              <a:rPr lang="ru-RU" sz="1800" dirty="0" err="1"/>
              <a:t>значної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органіки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«</a:t>
            </a:r>
            <a:r>
              <a:rPr lang="ru-RU" sz="1800" dirty="0" err="1"/>
              <a:t>цвітіння</a:t>
            </a:r>
            <a:r>
              <a:rPr lang="ru-RU" sz="1800" dirty="0"/>
              <a:t>» вод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 «</a:t>
            </a:r>
            <a:r>
              <a:rPr lang="ru-RU" sz="1800" dirty="0" err="1"/>
              <a:t>червоних</a:t>
            </a:r>
            <a:r>
              <a:rPr lang="ru-RU" sz="1800" dirty="0"/>
              <a:t> </a:t>
            </a:r>
            <a:r>
              <a:rPr lang="ru-RU" sz="1800" dirty="0" err="1"/>
              <a:t>припливів</a:t>
            </a:r>
            <a:r>
              <a:rPr lang="ru-RU" sz="1800" dirty="0"/>
              <a:t>» у </a:t>
            </a:r>
            <a:r>
              <a:rPr lang="ru-RU" sz="1800" dirty="0" err="1"/>
              <a:t>різних</a:t>
            </a:r>
            <a:r>
              <a:rPr lang="ru-RU" sz="1800" dirty="0"/>
              <a:t> районах океану.</a:t>
            </a:r>
          </a:p>
          <a:p>
            <a:pPr>
              <a:lnSpc>
                <a:spcPct val="80000"/>
              </a:lnSpc>
            </a:pPr>
            <a:r>
              <a:rPr lang="ru-RU" sz="2000" b="1" i="1" dirty="0" err="1"/>
              <a:t>Нафтове</a:t>
            </a:r>
            <a:r>
              <a:rPr lang="ru-RU" sz="2000" b="1" i="1" dirty="0"/>
              <a:t> </a:t>
            </a:r>
            <a:r>
              <a:rPr lang="ru-RU" sz="2000" b="1" i="1" dirty="0" err="1"/>
              <a:t>забруднення</a:t>
            </a:r>
            <a:endParaRPr lang="ru-RU" sz="20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Світового</a:t>
            </a:r>
            <a:r>
              <a:rPr lang="ru-RU" sz="1800" dirty="0"/>
              <a:t> океану </a:t>
            </a:r>
            <a:r>
              <a:rPr lang="ru-RU" sz="1800" dirty="0" err="1"/>
              <a:t>нафтою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нафтопродуктами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однією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глобальних</a:t>
            </a:r>
            <a:r>
              <a:rPr lang="ru-RU" sz="1800" dirty="0"/>
              <a:t> </a:t>
            </a:r>
            <a:r>
              <a:rPr lang="ru-RU" sz="1800" dirty="0" err="1"/>
              <a:t>екологічних</a:t>
            </a:r>
            <a:r>
              <a:rPr lang="ru-RU" sz="1800" dirty="0"/>
              <a:t> </a:t>
            </a:r>
            <a:r>
              <a:rPr lang="ru-RU" sz="1800" dirty="0" err="1"/>
              <a:t>проблем.Джерела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океану</a:t>
            </a:r>
            <a:r>
              <a:rPr lang="ru-RU" sz="1800" dirty="0"/>
              <a:t> </a:t>
            </a:r>
            <a:r>
              <a:rPr lang="ru-RU" sz="1800" dirty="0" err="1"/>
              <a:t>нафтою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різноманітні</a:t>
            </a:r>
            <a:r>
              <a:rPr lang="ru-RU" sz="1800" dirty="0"/>
              <a:t>: </a:t>
            </a:r>
            <a:r>
              <a:rPr lang="ru-RU" sz="1800" dirty="0" err="1"/>
              <a:t>надходження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континентів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стоками, </a:t>
            </a:r>
            <a:r>
              <a:rPr lang="ru-RU" sz="1800" dirty="0" err="1"/>
              <a:t>надходження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атмосфери</a:t>
            </a:r>
            <a:r>
              <a:rPr lang="ru-RU" sz="1800" dirty="0"/>
              <a:t> (</a:t>
            </a:r>
            <a:r>
              <a:rPr lang="ru-RU" sz="1800" dirty="0" err="1"/>
              <a:t>приблизно</a:t>
            </a:r>
            <a:r>
              <a:rPr lang="ru-RU" sz="1800" dirty="0"/>
              <a:t> 0,3 </a:t>
            </a:r>
            <a:r>
              <a:rPr lang="ru-RU" sz="1800" dirty="0" err="1"/>
              <a:t>млн</a:t>
            </a:r>
            <a:r>
              <a:rPr lang="ru-RU" sz="1800" dirty="0"/>
              <a:t> т на </a:t>
            </a:r>
            <a:r>
              <a:rPr lang="ru-RU" sz="1800" dirty="0" err="1"/>
              <a:t>рік</a:t>
            </a:r>
            <a:r>
              <a:rPr lang="ru-RU" sz="1800" dirty="0"/>
              <a:t>), </a:t>
            </a:r>
            <a:r>
              <a:rPr lang="ru-RU" sz="1800" dirty="0" err="1"/>
              <a:t>природний</a:t>
            </a:r>
            <a:r>
              <a:rPr lang="ru-RU" sz="1800" dirty="0"/>
              <a:t> виток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надр</a:t>
            </a:r>
            <a:r>
              <a:rPr lang="ru-RU" sz="1800" dirty="0"/>
              <a:t> (</a:t>
            </a:r>
            <a:r>
              <a:rPr lang="ru-RU" sz="1800" dirty="0" err="1"/>
              <a:t>приблизно</a:t>
            </a:r>
            <a:r>
              <a:rPr lang="ru-RU" sz="1800" dirty="0"/>
              <a:t> 0,3 </a:t>
            </a:r>
            <a:r>
              <a:rPr lang="ru-RU" sz="1800" dirty="0" err="1"/>
              <a:t>млн</a:t>
            </a:r>
            <a:r>
              <a:rPr lang="ru-RU" sz="1800" dirty="0"/>
              <a:t> т на </a:t>
            </a:r>
            <a:r>
              <a:rPr lang="ru-RU" sz="1800" dirty="0" err="1"/>
              <a:t>рік</a:t>
            </a:r>
            <a:r>
              <a:rPr lang="ru-RU" sz="1800" dirty="0"/>
              <a:t>), </a:t>
            </a:r>
            <a:r>
              <a:rPr lang="ru-RU" sz="1800" dirty="0" err="1"/>
              <a:t>буріння</a:t>
            </a:r>
            <a:r>
              <a:rPr lang="ru-RU" sz="1800" dirty="0"/>
              <a:t> </a:t>
            </a:r>
            <a:r>
              <a:rPr lang="ru-RU" sz="1800" dirty="0" err="1"/>
              <a:t>на</a:t>
            </a:r>
            <a:r>
              <a:rPr lang="ru-RU" sz="1800" dirty="0"/>
              <a:t> </a:t>
            </a:r>
            <a:r>
              <a:rPr lang="ru-RU" sz="1800" dirty="0" err="1"/>
              <a:t>шельфі</a:t>
            </a:r>
            <a:r>
              <a:rPr lang="ru-RU" sz="1800" dirty="0"/>
              <a:t> (</a:t>
            </a:r>
            <a:r>
              <a:rPr lang="ru-RU" sz="1800" dirty="0" err="1"/>
              <a:t>приблизно</a:t>
            </a:r>
            <a:r>
              <a:rPr lang="ru-RU" sz="1800" dirty="0"/>
              <a:t> 0,05 </a:t>
            </a:r>
            <a:r>
              <a:rPr lang="ru-RU" sz="1800" dirty="0" err="1"/>
              <a:t>млн</a:t>
            </a:r>
            <a:r>
              <a:rPr lang="ru-RU" sz="1800" dirty="0"/>
              <a:t> т на </a:t>
            </a:r>
            <a:r>
              <a:rPr lang="ru-RU" sz="1800" dirty="0" err="1"/>
              <a:t>рік</a:t>
            </a:r>
            <a:r>
              <a:rPr lang="ru-RU" sz="1800" dirty="0"/>
              <a:t>), </a:t>
            </a:r>
            <a:r>
              <a:rPr lang="ru-RU" sz="1800" dirty="0" err="1"/>
              <a:t>викиди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суден у море, </a:t>
            </a:r>
            <a:r>
              <a:rPr lang="ru-RU" sz="1800" dirty="0" err="1"/>
              <a:t>катастрофи</a:t>
            </a:r>
            <a:r>
              <a:rPr lang="ru-RU" sz="1800" dirty="0"/>
              <a:t> суден.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За </a:t>
            </a:r>
            <a:r>
              <a:rPr lang="ru-RU" sz="1800" dirty="0" err="1"/>
              <a:t>останні</a:t>
            </a:r>
            <a:r>
              <a:rPr lang="ru-RU" sz="1800" dirty="0"/>
              <a:t> 30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починаючи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 1964 року, пробурено </a:t>
            </a:r>
            <a:r>
              <a:rPr lang="ru-RU" sz="1800" dirty="0" err="1"/>
              <a:t>більше</a:t>
            </a:r>
            <a:r>
              <a:rPr lang="ru-RU" sz="1800" dirty="0"/>
              <a:t> 2000 </a:t>
            </a:r>
            <a:r>
              <a:rPr lang="ru-RU" sz="1800" dirty="0" err="1"/>
              <a:t>свердловин</a:t>
            </a:r>
            <a:r>
              <a:rPr lang="ru-RU" sz="1800" dirty="0"/>
              <a:t> у </a:t>
            </a:r>
            <a:r>
              <a:rPr lang="ru-RU" sz="1800" dirty="0" err="1"/>
              <a:t>Світовому</a:t>
            </a:r>
            <a:r>
              <a:rPr lang="ru-RU" sz="1800" dirty="0"/>
              <a:t> </a:t>
            </a:r>
            <a:r>
              <a:rPr lang="ru-RU" sz="1800" dirty="0" err="1"/>
              <a:t>океані</a:t>
            </a:r>
            <a:r>
              <a:rPr lang="ru-RU" sz="1800" dirty="0"/>
              <a:t>. Через </a:t>
            </a:r>
            <a:r>
              <a:rPr lang="ru-RU" sz="1800" dirty="0" err="1"/>
              <a:t>незначні</a:t>
            </a:r>
            <a:r>
              <a:rPr lang="ru-RU" sz="1800" dirty="0"/>
              <a:t> </a:t>
            </a:r>
            <a:r>
              <a:rPr lang="ru-RU" sz="1800" dirty="0" err="1"/>
              <a:t>втрати</a:t>
            </a:r>
            <a:r>
              <a:rPr lang="ru-RU" sz="1800" dirty="0"/>
              <a:t> </a:t>
            </a:r>
            <a:r>
              <a:rPr lang="ru-RU" sz="1800" dirty="0" err="1"/>
              <a:t>щорічно</a:t>
            </a:r>
            <a:r>
              <a:rPr lang="ru-RU" sz="1800" dirty="0"/>
              <a:t> </a:t>
            </a:r>
            <a:r>
              <a:rPr lang="ru-RU" sz="1800" dirty="0" err="1"/>
              <a:t>виливається</a:t>
            </a:r>
            <a:r>
              <a:rPr lang="ru-RU" sz="1800" dirty="0"/>
              <a:t> 0,1 </a:t>
            </a:r>
            <a:r>
              <a:rPr lang="ru-RU" sz="1800" dirty="0" err="1"/>
              <a:t>млн</a:t>
            </a:r>
            <a:r>
              <a:rPr lang="ru-RU" sz="1800" dirty="0"/>
              <a:t> т </a:t>
            </a:r>
            <a:r>
              <a:rPr lang="ru-RU" sz="1800" dirty="0" err="1"/>
              <a:t>нафти</a:t>
            </a:r>
            <a:r>
              <a:rPr lang="ru-RU" sz="1800" dirty="0"/>
              <a:t> (</a:t>
            </a:r>
            <a:r>
              <a:rPr lang="ru-RU" sz="1800" dirty="0" err="1"/>
              <a:t>невеликі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та </a:t>
            </a:r>
            <a:r>
              <a:rPr lang="ru-RU" sz="1800" dirty="0" err="1"/>
              <a:t>виливи</a:t>
            </a:r>
            <a:r>
              <a:rPr lang="ru-RU" sz="1800" dirty="0"/>
              <a:t> — </a:t>
            </a:r>
            <a:r>
              <a:rPr lang="ru-RU" sz="1800" dirty="0" err="1"/>
              <a:t>їх</a:t>
            </a:r>
            <a:r>
              <a:rPr lang="ru-RU" sz="1800" dirty="0"/>
              <a:t> причинами </a:t>
            </a:r>
            <a:r>
              <a:rPr lang="ru-RU" sz="1800" dirty="0" err="1"/>
              <a:t>можуть</a:t>
            </a:r>
            <a:r>
              <a:rPr lang="ru-RU" sz="1800" dirty="0"/>
              <a:t> бути, </a:t>
            </a:r>
            <a:r>
              <a:rPr lang="ru-RU" sz="1800" dirty="0" err="1"/>
              <a:t>наприклад</a:t>
            </a:r>
            <a:r>
              <a:rPr lang="ru-RU" sz="1800" dirty="0"/>
              <a:t>, бензобак на </a:t>
            </a:r>
            <a:r>
              <a:rPr lang="ru-RU" sz="1800" dirty="0" err="1"/>
              <a:t>катері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протікає</a:t>
            </a:r>
            <a:r>
              <a:rPr lang="ru-RU" sz="1800" dirty="0"/>
              <a:t>, </a:t>
            </a:r>
            <a:r>
              <a:rPr lang="ru-RU" sz="1800" dirty="0" err="1"/>
              <a:t>чи</a:t>
            </a:r>
            <a:r>
              <a:rPr lang="ru-RU" sz="1800" dirty="0"/>
              <a:t> неадекватно </a:t>
            </a:r>
            <a:r>
              <a:rPr lang="ru-RU" sz="1800" dirty="0" err="1"/>
              <a:t>працюючі</a:t>
            </a:r>
            <a:r>
              <a:rPr lang="ru-RU" sz="1800" dirty="0"/>
              <a:t> </a:t>
            </a:r>
            <a:r>
              <a:rPr lang="ru-RU" sz="1800" dirty="0" err="1"/>
              <a:t>очисні</a:t>
            </a:r>
            <a:r>
              <a:rPr lang="ru-RU" sz="1800" dirty="0"/>
              <a:t> </a:t>
            </a:r>
            <a:r>
              <a:rPr lang="ru-RU" sz="1800" dirty="0" err="1"/>
              <a:t>споруди</a:t>
            </a:r>
            <a:r>
              <a:rPr lang="ru-RU" sz="1800" dirty="0"/>
              <a:t>).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нафти</a:t>
            </a:r>
            <a:r>
              <a:rPr lang="ru-RU" sz="1800" dirty="0"/>
              <a:t> </a:t>
            </a:r>
            <a:r>
              <a:rPr lang="ru-RU" sz="1800" dirty="0" err="1"/>
              <a:t>надходять</a:t>
            </a:r>
            <a:r>
              <a:rPr lang="ru-RU" sz="1800" dirty="0"/>
              <a:t> до океану через </a:t>
            </a:r>
            <a:r>
              <a:rPr lang="ru-RU" sz="1800" dirty="0" err="1"/>
              <a:t>річки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побутовими</a:t>
            </a:r>
            <a:r>
              <a:rPr lang="ru-RU" sz="1800" dirty="0"/>
              <a:t> та </a:t>
            </a:r>
            <a:r>
              <a:rPr lang="ru-RU" sz="1800" dirty="0" err="1"/>
              <a:t>зливневими</a:t>
            </a:r>
            <a:r>
              <a:rPr lang="ru-RU" sz="1800" dirty="0"/>
              <a:t> стоками. </a:t>
            </a:r>
            <a:r>
              <a:rPr lang="ru-RU" sz="1800" dirty="0" err="1"/>
              <a:t>Об'єм</a:t>
            </a:r>
            <a:r>
              <a:rPr lang="ru-RU" sz="1800" dirty="0"/>
              <a:t> </a:t>
            </a:r>
            <a:r>
              <a:rPr lang="ru-RU" sz="1800" dirty="0" err="1"/>
              <a:t>забруднень</a:t>
            </a:r>
            <a:r>
              <a:rPr lang="ru-RU" sz="1800" dirty="0"/>
              <a:t> через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джерело</a:t>
            </a:r>
            <a:r>
              <a:rPr lang="ru-RU" sz="1800" dirty="0"/>
              <a:t> становить 2,0 </a:t>
            </a:r>
            <a:r>
              <a:rPr lang="ru-RU" sz="1800" dirty="0" err="1"/>
              <a:t>млн</a:t>
            </a:r>
            <a:r>
              <a:rPr lang="ru-RU" sz="1800" dirty="0"/>
              <a:t> т/</a:t>
            </a:r>
            <a:r>
              <a:rPr lang="ru-RU" sz="1800" dirty="0" err="1"/>
              <a:t>рік</a:t>
            </a:r>
            <a:r>
              <a:rPr lang="ru-RU" sz="1800" dirty="0"/>
              <a:t>. </a:t>
            </a:r>
            <a:r>
              <a:rPr lang="ru-RU" sz="1800" dirty="0" err="1"/>
              <a:t>Зі</a:t>
            </a:r>
            <a:r>
              <a:rPr lang="ru-RU" sz="1800" dirty="0"/>
              <a:t> стоками </a:t>
            </a:r>
            <a:r>
              <a:rPr lang="ru-RU" sz="1800" dirty="0" err="1"/>
              <a:t>промисловості</a:t>
            </a:r>
            <a:r>
              <a:rPr lang="ru-RU" sz="1800" dirty="0"/>
              <a:t> </a:t>
            </a:r>
            <a:r>
              <a:rPr lang="ru-RU" sz="1800" dirty="0" err="1"/>
              <a:t>щорічно</a:t>
            </a:r>
            <a:r>
              <a:rPr lang="ru-RU" sz="1800" dirty="0"/>
              <a:t> </a:t>
            </a:r>
            <a:r>
              <a:rPr lang="ru-RU" sz="1800" dirty="0" err="1"/>
              <a:t>потрапляє</a:t>
            </a:r>
            <a:r>
              <a:rPr lang="ru-RU" sz="1800" dirty="0"/>
              <a:t> 0,5 </a:t>
            </a:r>
            <a:r>
              <a:rPr lang="ru-RU" sz="1800" dirty="0" err="1"/>
              <a:t>млн</a:t>
            </a:r>
            <a:r>
              <a:rPr lang="ru-RU" sz="1800" dirty="0"/>
              <a:t> т </a:t>
            </a:r>
            <a:r>
              <a:rPr lang="ru-RU" sz="1800" dirty="0" err="1"/>
              <a:t>нафти</a:t>
            </a:r>
            <a:r>
              <a:rPr lang="ru-RU" sz="1800" dirty="0"/>
              <a:t>.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96944" cy="532831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/>
              <a:t>Теплове </a:t>
            </a:r>
            <a:r>
              <a:rPr lang="ru-RU" sz="2000" b="1" i="1" dirty="0" err="1"/>
              <a:t>забруднення</a:t>
            </a:r>
            <a:endParaRPr lang="ru-RU" sz="2000" b="1" i="1" dirty="0"/>
          </a:p>
          <a:p>
            <a:pPr>
              <a:buFontTx/>
              <a:buNone/>
            </a:pPr>
            <a:r>
              <a:rPr lang="ru-RU" sz="1800" dirty="0"/>
              <a:t>      Теплове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спричинюється</a:t>
            </a:r>
            <a:r>
              <a:rPr lang="ru-RU" sz="1800" dirty="0"/>
              <a:t> </a:t>
            </a:r>
            <a:r>
              <a:rPr lang="ru-RU" sz="1800" dirty="0" err="1"/>
              <a:t>спусканням</a:t>
            </a:r>
            <a:r>
              <a:rPr lang="ru-RU" sz="1800" dirty="0"/>
              <a:t> у </a:t>
            </a:r>
            <a:r>
              <a:rPr lang="ru-RU" sz="1800" dirty="0" err="1"/>
              <a:t>водойми</a:t>
            </a:r>
            <a:r>
              <a:rPr lang="ru-RU" sz="1800" dirty="0"/>
              <a:t> </a:t>
            </a:r>
            <a:r>
              <a:rPr lang="ru-RU" sz="1800" dirty="0" err="1"/>
              <a:t>теплих</a:t>
            </a:r>
            <a:r>
              <a:rPr lang="ru-RU" sz="1800" dirty="0"/>
              <a:t> вод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енергетичних</a:t>
            </a:r>
            <a:r>
              <a:rPr lang="ru-RU" sz="1800" dirty="0"/>
              <a:t> </a:t>
            </a:r>
            <a:r>
              <a:rPr lang="ru-RU" sz="1800" dirty="0" err="1"/>
              <a:t>установок.Надходження</a:t>
            </a:r>
            <a:r>
              <a:rPr lang="ru-RU" sz="1800" dirty="0"/>
              <a:t> </a:t>
            </a:r>
            <a:r>
              <a:rPr lang="ru-RU" sz="1800" dirty="0" err="1"/>
              <a:t>нагрітих</a:t>
            </a:r>
            <a:r>
              <a:rPr lang="ru-RU" sz="1800" dirty="0"/>
              <a:t> </a:t>
            </a:r>
            <a:r>
              <a:rPr lang="ru-RU" sz="1800" dirty="0" err="1"/>
              <a:t>вод</a:t>
            </a:r>
            <a:r>
              <a:rPr lang="ru-RU" sz="1800" dirty="0"/>
              <a:t> у </a:t>
            </a:r>
            <a:r>
              <a:rPr lang="ru-RU" sz="1800" dirty="0" err="1"/>
              <a:t>ріки</a:t>
            </a:r>
            <a:r>
              <a:rPr lang="ru-RU" sz="1800" dirty="0"/>
              <a:t> </a:t>
            </a:r>
            <a:r>
              <a:rPr lang="ru-RU" sz="1800" dirty="0" err="1"/>
              <a:t>й</a:t>
            </a:r>
            <a:r>
              <a:rPr lang="ru-RU" sz="1800" dirty="0"/>
              <a:t> озера </a:t>
            </a:r>
            <a:r>
              <a:rPr lang="ru-RU" sz="1800" dirty="0" err="1"/>
              <a:t>істотно</a:t>
            </a:r>
            <a:r>
              <a:rPr lang="ru-RU" sz="1800" dirty="0"/>
              <a:t> </a:t>
            </a:r>
            <a:r>
              <a:rPr lang="ru-RU" sz="1800" dirty="0" err="1"/>
              <a:t>змінює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термічний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біологічний</a:t>
            </a:r>
            <a:r>
              <a:rPr lang="ru-RU" sz="1800" dirty="0"/>
              <a:t> </a:t>
            </a:r>
            <a:r>
              <a:rPr lang="ru-RU" sz="1800" dirty="0" err="1"/>
              <a:t>режими</a:t>
            </a:r>
            <a:r>
              <a:rPr lang="ru-RU" sz="1800" dirty="0"/>
              <a:t>. </a:t>
            </a:r>
            <a:r>
              <a:rPr lang="ru-RU" sz="1800" dirty="0" err="1"/>
              <a:t>Найбільшими</a:t>
            </a:r>
            <a:r>
              <a:rPr lang="ru-RU" sz="1800" dirty="0"/>
              <a:t> </a:t>
            </a:r>
            <a:r>
              <a:rPr lang="ru-RU" sz="1800" dirty="0" err="1"/>
              <a:t>тепловими</a:t>
            </a:r>
            <a:r>
              <a:rPr lang="ru-RU" sz="1800" dirty="0"/>
              <a:t> </a:t>
            </a:r>
            <a:r>
              <a:rPr lang="ru-RU" sz="1800" dirty="0" err="1"/>
              <a:t>забруднювачами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 ТЕС </a:t>
            </a:r>
            <a:r>
              <a:rPr lang="ru-RU" sz="1800" dirty="0" err="1"/>
              <a:t>і</a:t>
            </a:r>
            <a:r>
              <a:rPr lang="ru-RU" sz="1800" dirty="0"/>
              <a:t> </a:t>
            </a:r>
            <a:r>
              <a:rPr lang="ru-RU" sz="1800" dirty="0" err="1"/>
              <a:t>АЕС.Підвищення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води у </a:t>
            </a:r>
            <a:r>
              <a:rPr lang="ru-RU" sz="1800" dirty="0" err="1"/>
              <a:t>водоймах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наступних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наслідків</a:t>
            </a:r>
            <a:r>
              <a:rPr lang="ru-RU" sz="1800" dirty="0"/>
              <a:t>: </a:t>
            </a:r>
            <a:r>
              <a:rPr lang="ru-RU" sz="1800" dirty="0" err="1"/>
              <a:t>до</a:t>
            </a:r>
            <a:r>
              <a:rPr lang="ru-RU" sz="1800" dirty="0"/>
              <a:t> 26°С — </a:t>
            </a:r>
            <a:r>
              <a:rPr lang="ru-RU" sz="1800" dirty="0" err="1"/>
              <a:t>шкідливого</a:t>
            </a:r>
            <a:r>
              <a:rPr lang="ru-RU" sz="1800" dirty="0"/>
              <a:t> </a:t>
            </a:r>
            <a:r>
              <a:rPr lang="ru-RU" sz="1800" dirty="0" err="1"/>
              <a:t>впливу</a:t>
            </a:r>
            <a:r>
              <a:rPr lang="ru-RU" sz="1800" dirty="0"/>
              <a:t> не </a:t>
            </a:r>
            <a:r>
              <a:rPr lang="ru-RU" sz="1800" dirty="0" err="1"/>
              <a:t>спостерігається</a:t>
            </a:r>
            <a:r>
              <a:rPr lang="ru-RU" sz="1800" dirty="0"/>
              <a:t>; в </a:t>
            </a:r>
            <a:r>
              <a:rPr lang="ru-RU" sz="1800" dirty="0" err="1"/>
              <a:t>інтервалі</a:t>
            </a:r>
            <a:r>
              <a:rPr lang="ru-RU" sz="1800" dirty="0"/>
              <a:t> 26—30°С —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пригнічення</a:t>
            </a:r>
            <a:r>
              <a:rPr lang="ru-RU" sz="1800" dirty="0"/>
              <a:t> </a:t>
            </a:r>
            <a:r>
              <a:rPr lang="ru-RU" sz="1800" dirty="0" err="1"/>
              <a:t>життєдіяльності</a:t>
            </a:r>
            <a:r>
              <a:rPr lang="ru-RU" sz="1800" dirty="0"/>
              <a:t> </a:t>
            </a:r>
            <a:r>
              <a:rPr lang="ru-RU" sz="1800" dirty="0" err="1"/>
              <a:t>риб</a:t>
            </a:r>
            <a:r>
              <a:rPr lang="ru-RU" sz="1800" dirty="0"/>
              <a:t>; </a:t>
            </a:r>
            <a:r>
              <a:rPr lang="ru-RU" sz="1800" dirty="0" err="1"/>
              <a:t>понад</a:t>
            </a:r>
            <a:r>
              <a:rPr lang="ru-RU" sz="1800" dirty="0"/>
              <a:t> 30°С —</a:t>
            </a:r>
            <a:r>
              <a:rPr lang="ru-RU" sz="1800" dirty="0" err="1"/>
              <a:t>спостерігається</a:t>
            </a:r>
            <a:r>
              <a:rPr lang="ru-RU" sz="1800" dirty="0"/>
              <a:t> </a:t>
            </a:r>
            <a:r>
              <a:rPr lang="ru-RU" sz="1800" dirty="0" err="1"/>
              <a:t>шкідлива</a:t>
            </a:r>
            <a:r>
              <a:rPr lang="ru-RU" sz="1800" dirty="0"/>
              <a:t> </a:t>
            </a:r>
            <a:r>
              <a:rPr lang="ru-RU" sz="1800" dirty="0" err="1"/>
              <a:t>дія</a:t>
            </a:r>
            <a:r>
              <a:rPr lang="ru-RU" sz="1800" dirty="0"/>
              <a:t> на </a:t>
            </a:r>
            <a:r>
              <a:rPr lang="ru-RU" sz="1800" dirty="0" err="1"/>
              <a:t>біоценози</a:t>
            </a:r>
            <a:r>
              <a:rPr lang="ru-RU" sz="1800" dirty="0"/>
              <a:t>, а за 34—36°С </a:t>
            </a:r>
            <a:r>
              <a:rPr lang="ru-RU" sz="1800" dirty="0" err="1"/>
              <a:t>риба</a:t>
            </a:r>
            <a:r>
              <a:rPr lang="ru-RU" sz="1800" dirty="0"/>
              <a:t> та </a:t>
            </a:r>
            <a:r>
              <a:rPr lang="ru-RU" sz="1800" dirty="0" err="1"/>
              <a:t>деякі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організмів</a:t>
            </a:r>
            <a:r>
              <a:rPr lang="ru-RU" sz="1800" dirty="0"/>
              <a:t> гинуть. У </a:t>
            </a:r>
            <a:r>
              <a:rPr lang="ru-RU" sz="1800" dirty="0" err="1"/>
              <a:t>теплих</a:t>
            </a:r>
            <a:r>
              <a:rPr lang="ru-RU" sz="1800" dirty="0"/>
              <a:t> водах </a:t>
            </a:r>
            <a:r>
              <a:rPr lang="ru-RU" sz="1800" dirty="0" err="1"/>
              <a:t>порушуються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 нересту </a:t>
            </a:r>
            <a:r>
              <a:rPr lang="ru-RU" sz="1800" dirty="0" err="1"/>
              <a:t>риб</a:t>
            </a:r>
            <a:r>
              <a:rPr lang="ru-RU" sz="1800" dirty="0"/>
              <a:t>, </a:t>
            </a:r>
            <a:r>
              <a:rPr lang="ru-RU" sz="1800" dirty="0" err="1"/>
              <a:t>гине</a:t>
            </a:r>
            <a:r>
              <a:rPr lang="ru-RU" sz="1800" dirty="0"/>
              <a:t> зоопланктон, </a:t>
            </a:r>
            <a:r>
              <a:rPr lang="ru-RU" sz="1800" dirty="0" err="1"/>
              <a:t>риби</a:t>
            </a:r>
            <a:r>
              <a:rPr lang="ru-RU" sz="1800" dirty="0"/>
              <a:t> </a:t>
            </a:r>
            <a:r>
              <a:rPr lang="ru-RU" sz="1800" dirty="0" err="1"/>
              <a:t>уражуються</a:t>
            </a:r>
            <a:r>
              <a:rPr lang="ru-RU" sz="1800" dirty="0"/>
              <a:t> паразитами </a:t>
            </a:r>
            <a:r>
              <a:rPr lang="ru-RU" sz="1800" dirty="0" err="1"/>
              <a:t>і</a:t>
            </a:r>
            <a:r>
              <a:rPr lang="ru-RU" sz="1800" dirty="0"/>
              <a:t> хворобами.  </a:t>
            </a:r>
          </a:p>
          <a:p>
            <a:r>
              <a:rPr lang="ru-RU" sz="2000" b="1" i="1" dirty="0" err="1"/>
              <a:t>Забруднення</a:t>
            </a:r>
            <a:r>
              <a:rPr lang="ru-RU" sz="2000" b="1" i="1" dirty="0"/>
              <a:t> </a:t>
            </a:r>
            <a:r>
              <a:rPr lang="ru-RU" sz="2000" b="1" i="1" dirty="0" err="1"/>
              <a:t>стічними</a:t>
            </a:r>
            <a:r>
              <a:rPr lang="ru-RU" sz="2000" b="1" i="1" dirty="0"/>
              <a:t> водами</a:t>
            </a:r>
          </a:p>
          <a:p>
            <a:pPr>
              <a:buFontTx/>
              <a:buNone/>
            </a:pPr>
            <a:r>
              <a:rPr lang="ru-RU" sz="1800" dirty="0"/>
              <a:t>     Особливо </a:t>
            </a:r>
            <a:r>
              <a:rPr lang="ru-RU" sz="1800" dirty="0" err="1"/>
              <a:t>сильними</a:t>
            </a:r>
            <a:r>
              <a:rPr lang="ru-RU" sz="1800" dirty="0"/>
              <a:t> </a:t>
            </a:r>
            <a:r>
              <a:rPr lang="ru-RU" sz="1800" dirty="0" err="1"/>
              <a:t>забруднювачами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стічні</a:t>
            </a:r>
            <a:r>
              <a:rPr lang="ru-RU" sz="1800" dirty="0"/>
              <a:t> води </a:t>
            </a:r>
            <a:r>
              <a:rPr lang="ru-RU" sz="1800" dirty="0" err="1"/>
              <a:t>хімічних</a:t>
            </a:r>
            <a:r>
              <a:rPr lang="ru-RU" sz="1800" dirty="0"/>
              <a:t>, </a:t>
            </a:r>
            <a:r>
              <a:rPr lang="ru-RU" sz="1800" dirty="0" err="1"/>
              <a:t>нафтопереробних</a:t>
            </a:r>
            <a:r>
              <a:rPr lang="ru-RU" sz="1800" dirty="0"/>
              <a:t>, </a:t>
            </a:r>
            <a:r>
              <a:rPr lang="ru-RU" sz="1800" dirty="0" err="1"/>
              <a:t>металургійних</a:t>
            </a:r>
            <a:r>
              <a:rPr lang="ru-RU" sz="1800" dirty="0"/>
              <a:t>, </a:t>
            </a:r>
            <a:r>
              <a:rPr lang="ru-RU" sz="1800" dirty="0" err="1"/>
              <a:t>шкіряних</a:t>
            </a:r>
            <a:r>
              <a:rPr lang="ru-RU" sz="1800" dirty="0"/>
              <a:t> </a:t>
            </a:r>
            <a:r>
              <a:rPr lang="ru-RU" sz="1800" dirty="0" err="1"/>
              <a:t>заводів</a:t>
            </a:r>
            <a:r>
              <a:rPr lang="ru-RU" sz="1800" dirty="0"/>
              <a:t>, </a:t>
            </a:r>
            <a:r>
              <a:rPr lang="ru-RU" sz="1800" dirty="0" err="1"/>
              <a:t>текстильних</a:t>
            </a:r>
            <a:r>
              <a:rPr lang="ru-RU" sz="1800" dirty="0"/>
              <a:t> </a:t>
            </a:r>
            <a:r>
              <a:rPr lang="ru-RU" sz="1800" dirty="0" err="1"/>
              <a:t>і</a:t>
            </a:r>
            <a:r>
              <a:rPr lang="ru-RU" sz="1800" dirty="0"/>
              <a:t> </a:t>
            </a:r>
            <a:r>
              <a:rPr lang="ru-RU" sz="1800" dirty="0" err="1"/>
              <a:t>целюлозно-паперових</a:t>
            </a:r>
            <a:r>
              <a:rPr lang="ru-RU" sz="1800" dirty="0"/>
              <a:t> фабрик, </a:t>
            </a:r>
            <a:r>
              <a:rPr lang="ru-RU" sz="1800" dirty="0" err="1"/>
              <a:t>м'ясокомбінатів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підприємств.У</a:t>
            </a:r>
            <a:r>
              <a:rPr lang="ru-RU" sz="1800" dirty="0"/>
              <a:t> </a:t>
            </a:r>
            <a:r>
              <a:rPr lang="ru-RU" sz="1800" dirty="0" err="1"/>
              <a:t>сільському</a:t>
            </a:r>
            <a:r>
              <a:rPr lang="ru-RU" sz="1800" dirty="0"/>
              <a:t> </a:t>
            </a:r>
            <a:r>
              <a:rPr lang="ru-RU" sz="1800" dirty="0" err="1"/>
              <a:t>господарстві</a:t>
            </a:r>
            <a:r>
              <a:rPr lang="ru-RU" sz="1800" dirty="0"/>
              <a:t> для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врожаїв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продуктивності</a:t>
            </a:r>
            <a:r>
              <a:rPr lang="ru-RU" sz="1800" dirty="0"/>
              <a:t> земель </a:t>
            </a:r>
            <a:r>
              <a:rPr lang="ru-RU" sz="1800" dirty="0" err="1"/>
              <a:t>застосовують</a:t>
            </a:r>
            <a:r>
              <a:rPr lang="ru-RU" sz="1800" dirty="0"/>
              <a:t> </a:t>
            </a:r>
            <a:r>
              <a:rPr lang="ru-RU" sz="1800" dirty="0" err="1"/>
              <a:t>пестициди</a:t>
            </a:r>
            <a:r>
              <a:rPr lang="ru-RU" sz="1800" dirty="0"/>
              <a:t>. </a:t>
            </a:r>
            <a:r>
              <a:rPr lang="ru-RU" sz="1800" dirty="0" err="1"/>
              <a:t>Тваринництво</a:t>
            </a:r>
            <a:r>
              <a:rPr lang="ru-RU" sz="1800" dirty="0"/>
              <a:t> 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постачальником</a:t>
            </a:r>
            <a:r>
              <a:rPr lang="ru-RU" sz="1800" dirty="0"/>
              <a:t> </a:t>
            </a:r>
            <a:r>
              <a:rPr lang="ru-RU" sz="1800" dirty="0" err="1"/>
              <a:t>значної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мертвої</a:t>
            </a:r>
            <a:r>
              <a:rPr lang="ru-RU" sz="1800" dirty="0"/>
              <a:t> </a:t>
            </a:r>
            <a:r>
              <a:rPr lang="ru-RU" sz="1800" dirty="0" err="1"/>
              <a:t>органіки</a:t>
            </a:r>
            <a:r>
              <a:rPr lang="ru-RU" sz="1800" dirty="0"/>
              <a:t> — гною, </a:t>
            </a:r>
            <a:r>
              <a:rPr lang="ru-RU" sz="1800" dirty="0" err="1"/>
              <a:t>підстилки</a:t>
            </a:r>
            <a:r>
              <a:rPr lang="ru-RU" sz="1800" dirty="0"/>
              <a:t>, </a:t>
            </a:r>
            <a:r>
              <a:rPr lang="ru-RU" sz="1800" dirty="0" err="1"/>
              <a:t>сечовини.Все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змиваються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зливається</a:t>
            </a:r>
            <a:r>
              <a:rPr lang="ru-RU" sz="1800" dirty="0"/>
              <a:t> у </a:t>
            </a:r>
            <a:r>
              <a:rPr lang="ru-RU" sz="1800" dirty="0" err="1"/>
              <a:t>ріки</a:t>
            </a:r>
            <a:r>
              <a:rPr lang="ru-RU" sz="1800" dirty="0"/>
              <a:t>, озера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водойми</a:t>
            </a:r>
            <a:r>
              <a:rPr lang="ru-RU" sz="1800" dirty="0"/>
              <a:t>, а </a:t>
            </a:r>
            <a:r>
              <a:rPr lang="ru-RU" sz="1800" dirty="0" err="1"/>
              <a:t>далі</a:t>
            </a:r>
            <a:r>
              <a:rPr lang="ru-RU" sz="1800" dirty="0"/>
              <a:t> </a:t>
            </a:r>
            <a:r>
              <a:rPr lang="ru-RU" sz="1800" dirty="0" err="1"/>
              <a:t>надходить</a:t>
            </a:r>
            <a:r>
              <a:rPr lang="ru-RU" sz="1800" dirty="0"/>
              <a:t> до </a:t>
            </a:r>
            <a:r>
              <a:rPr lang="ru-RU" sz="1800" dirty="0" err="1"/>
              <a:t>Світового</a:t>
            </a:r>
            <a:r>
              <a:rPr lang="ru-RU" sz="1800" dirty="0"/>
              <a:t> океану.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41304"/>
          </a:xfrm>
        </p:spPr>
        <p:txBody>
          <a:bodyPr/>
          <a:lstStyle/>
          <a:p>
            <a:r>
              <a:rPr lang="ru-RU" sz="2000" b="1" i="1" dirty="0" err="1"/>
              <a:t>Радіоактивне</a:t>
            </a:r>
            <a:r>
              <a:rPr lang="ru-RU" sz="2000" b="1" i="1" dirty="0"/>
              <a:t> </a:t>
            </a:r>
            <a:r>
              <a:rPr lang="ru-RU" sz="2000" b="1" i="1" dirty="0" err="1"/>
              <a:t>забруднення</a:t>
            </a:r>
            <a:endParaRPr lang="ru-RU" sz="2000" b="1" i="1" dirty="0"/>
          </a:p>
          <a:p>
            <a:pPr>
              <a:buFontTx/>
              <a:buNone/>
            </a:pPr>
            <a:r>
              <a:rPr lang="ru-RU" sz="1800" dirty="0"/>
              <a:t>      В океан </a:t>
            </a:r>
            <a:r>
              <a:rPr lang="ru-RU" sz="1800" dirty="0" err="1"/>
              <a:t>потрапляє</a:t>
            </a:r>
            <a:r>
              <a:rPr lang="ru-RU" sz="1800" dirty="0"/>
              <a:t> велика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радіоактивних</a:t>
            </a:r>
            <a:r>
              <a:rPr lang="ru-RU" sz="1800" dirty="0"/>
              <a:t> </a:t>
            </a:r>
            <a:r>
              <a:rPr lang="ru-RU" sz="1800" dirty="0" err="1"/>
              <a:t>ізотопів</a:t>
            </a:r>
            <a:r>
              <a:rPr lang="ru-RU" sz="1800" dirty="0"/>
              <a:t> у </a:t>
            </a:r>
            <a:r>
              <a:rPr lang="ru-RU" sz="1800" dirty="0" err="1"/>
              <a:t>наслідок</a:t>
            </a:r>
            <a:r>
              <a:rPr lang="ru-RU" sz="1800" dirty="0"/>
              <a:t> </a:t>
            </a:r>
            <a:r>
              <a:rPr lang="ru-RU" sz="1800" dirty="0" err="1"/>
              <a:t>випробувань</a:t>
            </a:r>
            <a:r>
              <a:rPr lang="ru-RU" sz="1800" dirty="0"/>
              <a:t> </a:t>
            </a:r>
            <a:r>
              <a:rPr lang="ru-RU" sz="1800" dirty="0" err="1"/>
              <a:t>ядерної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 (ЯЗ), </a:t>
            </a:r>
            <a:r>
              <a:rPr lang="ru-RU" sz="1800" dirty="0" err="1"/>
              <a:t>діяльності</a:t>
            </a:r>
            <a:r>
              <a:rPr lang="ru-RU" sz="1800" dirty="0"/>
              <a:t> </a:t>
            </a:r>
            <a:r>
              <a:rPr lang="ru-RU" sz="1800" dirty="0" err="1"/>
              <a:t>ядерних</a:t>
            </a:r>
            <a:r>
              <a:rPr lang="ru-RU" sz="1800" dirty="0"/>
              <a:t> </a:t>
            </a:r>
            <a:r>
              <a:rPr lang="ru-RU" sz="1800" dirty="0" err="1"/>
              <a:t>реакторів</a:t>
            </a:r>
            <a:r>
              <a:rPr lang="ru-RU" sz="1800" dirty="0"/>
              <a:t> на </a:t>
            </a:r>
            <a:r>
              <a:rPr lang="ru-RU" sz="1800" dirty="0" err="1"/>
              <a:t>військових</a:t>
            </a:r>
            <a:r>
              <a:rPr lang="ru-RU" sz="1800" dirty="0"/>
              <a:t> </a:t>
            </a:r>
            <a:r>
              <a:rPr lang="ru-RU" sz="1800" dirty="0" err="1"/>
              <a:t>підводних</a:t>
            </a:r>
            <a:r>
              <a:rPr lang="ru-RU" sz="1800" dirty="0"/>
              <a:t> </a:t>
            </a:r>
            <a:r>
              <a:rPr lang="ru-RU" sz="1800" dirty="0" err="1"/>
              <a:t>човнах</a:t>
            </a:r>
            <a:r>
              <a:rPr lang="ru-RU" sz="1800" dirty="0"/>
              <a:t>, </a:t>
            </a:r>
            <a:r>
              <a:rPr lang="ru-RU" sz="1800" dirty="0" err="1"/>
              <a:t>скидання</a:t>
            </a:r>
            <a:r>
              <a:rPr lang="ru-RU" sz="1800" dirty="0"/>
              <a:t> </a:t>
            </a:r>
            <a:r>
              <a:rPr lang="ru-RU" sz="1800" dirty="0" err="1"/>
              <a:t>контейнерів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відходами</a:t>
            </a:r>
            <a:r>
              <a:rPr lang="ru-RU" sz="1800" dirty="0"/>
              <a:t> </a:t>
            </a:r>
            <a:r>
              <a:rPr lang="ru-RU" sz="1800" dirty="0" err="1"/>
              <a:t>атомних</a:t>
            </a:r>
            <a:r>
              <a:rPr lang="ru-RU" sz="1800" dirty="0"/>
              <a:t> </a:t>
            </a:r>
            <a:r>
              <a:rPr lang="ru-RU" sz="1800" dirty="0" err="1"/>
              <a:t>електростанцій</a:t>
            </a:r>
            <a:r>
              <a:rPr lang="ru-RU" sz="1800" dirty="0"/>
              <a:t> та </a:t>
            </a:r>
            <a:r>
              <a:rPr lang="ru-RU" sz="1800" dirty="0" err="1"/>
              <a:t>ін.Загальна</a:t>
            </a:r>
            <a:r>
              <a:rPr lang="ru-RU" sz="1800" dirty="0"/>
              <a:t> </a:t>
            </a:r>
            <a:r>
              <a:rPr lang="ru-RU" sz="1800" dirty="0" err="1"/>
              <a:t>радіоактивність</a:t>
            </a:r>
            <a:r>
              <a:rPr lang="ru-RU" sz="1800" dirty="0"/>
              <a:t> </a:t>
            </a:r>
            <a:r>
              <a:rPr lang="ru-RU" sz="1800" dirty="0" err="1"/>
              <a:t>забруднюючих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потрапила</a:t>
            </a:r>
            <a:r>
              <a:rPr lang="ru-RU" sz="1800" dirty="0"/>
              <a:t> у </a:t>
            </a:r>
            <a:r>
              <a:rPr lang="ru-RU" sz="1800" dirty="0" err="1"/>
              <a:t>Світовий</a:t>
            </a:r>
            <a:r>
              <a:rPr lang="ru-RU" sz="1800" dirty="0"/>
              <a:t> океан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, </a:t>
            </a:r>
            <a:r>
              <a:rPr lang="ru-RU" sz="1800" dirty="0" err="1"/>
              <a:t>оцінюється</a:t>
            </a:r>
            <a:r>
              <a:rPr lang="ru-RU" sz="1800" dirty="0"/>
              <a:t> в </a:t>
            </a:r>
            <a:r>
              <a:rPr lang="ru-RU" sz="1800" dirty="0" err="1"/>
              <a:t>Бк.Під</a:t>
            </a:r>
            <a:r>
              <a:rPr lang="ru-RU" sz="1800" dirty="0"/>
              <a:t> час </a:t>
            </a:r>
            <a:r>
              <a:rPr lang="ru-RU" sz="1800" dirty="0" err="1"/>
              <a:t>чорнобильської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 в атмосферу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викинуто</a:t>
            </a:r>
            <a:r>
              <a:rPr lang="ru-RU" sz="1800" dirty="0"/>
              <a:t> </a:t>
            </a:r>
            <a:r>
              <a:rPr lang="ru-RU" sz="1800" dirty="0" err="1"/>
              <a:t>приблизно</a:t>
            </a:r>
            <a:r>
              <a:rPr lang="ru-RU" sz="1800" dirty="0"/>
              <a:t> </a:t>
            </a:r>
            <a:r>
              <a:rPr lang="ru-RU" sz="1800" dirty="0" err="1"/>
              <a:t>Ku</a:t>
            </a:r>
            <a:r>
              <a:rPr lang="ru-RU" sz="1800" dirty="0"/>
              <a:t> </a:t>
            </a:r>
            <a:r>
              <a:rPr lang="ru-RU" sz="1800" dirty="0" err="1"/>
              <a:t>радіоактивності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у </a:t>
            </a:r>
            <a:r>
              <a:rPr lang="ru-RU" sz="1800" dirty="0" err="1"/>
              <a:t>Світовому</a:t>
            </a:r>
            <a:r>
              <a:rPr lang="ru-RU" sz="1800" dirty="0"/>
              <a:t> </a:t>
            </a:r>
            <a:r>
              <a:rPr lang="ru-RU" sz="1800" dirty="0" err="1"/>
              <a:t>океані</a:t>
            </a:r>
            <a:r>
              <a:rPr lang="ru-RU" sz="1800" dirty="0"/>
              <a:t> </a:t>
            </a:r>
            <a:r>
              <a:rPr lang="ru-RU" sz="1800" dirty="0" err="1"/>
              <a:t>нагромадилася</a:t>
            </a:r>
            <a:r>
              <a:rPr lang="ru-RU" sz="1800" dirty="0"/>
              <a:t> </a:t>
            </a:r>
            <a:r>
              <a:rPr lang="ru-RU" sz="1800" dirty="0" err="1"/>
              <a:t>радіоактивність</a:t>
            </a:r>
            <a:r>
              <a:rPr lang="ru-RU" sz="1800" dirty="0"/>
              <a:t>, яка </a:t>
            </a:r>
            <a:r>
              <a:rPr lang="ru-RU" sz="1800" dirty="0" err="1"/>
              <a:t>дорівнює</a:t>
            </a:r>
            <a:r>
              <a:rPr lang="ru-RU" sz="1800" dirty="0"/>
              <a:t> 30 </a:t>
            </a:r>
            <a:r>
              <a:rPr lang="ru-RU" sz="1800" dirty="0" err="1"/>
              <a:t>аваріям</a:t>
            </a:r>
            <a:r>
              <a:rPr lang="ru-RU" sz="1800" dirty="0"/>
              <a:t> на </a:t>
            </a:r>
            <a:r>
              <a:rPr lang="ru-RU" sz="1800" dirty="0" err="1"/>
              <a:t>Чорнобильській</a:t>
            </a:r>
            <a:r>
              <a:rPr lang="ru-RU" sz="1800" dirty="0"/>
              <a:t> АЕС. </a:t>
            </a:r>
            <a:r>
              <a:rPr lang="ru-RU" sz="1800" dirty="0" err="1"/>
              <a:t>Значна</a:t>
            </a:r>
            <a:r>
              <a:rPr lang="ru-RU" sz="1800" dirty="0"/>
              <a:t> </a:t>
            </a:r>
            <a:r>
              <a:rPr lang="ru-RU" sz="1800" dirty="0" err="1"/>
              <a:t>частка</a:t>
            </a:r>
            <a:r>
              <a:rPr lang="ru-RU" sz="1800" dirty="0"/>
              <a:t> </a:t>
            </a:r>
            <a:r>
              <a:rPr lang="ru-RU" sz="1800" dirty="0" err="1"/>
              <a:t>радіоктивних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 </a:t>
            </a:r>
            <a:r>
              <a:rPr lang="ru-RU" sz="1800" dirty="0" err="1"/>
              <a:t>потрапила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 </a:t>
            </a:r>
            <a:r>
              <a:rPr lang="ru-RU" sz="1800" dirty="0" err="1"/>
              <a:t>аварії</a:t>
            </a:r>
            <a:r>
              <a:rPr lang="ru-RU" sz="1800" dirty="0"/>
              <a:t> на </a:t>
            </a:r>
            <a:r>
              <a:rPr lang="ru-RU" sz="1800" dirty="0" err="1"/>
              <a:t>японській</a:t>
            </a:r>
            <a:r>
              <a:rPr lang="ru-RU" sz="1800" dirty="0"/>
              <a:t> </a:t>
            </a:r>
            <a:r>
              <a:rPr lang="ru-RU" sz="1800" dirty="0" err="1"/>
              <a:t>Фукусімській</a:t>
            </a:r>
            <a:r>
              <a:rPr lang="ru-RU" sz="1800" dirty="0"/>
              <a:t> АЕС.З 1964 р. по 1986 р. </a:t>
            </a:r>
            <a:r>
              <a:rPr lang="ru-RU" sz="1800" dirty="0" err="1"/>
              <a:t>різні</a:t>
            </a:r>
            <a:r>
              <a:rPr lang="ru-RU" sz="1800" dirty="0"/>
              <a:t> </a:t>
            </a:r>
            <a:r>
              <a:rPr lang="ru-RU" sz="1800" dirty="0" err="1"/>
              <a:t>радянські</a:t>
            </a:r>
            <a:r>
              <a:rPr lang="ru-RU" sz="1800" dirty="0"/>
              <a:t> </a:t>
            </a:r>
            <a:r>
              <a:rPr lang="ru-RU" sz="1800" dirty="0" err="1"/>
              <a:t>організації</a:t>
            </a:r>
            <a:r>
              <a:rPr lang="ru-RU" sz="1800" dirty="0"/>
              <a:t> скинули у води </a:t>
            </a:r>
            <a:r>
              <a:rPr lang="ru-RU" sz="1800" dirty="0" err="1"/>
              <a:t>Північного</a:t>
            </a:r>
            <a:r>
              <a:rPr lang="ru-RU" sz="1800" dirty="0"/>
              <a:t> </a:t>
            </a:r>
            <a:r>
              <a:rPr lang="ru-RU" sz="1800" dirty="0" err="1"/>
              <a:t>Льодовитого</a:t>
            </a:r>
            <a:r>
              <a:rPr lang="ru-RU" sz="1800" dirty="0"/>
              <a:t> океану 11 тис. </a:t>
            </a:r>
            <a:r>
              <a:rPr lang="ru-RU" sz="1800" dirty="0" err="1"/>
              <a:t>контейнерів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радіоактивним</a:t>
            </a:r>
            <a:r>
              <a:rPr lang="ru-RU" sz="1800" dirty="0"/>
              <a:t> «</a:t>
            </a:r>
            <a:r>
              <a:rPr lang="ru-RU" sz="1800" dirty="0" err="1"/>
              <a:t>сміттям</a:t>
            </a:r>
            <a:r>
              <a:rPr lang="ru-RU" sz="1800" dirty="0"/>
              <a:t>» .</a:t>
            </a:r>
          </a:p>
          <a:p>
            <a:r>
              <a:rPr lang="ru-RU" sz="2000" b="1" i="1" dirty="0" err="1"/>
              <a:t>Побутове</a:t>
            </a:r>
            <a:r>
              <a:rPr lang="ru-RU" sz="2000" b="1" i="1" dirty="0"/>
              <a:t> </a:t>
            </a:r>
            <a:r>
              <a:rPr lang="ru-RU" sz="2000" b="1" i="1" dirty="0" err="1"/>
              <a:t>забруднення</a:t>
            </a:r>
            <a:endParaRPr lang="ru-RU" sz="2000" b="1" i="1" dirty="0"/>
          </a:p>
          <a:p>
            <a:pPr>
              <a:buFontTx/>
              <a:buNone/>
            </a:pPr>
            <a:r>
              <a:rPr lang="ru-RU" sz="2000" dirty="0"/>
              <a:t>     </a:t>
            </a:r>
            <a:r>
              <a:rPr lang="ru-RU" sz="1800" dirty="0" err="1"/>
              <a:t>Захаращення</a:t>
            </a:r>
            <a:r>
              <a:rPr lang="ru-RU" sz="1800" dirty="0"/>
              <a:t> </a:t>
            </a:r>
            <a:r>
              <a:rPr lang="ru-RU" sz="1800" dirty="0" err="1"/>
              <a:t>морів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прибережних</a:t>
            </a:r>
            <a:r>
              <a:rPr lang="ru-RU" sz="1800" dirty="0"/>
              <a:t> </a:t>
            </a:r>
            <a:r>
              <a:rPr lang="ru-RU" sz="1800" dirty="0" err="1"/>
              <a:t>частин</a:t>
            </a:r>
            <a:r>
              <a:rPr lang="ru-RU" sz="1800" dirty="0"/>
              <a:t> </a:t>
            </a:r>
            <a:r>
              <a:rPr lang="ru-RU" sz="1800" dirty="0" err="1"/>
              <a:t>сміттям</a:t>
            </a:r>
            <a:r>
              <a:rPr lang="ru-RU" sz="1800" dirty="0"/>
              <a:t> — головне </a:t>
            </a:r>
            <a:r>
              <a:rPr lang="ru-RU" sz="1800" dirty="0" err="1"/>
              <a:t>джерело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. </a:t>
            </a:r>
            <a:r>
              <a:rPr lang="ru-RU" sz="1800" dirty="0" err="1"/>
              <a:t>Щоденно</a:t>
            </a:r>
            <a:r>
              <a:rPr lang="ru-RU" sz="1800" dirty="0"/>
              <a:t> у </a:t>
            </a:r>
            <a:r>
              <a:rPr lang="ru-RU" sz="1800" dirty="0" err="1"/>
              <a:t>Світовий</a:t>
            </a:r>
            <a:r>
              <a:rPr lang="ru-RU" sz="1800" dirty="0"/>
              <a:t> океан </a:t>
            </a:r>
            <a:r>
              <a:rPr lang="ru-RU" sz="1800" dirty="0" err="1"/>
              <a:t>скидається</a:t>
            </a:r>
            <a:r>
              <a:rPr lang="ru-RU" sz="1800" dirty="0"/>
              <a:t> </a:t>
            </a:r>
            <a:r>
              <a:rPr lang="ru-RU" sz="1800" dirty="0" err="1"/>
              <a:t>приблизно</a:t>
            </a:r>
            <a:r>
              <a:rPr lang="ru-RU" sz="1800" dirty="0"/>
              <a:t> 6,8 </a:t>
            </a:r>
            <a:r>
              <a:rPr lang="ru-RU" sz="1800" dirty="0" err="1"/>
              <a:t>млн</a:t>
            </a:r>
            <a:r>
              <a:rPr lang="ru-RU" sz="1800" dirty="0"/>
              <a:t> </a:t>
            </a:r>
            <a:r>
              <a:rPr lang="ru-RU" sz="1800" dirty="0" err="1"/>
              <a:t>металевих</a:t>
            </a:r>
            <a:r>
              <a:rPr lang="ru-RU" sz="1800" dirty="0"/>
              <a:t>, 0,64 — </a:t>
            </a:r>
            <a:r>
              <a:rPr lang="ru-RU" sz="1800" dirty="0" err="1"/>
              <a:t>млн</a:t>
            </a:r>
            <a:r>
              <a:rPr lang="ru-RU" sz="1800" dirty="0"/>
              <a:t> </a:t>
            </a:r>
            <a:r>
              <a:rPr lang="ru-RU" sz="1800" dirty="0" err="1"/>
              <a:t>паперових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 </a:t>
            </a:r>
            <a:r>
              <a:rPr lang="ru-RU" sz="1800" dirty="0" err="1"/>
              <a:t>пластмасових</a:t>
            </a:r>
            <a:r>
              <a:rPr lang="ru-RU" sz="1800" dirty="0"/>
              <a:t>, 0,43 млн. — </a:t>
            </a:r>
            <a:r>
              <a:rPr lang="ru-RU" sz="1800" dirty="0" err="1"/>
              <a:t>скляних</a:t>
            </a:r>
            <a:r>
              <a:rPr lang="ru-RU" sz="1800" dirty="0"/>
              <a:t> </a:t>
            </a:r>
            <a:r>
              <a:rPr lang="ru-RU" sz="1800" dirty="0" err="1"/>
              <a:t>предметів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800" b="1" i="1" dirty="0" err="1"/>
              <a:t>Забруднення</a:t>
            </a:r>
            <a:r>
              <a:rPr lang="ru-RU" sz="1800" b="1" i="1" dirty="0"/>
              <a:t> </a:t>
            </a:r>
            <a:r>
              <a:rPr lang="ru-RU" sz="1800" b="1" i="1" dirty="0" err="1"/>
              <a:t>водним</a:t>
            </a:r>
            <a:r>
              <a:rPr lang="ru-RU" sz="1800" b="1" i="1" dirty="0"/>
              <a:t> транспортом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Шкода </a:t>
            </a:r>
            <a:r>
              <a:rPr lang="ru-RU" sz="1800" dirty="0" err="1"/>
              <a:t>судноплавства</a:t>
            </a:r>
            <a:r>
              <a:rPr lang="ru-RU" sz="1800" dirty="0"/>
              <a:t> на </a:t>
            </a:r>
            <a:r>
              <a:rPr lang="ru-RU" sz="1800" dirty="0" err="1"/>
              <a:t>Світовий</a:t>
            </a:r>
            <a:r>
              <a:rPr lang="ru-RU" sz="1800" dirty="0"/>
              <a:t> океан </a:t>
            </a:r>
            <a:r>
              <a:rPr lang="ru-RU" sz="1800" dirty="0" err="1"/>
              <a:t>пояснюється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самого водного транспорту, та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тими</a:t>
            </a:r>
            <a:r>
              <a:rPr lang="ru-RU" sz="1800" dirty="0"/>
              <a:t> </a:t>
            </a:r>
            <a:r>
              <a:rPr lang="ru-RU" sz="1800" dirty="0" err="1"/>
              <a:t>викидами</a:t>
            </a:r>
            <a:r>
              <a:rPr lang="ru-RU" sz="1800" dirty="0"/>
              <a:t> </a:t>
            </a:r>
            <a:r>
              <a:rPr lang="ru-RU" sz="1800" dirty="0" err="1"/>
              <a:t>які</a:t>
            </a:r>
            <a:r>
              <a:rPr lang="ru-RU" sz="1800" dirty="0"/>
              <a:t> ним </a:t>
            </a:r>
            <a:r>
              <a:rPr lang="ru-RU" sz="1800" dirty="0" err="1"/>
              <a:t>здійснюються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нафтою</a:t>
            </a:r>
            <a:r>
              <a:rPr lang="ru-RU" sz="1800" dirty="0"/>
              <a:t> та </a:t>
            </a:r>
            <a:r>
              <a:rPr lang="ru-RU" sz="1800" dirty="0" err="1"/>
              <a:t>сільськогосподарськими</a:t>
            </a:r>
            <a:r>
              <a:rPr lang="ru-RU" sz="1800" dirty="0"/>
              <a:t> </a:t>
            </a:r>
            <a:r>
              <a:rPr lang="ru-RU" sz="1800" dirty="0" err="1"/>
              <a:t>хімікатами</a:t>
            </a:r>
            <a:r>
              <a:rPr lang="ru-RU" sz="1800" dirty="0"/>
              <a:t>, </a:t>
            </a:r>
            <a:r>
              <a:rPr lang="ru-RU" sz="1800" dirty="0" err="1"/>
              <a:t>радіоактивними</a:t>
            </a:r>
            <a:r>
              <a:rPr lang="ru-RU" sz="1800" dirty="0"/>
              <a:t> продуктами, </a:t>
            </a:r>
            <a:r>
              <a:rPr lang="ru-RU" sz="1800" dirty="0" err="1"/>
              <a:t>важкими</a:t>
            </a:r>
            <a:r>
              <a:rPr lang="ru-RU" sz="1800" dirty="0"/>
              <a:t> </a:t>
            </a:r>
            <a:r>
              <a:rPr lang="ru-RU" sz="1800" dirty="0" err="1"/>
              <a:t>металами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найрізноманітнішим</a:t>
            </a:r>
            <a:r>
              <a:rPr lang="ru-RU" sz="1800" dirty="0"/>
              <a:t> </a:t>
            </a:r>
            <a:r>
              <a:rPr lang="ru-RU" sz="1800" dirty="0" err="1"/>
              <a:t>сміттям</a:t>
            </a:r>
            <a:r>
              <a:rPr lang="ru-RU" sz="1800" dirty="0"/>
              <a:t>, яке </a:t>
            </a:r>
            <a:r>
              <a:rPr lang="ru-RU" sz="1800" dirty="0" err="1"/>
              <a:t>викидають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суден.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У 1980–1981 </a:t>
            </a:r>
            <a:r>
              <a:rPr lang="ru-RU" sz="1800" dirty="0" err="1"/>
              <a:t>рр</a:t>
            </a:r>
            <a:r>
              <a:rPr lang="ru-RU" sz="1800" dirty="0"/>
              <a:t>. у </a:t>
            </a:r>
            <a:r>
              <a:rPr lang="ru-RU" sz="1800" dirty="0" err="1"/>
              <a:t>результаті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</a:t>
            </a:r>
            <a:r>
              <a:rPr lang="ru-RU" sz="1800" dirty="0" err="1"/>
              <a:t>спеціальною</a:t>
            </a:r>
            <a:r>
              <a:rPr lang="ru-RU" sz="1800" dirty="0"/>
              <a:t> </a:t>
            </a:r>
            <a:r>
              <a:rPr lang="ru-RU" sz="1800" dirty="0" err="1"/>
              <a:t>групою</a:t>
            </a:r>
            <a:r>
              <a:rPr lang="ru-RU" sz="1800" dirty="0"/>
              <a:t> </a:t>
            </a:r>
            <a:r>
              <a:rPr lang="ru-RU" sz="1800" dirty="0" err="1"/>
              <a:t>експертів</a:t>
            </a:r>
            <a:r>
              <a:rPr lang="ru-RU" sz="1800" dirty="0"/>
              <a:t> ІМО </a:t>
            </a:r>
            <a:r>
              <a:rPr lang="ru-RU" sz="1800" dirty="0" err="1"/>
              <a:t>була</a:t>
            </a:r>
            <a:r>
              <a:rPr lang="ru-RU" sz="1800" dirty="0"/>
              <a:t> створена </a:t>
            </a:r>
            <a:r>
              <a:rPr lang="ru-RU" sz="1800" dirty="0" err="1"/>
              <a:t>класифікація</a:t>
            </a:r>
            <a:r>
              <a:rPr lang="ru-RU" sz="1800" dirty="0"/>
              <a:t> </a:t>
            </a:r>
            <a:r>
              <a:rPr lang="ru-RU" sz="1800" dirty="0" err="1"/>
              <a:t>скидів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суден </a:t>
            </a:r>
            <a:r>
              <a:rPr lang="ru-RU" sz="1800" dirty="0" err="1"/>
              <a:t>нафтових</a:t>
            </a:r>
            <a:r>
              <a:rPr lang="ru-RU" sz="1800" dirty="0"/>
              <a:t> </a:t>
            </a:r>
            <a:r>
              <a:rPr lang="ru-RU" sz="1800" dirty="0" err="1"/>
              <a:t>вуглеводнів</a:t>
            </a:r>
            <a:r>
              <a:rPr lang="ru-RU" sz="1800" dirty="0"/>
              <a:t> у </a:t>
            </a:r>
            <a:r>
              <a:rPr lang="ru-RU" sz="1800" dirty="0" err="1"/>
              <a:t>морське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1. </a:t>
            </a:r>
            <a:r>
              <a:rPr lang="ru-RU" sz="1800" dirty="0" err="1"/>
              <a:t>Експлуатаційні</a:t>
            </a:r>
            <a:r>
              <a:rPr lang="ru-RU" sz="1800" dirty="0"/>
              <a:t> </a:t>
            </a:r>
            <a:r>
              <a:rPr lang="ru-RU" sz="1800" dirty="0" err="1"/>
              <a:t>скиди</a:t>
            </a:r>
            <a:r>
              <a:rPr lang="ru-RU" sz="1800" dirty="0"/>
              <a:t> </a:t>
            </a:r>
            <a:r>
              <a:rPr lang="ru-RU" sz="1800" dirty="0" err="1"/>
              <a:t>нафтового</a:t>
            </a:r>
            <a:r>
              <a:rPr lang="ru-RU" sz="1800" dirty="0"/>
              <a:t> </a:t>
            </a:r>
            <a:r>
              <a:rPr lang="ru-RU" sz="1800" dirty="0" err="1"/>
              <a:t>вантажу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 </a:t>
            </a:r>
            <a:r>
              <a:rPr lang="ru-RU" sz="1800" dirty="0" err="1"/>
              <a:t>танкерів</a:t>
            </a:r>
            <a:r>
              <a:rPr lang="ru-RU" sz="1800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2. </a:t>
            </a:r>
            <a:r>
              <a:rPr lang="ru-RU" sz="1800" dirty="0" err="1"/>
              <a:t>Скиди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суден при </a:t>
            </a:r>
            <a:r>
              <a:rPr lang="ru-RU" sz="1800" dirty="0" err="1"/>
              <a:t>постановці</a:t>
            </a:r>
            <a:r>
              <a:rPr lang="ru-RU" sz="1800" dirty="0"/>
              <a:t> у док.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3. </a:t>
            </a:r>
            <a:r>
              <a:rPr lang="ru-RU" sz="1800" dirty="0" err="1"/>
              <a:t>Скиди</a:t>
            </a:r>
            <a:r>
              <a:rPr lang="ru-RU" sz="1800" dirty="0"/>
              <a:t> </a:t>
            </a:r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err="1"/>
              <a:t>причалів</a:t>
            </a:r>
            <a:r>
              <a:rPr lang="ru-RU" sz="1800" dirty="0"/>
              <a:t>, </a:t>
            </a:r>
            <a:r>
              <a:rPr lang="ru-RU" sz="1800" dirty="0" err="1"/>
              <a:t>включаючи</a:t>
            </a:r>
            <a:r>
              <a:rPr lang="ru-RU" sz="1800" dirty="0"/>
              <a:t> </a:t>
            </a:r>
            <a:r>
              <a:rPr lang="ru-RU" sz="1800" dirty="0" err="1"/>
              <a:t>бункерні</a:t>
            </a:r>
            <a:r>
              <a:rPr lang="ru-RU" sz="1800" dirty="0"/>
              <a:t> </a:t>
            </a:r>
            <a:r>
              <a:rPr lang="ru-RU" sz="1800" dirty="0" err="1"/>
              <a:t>операції</a:t>
            </a:r>
            <a:r>
              <a:rPr lang="ru-RU" sz="1800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4. </a:t>
            </a:r>
            <a:r>
              <a:rPr lang="ru-RU" sz="1800" dirty="0" err="1"/>
              <a:t>Скиди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льяльними</a:t>
            </a:r>
            <a:r>
              <a:rPr lang="ru-RU" sz="1800" dirty="0"/>
              <a:t> водами та </a:t>
            </a:r>
            <a:r>
              <a:rPr lang="ru-RU" sz="1800" dirty="0" err="1"/>
              <a:t>відходами</a:t>
            </a:r>
            <a:r>
              <a:rPr lang="ru-RU" sz="1800" dirty="0"/>
              <a:t> </a:t>
            </a:r>
            <a:r>
              <a:rPr lang="ru-RU" sz="1800" dirty="0" err="1"/>
              <a:t>палива</a:t>
            </a:r>
            <a:r>
              <a:rPr lang="ru-RU" sz="1800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5. </a:t>
            </a:r>
            <a:r>
              <a:rPr lang="ru-RU" sz="1800" dirty="0" err="1"/>
              <a:t>Скиди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нафтовмістним</a:t>
            </a:r>
            <a:r>
              <a:rPr lang="ru-RU" sz="1800" dirty="0"/>
              <a:t> </a:t>
            </a:r>
            <a:r>
              <a:rPr lang="ru-RU" sz="1800" dirty="0" err="1"/>
              <a:t>баластом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паливних</a:t>
            </a:r>
            <a:r>
              <a:rPr lang="ru-RU" sz="1800" dirty="0"/>
              <a:t> </a:t>
            </a:r>
            <a:r>
              <a:rPr lang="ru-RU" sz="1800" dirty="0" err="1"/>
              <a:t>танкерів</a:t>
            </a:r>
            <a:r>
              <a:rPr lang="ru-RU" sz="1800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800" dirty="0"/>
              <a:t>     6. </a:t>
            </a:r>
            <a:r>
              <a:rPr lang="ru-RU" sz="1800" dirty="0" err="1"/>
              <a:t>Розливи</a:t>
            </a:r>
            <a:r>
              <a:rPr lang="ru-RU" sz="1800" dirty="0"/>
              <a:t> при </a:t>
            </a:r>
            <a:r>
              <a:rPr lang="ru-RU" sz="1800" dirty="0" err="1"/>
              <a:t>аваріях</a:t>
            </a:r>
            <a:r>
              <a:rPr lang="ru-RU" sz="1800" dirty="0"/>
              <a:t> </a:t>
            </a:r>
            <a:r>
              <a:rPr lang="ru-RU" sz="1800" dirty="0" err="1"/>
              <a:t>танкерів</a:t>
            </a:r>
            <a:r>
              <a:rPr lang="ru-RU" sz="1800" dirty="0"/>
              <a:t>, суден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підводних</a:t>
            </a:r>
            <a:r>
              <a:rPr lang="ru-RU" sz="1800" dirty="0"/>
              <a:t> </a:t>
            </a:r>
            <a:r>
              <a:rPr lang="ru-RU" sz="1800" dirty="0" err="1"/>
              <a:t>трубопроводів.Згідно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статистичними</a:t>
            </a:r>
            <a:r>
              <a:rPr lang="ru-RU" sz="1800" dirty="0"/>
              <a:t> </a:t>
            </a:r>
            <a:r>
              <a:rPr lang="ru-RU" sz="1800" dirty="0" err="1"/>
              <a:t>даними</a:t>
            </a:r>
            <a:r>
              <a:rPr lang="ru-RU" sz="1800" dirty="0"/>
              <a:t>, за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1962–1972 роки, в </a:t>
            </a:r>
            <a:r>
              <a:rPr lang="ru-RU" sz="1800" dirty="0" err="1"/>
              <a:t>результаті</a:t>
            </a:r>
            <a:r>
              <a:rPr lang="ru-RU" sz="1800" dirty="0"/>
              <a:t> </a:t>
            </a:r>
            <a:r>
              <a:rPr lang="ru-RU" sz="1800" dirty="0" err="1"/>
              <a:t>аварій</a:t>
            </a:r>
            <a:r>
              <a:rPr lang="ru-RU" sz="1800" dirty="0"/>
              <a:t>, у </a:t>
            </a:r>
            <a:r>
              <a:rPr lang="ru-RU" sz="1800" dirty="0" err="1"/>
              <a:t>морське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</a:t>
            </a:r>
            <a:r>
              <a:rPr lang="ru-RU" sz="1800" dirty="0" err="1"/>
              <a:t>надійшло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2 </a:t>
            </a:r>
            <a:r>
              <a:rPr lang="ru-RU" sz="1800" dirty="0" err="1"/>
              <a:t>млн</a:t>
            </a:r>
            <a:r>
              <a:rPr lang="ru-RU" sz="1800" dirty="0"/>
              <a:t> т </a:t>
            </a:r>
            <a:r>
              <a:rPr lang="ru-RU" sz="1800" dirty="0" err="1"/>
              <a:t>нафти</a:t>
            </a:r>
            <a:r>
              <a:rPr lang="ru-RU" sz="1800" dirty="0"/>
              <a:t>, а за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 1973 до 1986 року </a:t>
            </a:r>
            <a:r>
              <a:rPr lang="ru-RU" sz="1800" dirty="0" err="1"/>
              <a:t>щорічно</a:t>
            </a:r>
            <a:r>
              <a:rPr lang="ru-RU" sz="1800" dirty="0"/>
              <a:t> в </a:t>
            </a:r>
            <a:r>
              <a:rPr lang="ru-RU" sz="1800" dirty="0" err="1"/>
              <a:t>аварію</a:t>
            </a:r>
            <a:r>
              <a:rPr lang="ru-RU" sz="1800" dirty="0"/>
              <a:t> попадало в </a:t>
            </a:r>
            <a:r>
              <a:rPr lang="ru-RU" sz="1800" dirty="0" err="1"/>
              <a:t>середньому</a:t>
            </a:r>
            <a:r>
              <a:rPr lang="ru-RU" sz="1800" dirty="0"/>
              <a:t> 31 судно, яке перевозило </a:t>
            </a:r>
            <a:r>
              <a:rPr lang="ru-RU" sz="1800" dirty="0" err="1"/>
              <a:t>нафту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uk-UA" sz="4000" b="1" i="1"/>
              <a:t>Вплив</a:t>
            </a:r>
            <a:endParaRPr lang="ru-RU" sz="4000" b="1" i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42350" cy="180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000" dirty="0"/>
              <a:t>     </a:t>
            </a:r>
            <a:r>
              <a:rPr lang="ru-RU" sz="2000" dirty="0" err="1"/>
              <a:t>Забруднені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потрапили</a:t>
            </a:r>
            <a:r>
              <a:rPr lang="ru-RU" sz="2000" dirty="0"/>
              <a:t> в океан, </a:t>
            </a:r>
            <a:r>
              <a:rPr lang="ru-RU" sz="2000" dirty="0" err="1"/>
              <a:t>з</a:t>
            </a:r>
            <a:r>
              <a:rPr lang="ru-RU" sz="2000" dirty="0"/>
              <a:t> часом </a:t>
            </a:r>
            <a:r>
              <a:rPr lang="ru-RU" sz="2000" dirty="0" err="1"/>
              <a:t>мігрують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збільшують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концентрації</a:t>
            </a:r>
            <a:r>
              <a:rPr lang="ru-RU" sz="2000" dirty="0"/>
              <a:t>. Все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зумовлює</a:t>
            </a:r>
            <a:r>
              <a:rPr lang="ru-RU" sz="2000" dirty="0"/>
              <a:t> </a:t>
            </a:r>
            <a:r>
              <a:rPr lang="ru-RU" sz="2000" dirty="0" err="1"/>
              <a:t>поступову</a:t>
            </a:r>
            <a:r>
              <a:rPr lang="ru-RU" sz="2000" dirty="0"/>
              <a:t> </a:t>
            </a:r>
            <a:r>
              <a:rPr lang="ru-RU" sz="2000" dirty="0" err="1"/>
              <a:t>деградацію</a:t>
            </a:r>
            <a:r>
              <a:rPr lang="ru-RU" sz="2000" dirty="0"/>
              <a:t> </a:t>
            </a:r>
            <a:r>
              <a:rPr lang="ru-RU" sz="2000" dirty="0" err="1"/>
              <a:t>морських</a:t>
            </a:r>
            <a:r>
              <a:rPr lang="ru-RU" sz="2000" dirty="0"/>
              <a:t> </a:t>
            </a:r>
            <a:r>
              <a:rPr lang="ru-RU" sz="2000" dirty="0" err="1"/>
              <a:t>біоценозів</a:t>
            </a:r>
            <a:r>
              <a:rPr lang="ru-RU" sz="2000" dirty="0"/>
              <a:t>,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живих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. </a:t>
            </a:r>
            <a:r>
              <a:rPr lang="ru-RU" sz="2000" dirty="0" err="1"/>
              <a:t>Окремі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них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нагромаджувати</a:t>
            </a:r>
            <a:r>
              <a:rPr lang="ru-RU" sz="2000" dirty="0"/>
              <a:t> </a:t>
            </a:r>
            <a:r>
              <a:rPr lang="ru-RU" sz="2000" dirty="0" err="1"/>
              <a:t>шкідливі</a:t>
            </a:r>
            <a:r>
              <a:rPr lang="ru-RU" sz="2000" dirty="0"/>
              <a:t> </a:t>
            </a:r>
            <a:r>
              <a:rPr lang="ru-RU" sz="2000" dirty="0" err="1"/>
              <a:t>компоненти</a:t>
            </a:r>
            <a:r>
              <a:rPr lang="ru-RU" sz="2000" dirty="0"/>
              <a:t> в </a:t>
            </a:r>
            <a:r>
              <a:rPr lang="ru-RU" sz="2000" dirty="0" err="1"/>
              <a:t>значних</a:t>
            </a:r>
            <a:r>
              <a:rPr lang="ru-RU" sz="2000" dirty="0"/>
              <a:t> </a:t>
            </a:r>
            <a:r>
              <a:rPr lang="ru-RU" sz="2000" dirty="0" err="1"/>
              <a:t>обсягах</a:t>
            </a:r>
            <a:r>
              <a:rPr lang="ru-RU" sz="2000" dirty="0"/>
              <a:t>: </a:t>
            </a:r>
            <a:r>
              <a:rPr lang="ru-RU" sz="2000" dirty="0" err="1"/>
              <a:t>макрофіти</a:t>
            </a:r>
            <a:r>
              <a:rPr lang="ru-RU" sz="2000" dirty="0"/>
              <a:t>, </a:t>
            </a:r>
            <a:r>
              <a:rPr lang="ru-RU" sz="2000" dirty="0" err="1"/>
              <a:t>фітопланктон</a:t>
            </a:r>
            <a:r>
              <a:rPr lang="ru-RU" sz="2000" dirty="0"/>
              <a:t> — </a:t>
            </a:r>
            <a:r>
              <a:rPr lang="ru-RU" sz="2000" dirty="0" err="1"/>
              <a:t>свинець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ртуть, </a:t>
            </a:r>
            <a:r>
              <a:rPr lang="ru-RU" sz="2000" dirty="0" err="1"/>
              <a:t>молюски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u="sng" dirty="0" err="1"/>
              <a:t>ракоподібні</a:t>
            </a:r>
            <a:r>
              <a:rPr lang="ru-RU" sz="2000" dirty="0"/>
              <a:t> — </a:t>
            </a:r>
            <a:r>
              <a:rPr lang="ru-RU" sz="2000" dirty="0" err="1"/>
              <a:t>кадмій</a:t>
            </a:r>
            <a:r>
              <a:rPr lang="ru-RU" sz="2000" dirty="0"/>
              <a:t> та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</a:p>
        </p:txBody>
      </p:sp>
      <p:pic>
        <p:nvPicPr>
          <p:cNvPr id="9220" name="Picture 4" descr="1363854715_1327400952_51c033e7f9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6992"/>
            <a:ext cx="4105275" cy="3139058"/>
          </a:xfrm>
          <a:prstGeom prst="rect">
            <a:avLst/>
          </a:prstGeom>
          <a:noFill/>
        </p:spPr>
      </p:pic>
      <p:pic>
        <p:nvPicPr>
          <p:cNvPr id="9223" name="Picture 7" descr="fd43cf84cb54f6b88b98d695a558a6c8_image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1"/>
            <a:ext cx="4321175" cy="3070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uk-UA" sz="4000" b="1" i="1"/>
              <a:t>Боротьба</a:t>
            </a:r>
            <a:endParaRPr lang="ru-RU" sz="4000" b="1" i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З метою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Світового</a:t>
            </a:r>
            <a:r>
              <a:rPr lang="ru-RU" sz="1800" dirty="0"/>
              <a:t> океану </a:t>
            </a:r>
            <a:r>
              <a:rPr lang="ru-RU" sz="1800" dirty="0" err="1"/>
              <a:t>прийнято</a:t>
            </a:r>
            <a:r>
              <a:rPr lang="ru-RU" sz="1800" dirty="0"/>
              <a:t> </a:t>
            </a:r>
            <a:r>
              <a:rPr lang="ru-RU" sz="1800" dirty="0" err="1"/>
              <a:t>цілу</a:t>
            </a:r>
            <a:r>
              <a:rPr lang="ru-RU" sz="1800" dirty="0"/>
              <a:t> низку </a:t>
            </a:r>
            <a:r>
              <a:rPr lang="ru-RU" sz="1800" dirty="0" err="1"/>
              <a:t>багатосторонніх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регіональних</a:t>
            </a:r>
            <a:r>
              <a:rPr lang="ru-RU" sz="1800" dirty="0"/>
              <a:t> </a:t>
            </a:r>
            <a:r>
              <a:rPr lang="ru-RU" sz="1800" dirty="0" err="1"/>
              <a:t>угод</a:t>
            </a:r>
            <a:r>
              <a:rPr lang="ru-RU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1800" dirty="0" err="1"/>
              <a:t>Конвенція</a:t>
            </a:r>
            <a:r>
              <a:rPr lang="ru-RU" sz="1800" dirty="0"/>
              <a:t> ООН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морського</a:t>
            </a:r>
            <a:r>
              <a:rPr lang="ru-RU" sz="1800" dirty="0"/>
              <a:t> права 1982 р. (ст. 192) </a:t>
            </a:r>
            <a:r>
              <a:rPr lang="ru-RU" sz="1800" dirty="0" err="1"/>
              <a:t>зобов'язує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 </a:t>
            </a:r>
            <a:r>
              <a:rPr lang="ru-RU" sz="1800" dirty="0" err="1"/>
              <a:t>захищати</a:t>
            </a:r>
            <a:r>
              <a:rPr lang="ru-RU" sz="1800" dirty="0"/>
              <a:t> та </a:t>
            </a:r>
            <a:r>
              <a:rPr lang="ru-RU" sz="1800" dirty="0" err="1"/>
              <a:t>зберігати</a:t>
            </a:r>
            <a:r>
              <a:rPr lang="ru-RU" sz="1800" dirty="0"/>
              <a:t> </a:t>
            </a:r>
            <a:r>
              <a:rPr lang="ru-RU" sz="1800" dirty="0" err="1"/>
              <a:t>морське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. </a:t>
            </a:r>
            <a:r>
              <a:rPr lang="ru-RU" sz="1800" dirty="0" err="1"/>
              <a:t>Держави</a:t>
            </a:r>
            <a:r>
              <a:rPr lang="ru-RU" sz="1800" dirty="0"/>
              <a:t>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вживати</a:t>
            </a:r>
            <a:r>
              <a:rPr lang="ru-RU" sz="1800" dirty="0"/>
              <a:t> </a:t>
            </a:r>
            <a:r>
              <a:rPr lang="ru-RU" sz="1800" dirty="0" err="1"/>
              <a:t>всі</a:t>
            </a:r>
            <a:r>
              <a:rPr lang="ru-RU" sz="1800" dirty="0"/>
              <a:t> заходи, </a:t>
            </a:r>
            <a:r>
              <a:rPr lang="ru-RU" sz="1800" dirty="0" err="1"/>
              <a:t>необхідні</a:t>
            </a:r>
            <a:r>
              <a:rPr lang="ru-RU" sz="1800" dirty="0"/>
              <a:t> для </a:t>
            </a:r>
            <a:r>
              <a:rPr lang="ru-RU" sz="1800" dirty="0" err="1"/>
              <a:t>забезпечення</a:t>
            </a:r>
            <a:r>
              <a:rPr lang="ru-RU" sz="1800" dirty="0"/>
              <a:t>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юрисдикцією</a:t>
            </a:r>
            <a:r>
              <a:rPr lang="ru-RU" sz="1800" dirty="0"/>
              <a:t> </a:t>
            </a:r>
            <a:r>
              <a:rPr lang="ru-RU" sz="1800" dirty="0" err="1"/>
              <a:t>або</a:t>
            </a:r>
            <a:r>
              <a:rPr lang="ru-RU" sz="1800" dirty="0"/>
              <a:t> контролем не </a:t>
            </a:r>
            <a:r>
              <a:rPr lang="ru-RU" sz="1800" dirty="0" err="1"/>
              <a:t>завдавала</a:t>
            </a:r>
            <a:r>
              <a:rPr lang="ru-RU" sz="1800" dirty="0"/>
              <a:t> </a:t>
            </a:r>
            <a:r>
              <a:rPr lang="ru-RU" sz="1800" dirty="0" err="1"/>
              <a:t>шкоди</a:t>
            </a:r>
            <a:r>
              <a:rPr lang="ru-RU" sz="1800" dirty="0"/>
              <a:t> </a:t>
            </a:r>
            <a:r>
              <a:rPr lang="ru-RU" sz="1800" dirty="0" err="1"/>
              <a:t>іншим</a:t>
            </a:r>
            <a:r>
              <a:rPr lang="ru-RU" sz="1800" dirty="0"/>
              <a:t> державам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морський</a:t>
            </a:r>
            <a:r>
              <a:rPr lang="ru-RU" sz="1800" dirty="0"/>
              <a:t> </a:t>
            </a:r>
            <a:r>
              <a:rPr lang="ru-RU" sz="1800" dirty="0" err="1"/>
              <a:t>середовищі</a:t>
            </a:r>
            <a:r>
              <a:rPr lang="ru-RU" sz="1800" dirty="0"/>
              <a:t> шляхом </a:t>
            </a:r>
            <a:r>
              <a:rPr lang="ru-RU" sz="1800" dirty="0" err="1"/>
              <a:t>забруднення</a:t>
            </a:r>
            <a:r>
              <a:rPr lang="ru-RU" sz="1800" dirty="0"/>
              <a:t>. </a:t>
            </a:r>
            <a:r>
              <a:rPr lang="ru-RU" sz="1800" dirty="0" err="1"/>
              <a:t>Ці</a:t>
            </a:r>
            <a:r>
              <a:rPr lang="ru-RU" sz="1800" dirty="0"/>
              <a:t> заходи </a:t>
            </a:r>
            <a:r>
              <a:rPr lang="ru-RU" sz="1800" dirty="0" err="1"/>
              <a:t>відносяться</a:t>
            </a:r>
            <a:r>
              <a:rPr lang="ru-RU" sz="1800" dirty="0"/>
              <a:t> до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джерел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морського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Вони, </a:t>
            </a:r>
            <a:r>
              <a:rPr lang="ru-RU" sz="1800" dirty="0" err="1"/>
              <a:t>включають</a:t>
            </a:r>
            <a:r>
              <a:rPr lang="ru-RU" sz="1800" dirty="0"/>
              <a:t> заходи, </a:t>
            </a:r>
            <a:r>
              <a:rPr lang="ru-RU" sz="1800" dirty="0" err="1"/>
              <a:t>спрямовані</a:t>
            </a:r>
            <a:r>
              <a:rPr lang="ru-RU" sz="1800" dirty="0"/>
              <a:t> на </a:t>
            </a:r>
            <a:r>
              <a:rPr lang="ru-RU" sz="1800" dirty="0" err="1"/>
              <a:t>зменшення</a:t>
            </a:r>
            <a:r>
              <a:rPr lang="ru-RU" sz="1800" dirty="0"/>
              <a:t> в максимально </a:t>
            </a:r>
            <a:r>
              <a:rPr lang="ru-RU" sz="1800" dirty="0" err="1"/>
              <a:t>можливою</a:t>
            </a:r>
            <a:r>
              <a:rPr lang="ru-RU" sz="1800" dirty="0"/>
              <a:t> </a:t>
            </a:r>
            <a:r>
              <a:rPr lang="ru-RU" sz="1800" dirty="0" err="1"/>
              <a:t>мірою</a:t>
            </a:r>
            <a:r>
              <a:rPr lang="ru-RU" sz="1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1800" b="1" i="1" dirty="0"/>
              <a:t>а)</a:t>
            </a:r>
            <a:r>
              <a:rPr lang="ru-RU" sz="1800" dirty="0"/>
              <a:t> </a:t>
            </a:r>
            <a:r>
              <a:rPr lang="ru-RU" sz="1800" dirty="0" err="1"/>
              <a:t>викиду</a:t>
            </a:r>
            <a:r>
              <a:rPr lang="ru-RU" sz="1800" dirty="0"/>
              <a:t> </a:t>
            </a:r>
            <a:r>
              <a:rPr lang="ru-RU" sz="1800" dirty="0" err="1"/>
              <a:t>токсичних</a:t>
            </a:r>
            <a:r>
              <a:rPr lang="ru-RU" sz="1800" dirty="0"/>
              <a:t>, 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отруйних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розташовані</a:t>
            </a:r>
            <a:r>
              <a:rPr lang="ru-RU" sz="1800" dirty="0"/>
              <a:t> на </a:t>
            </a:r>
            <a:r>
              <a:rPr lang="ru-RU" sz="1800" dirty="0" err="1"/>
              <a:t>суші</a:t>
            </a:r>
            <a:r>
              <a:rPr lang="ru-RU" sz="1800" dirty="0"/>
              <a:t> </a:t>
            </a:r>
            <a:r>
              <a:rPr lang="ru-RU" sz="1800" dirty="0" err="1"/>
              <a:t>джерел</a:t>
            </a:r>
            <a:r>
              <a:rPr lang="ru-RU" sz="1800" dirty="0"/>
              <a:t>,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атмосфери</a:t>
            </a:r>
            <a:r>
              <a:rPr lang="ru-RU" sz="1800" dirty="0"/>
              <a:t> </a:t>
            </a:r>
            <a:r>
              <a:rPr lang="ru-RU" sz="1800" dirty="0" err="1"/>
              <a:t>абочерез</a:t>
            </a:r>
            <a:r>
              <a:rPr lang="ru-RU" sz="1800" dirty="0"/>
              <a:t> </a:t>
            </a:r>
            <a:r>
              <a:rPr lang="ru-RU" sz="1800" dirty="0" err="1"/>
              <a:t>неї</a:t>
            </a:r>
            <a:r>
              <a:rPr lang="ru-RU" sz="1800" dirty="0"/>
              <a:t>, шляхом </a:t>
            </a:r>
            <a:r>
              <a:rPr lang="ru-RU" sz="1800" dirty="0" err="1"/>
              <a:t>поховання</a:t>
            </a:r>
            <a:r>
              <a:rPr lang="ru-RU" sz="1800" dirty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1800" b="1" i="1" dirty="0"/>
              <a:t>б)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суден (</a:t>
            </a:r>
            <a:r>
              <a:rPr lang="ru-RU" sz="1800" dirty="0" err="1"/>
              <a:t>зокрема</a:t>
            </a:r>
            <a:r>
              <a:rPr lang="ru-RU" sz="1800" dirty="0"/>
              <a:t>, заходи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аваріям</a:t>
            </a:r>
            <a:r>
              <a:rPr lang="ru-RU" sz="1800" dirty="0"/>
              <a:t> та </a:t>
            </a:r>
            <a:r>
              <a:rPr lang="ru-RU" sz="1800" dirty="0" err="1"/>
              <a:t>ліквідації</a:t>
            </a:r>
            <a:r>
              <a:rPr lang="ru-RU" sz="1800" dirty="0"/>
              <a:t> </a:t>
            </a:r>
            <a:r>
              <a:rPr lang="ru-RU" sz="1800" dirty="0" err="1"/>
              <a:t>надзвичайних</a:t>
            </a:r>
            <a:r>
              <a:rPr lang="ru-RU" sz="1800" dirty="0"/>
              <a:t> </a:t>
            </a:r>
            <a:r>
              <a:rPr lang="ru-RU" sz="1800" dirty="0" err="1"/>
              <a:t>ситуацій</a:t>
            </a:r>
            <a:r>
              <a:rPr lang="ru-RU" sz="1800" dirty="0"/>
              <a:t>,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на </a:t>
            </a:r>
            <a:r>
              <a:rPr lang="ru-RU" sz="1800" dirty="0" err="1"/>
              <a:t>морі</a:t>
            </a:r>
            <a:r>
              <a:rPr lang="ru-RU" sz="1800" dirty="0"/>
              <a:t>,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навмисних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ненавмисних</a:t>
            </a:r>
            <a:r>
              <a:rPr lang="ru-RU" sz="1800" dirty="0"/>
              <a:t> </a:t>
            </a:r>
            <a:r>
              <a:rPr lang="ru-RU" sz="1800" dirty="0" err="1"/>
              <a:t>скидів</a:t>
            </a:r>
            <a:r>
              <a:rPr lang="ru-RU" sz="1800" dirty="0"/>
              <a:t> та по </a:t>
            </a:r>
            <a:r>
              <a:rPr lang="ru-RU" sz="1800" dirty="0" err="1"/>
              <a:t>регламентації</a:t>
            </a:r>
            <a:r>
              <a:rPr lang="ru-RU" sz="1800" dirty="0"/>
              <a:t> </a:t>
            </a:r>
            <a:r>
              <a:rPr lang="ru-RU" sz="1800" dirty="0" err="1"/>
              <a:t>проектування</a:t>
            </a:r>
            <a:r>
              <a:rPr lang="ru-RU" sz="1800" dirty="0"/>
              <a:t>, </a:t>
            </a:r>
            <a:r>
              <a:rPr lang="ru-RU" sz="1800" dirty="0" err="1"/>
              <a:t>конструкції</a:t>
            </a:r>
            <a:r>
              <a:rPr lang="ru-RU" sz="1800" dirty="0"/>
              <a:t>, </a:t>
            </a:r>
            <a:r>
              <a:rPr lang="ru-RU" sz="1800" dirty="0" err="1"/>
              <a:t>обладнання</a:t>
            </a:r>
            <a:r>
              <a:rPr lang="ru-RU" sz="1800" dirty="0"/>
              <a:t>, </a:t>
            </a:r>
            <a:r>
              <a:rPr lang="ru-RU" sz="1800" dirty="0" err="1"/>
              <a:t>комплектування</a:t>
            </a:r>
            <a:r>
              <a:rPr lang="ru-RU" sz="1800" dirty="0"/>
              <a:t> </a:t>
            </a:r>
            <a:r>
              <a:rPr lang="ru-RU" sz="1800" dirty="0" err="1"/>
              <a:t>екіпажів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суден);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1800" b="1" i="1" dirty="0"/>
              <a:t>в)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установок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при </a:t>
            </a:r>
            <a:r>
              <a:rPr lang="ru-RU" sz="1800" dirty="0" err="1"/>
              <a:t>розвідці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розробці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 </a:t>
            </a:r>
            <a:r>
              <a:rPr lang="ru-RU" sz="1800" dirty="0" err="1"/>
              <a:t>морського</a:t>
            </a:r>
            <a:r>
              <a:rPr lang="ru-RU" sz="1800" dirty="0"/>
              <a:t> дна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надр</a:t>
            </a:r>
            <a:r>
              <a:rPr lang="ru-RU" sz="1800" dirty="0"/>
              <a:t> (</a:t>
            </a:r>
            <a:r>
              <a:rPr lang="ru-RU" sz="1800" dirty="0" err="1"/>
              <a:t>зокрема</a:t>
            </a:r>
            <a:r>
              <a:rPr lang="ru-RU" sz="1800" dirty="0"/>
              <a:t>, заходи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аваріям</a:t>
            </a:r>
            <a:r>
              <a:rPr lang="ru-RU" sz="1800" dirty="0"/>
              <a:t> та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надзвичайних</a:t>
            </a:r>
            <a:r>
              <a:rPr lang="ru-RU" sz="1800" dirty="0"/>
              <a:t> </a:t>
            </a:r>
            <a:r>
              <a:rPr lang="ru-RU" sz="1800" dirty="0" err="1"/>
              <a:t>ситуацій</a:t>
            </a:r>
            <a:r>
              <a:rPr lang="ru-RU" sz="1800" dirty="0"/>
              <a:t>,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на </a:t>
            </a:r>
            <a:r>
              <a:rPr lang="ru-RU" sz="1800" dirty="0" err="1"/>
              <a:t>морі</a:t>
            </a:r>
            <a:r>
              <a:rPr lang="ru-RU" sz="1800" dirty="0"/>
              <a:t> та по </a:t>
            </a:r>
            <a:r>
              <a:rPr lang="ru-RU" sz="1800" dirty="0" err="1"/>
              <a:t>регламентації</a:t>
            </a:r>
            <a:r>
              <a:rPr lang="ru-RU" sz="1800" dirty="0"/>
              <a:t> </a:t>
            </a:r>
            <a:r>
              <a:rPr lang="ru-RU" sz="1800" dirty="0" err="1"/>
              <a:t>проектування</a:t>
            </a:r>
            <a:r>
              <a:rPr lang="ru-RU" sz="1800" dirty="0"/>
              <a:t>, </a:t>
            </a:r>
            <a:r>
              <a:rPr lang="ru-RU" sz="1800" dirty="0" err="1"/>
              <a:t>конструкції</a:t>
            </a:r>
            <a:r>
              <a:rPr lang="ru-RU" sz="1800" dirty="0"/>
              <a:t>, </a:t>
            </a:r>
            <a:r>
              <a:rPr lang="ru-RU" sz="1800" dirty="0" err="1"/>
              <a:t>обладнання</a:t>
            </a:r>
            <a:r>
              <a:rPr lang="ru-RU" sz="1800" dirty="0"/>
              <a:t>, </a:t>
            </a:r>
            <a:r>
              <a:rPr lang="ru-RU" sz="1800" dirty="0" err="1"/>
              <a:t>комплектування</a:t>
            </a:r>
            <a:r>
              <a:rPr lang="ru-RU" sz="1800" dirty="0"/>
              <a:t> персоналу та </a:t>
            </a:r>
            <a:r>
              <a:rPr lang="ru-RU" sz="1800" dirty="0" err="1"/>
              <a:t>експлуатації</a:t>
            </a:r>
            <a:r>
              <a:rPr lang="ru-RU" sz="1800" dirty="0"/>
              <a:t> таких установок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/>
              <a:t>      г)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установок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експлуатуються</a:t>
            </a:r>
            <a:r>
              <a:rPr lang="ru-RU" sz="1800" dirty="0"/>
              <a:t> в </a:t>
            </a:r>
            <a:r>
              <a:rPr lang="ru-RU" sz="1800" dirty="0" err="1"/>
              <a:t>морському</a:t>
            </a:r>
            <a:r>
              <a:rPr lang="ru-RU" sz="1800" dirty="0"/>
              <a:t> </a:t>
            </a:r>
            <a:r>
              <a:rPr lang="ru-RU" sz="1800" dirty="0" err="1"/>
              <a:t>середовищі</a:t>
            </a:r>
            <a:r>
              <a:rPr lang="ru-RU" sz="1800" dirty="0"/>
              <a:t> (</a:t>
            </a:r>
            <a:r>
              <a:rPr lang="ru-RU" sz="1800" dirty="0" err="1"/>
              <a:t>зокрема</a:t>
            </a:r>
            <a:r>
              <a:rPr lang="ru-RU" sz="1800" dirty="0"/>
              <a:t>, заходи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аваріям</a:t>
            </a:r>
            <a:r>
              <a:rPr lang="ru-RU" sz="1800" dirty="0"/>
              <a:t> та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надзвичайних</a:t>
            </a:r>
            <a:r>
              <a:rPr lang="ru-RU" sz="1800" dirty="0"/>
              <a:t> </a:t>
            </a:r>
            <a:r>
              <a:rPr lang="ru-RU" sz="1800" dirty="0" err="1"/>
              <a:t>ситуацій</a:t>
            </a:r>
            <a:r>
              <a:rPr lang="ru-RU" sz="1800" dirty="0"/>
              <a:t>,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на </a:t>
            </a:r>
            <a:r>
              <a:rPr lang="ru-RU" sz="1800" dirty="0" err="1"/>
              <a:t>морі</a:t>
            </a:r>
            <a:r>
              <a:rPr lang="ru-RU" sz="1800" dirty="0"/>
              <a:t>).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535353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213</TotalTime>
  <Words>407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Модульная</vt:lpstr>
      <vt:lpstr>Презентація    з екології  на тему: “Забруднення океанів”</vt:lpstr>
      <vt:lpstr>Визначення</vt:lpstr>
      <vt:lpstr>Види забруднень</vt:lpstr>
      <vt:lpstr>Джерела забруднень</vt:lpstr>
      <vt:lpstr>Слайд 5</vt:lpstr>
      <vt:lpstr>Слайд 6</vt:lpstr>
      <vt:lpstr>Слайд 7</vt:lpstr>
      <vt:lpstr>Вплив</vt:lpstr>
      <vt:lpstr>Боротьба</vt:lpstr>
      <vt:lpstr>Важлива інформація!</vt:lpstr>
      <vt:lpstr>Дякую за увагу!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        з екології  на тему: “Забруднення океанів”</dc:title>
  <dc:creator>User</dc:creator>
  <cp:lastModifiedBy>Владислава</cp:lastModifiedBy>
  <cp:revision>3</cp:revision>
  <dcterms:created xsi:type="dcterms:W3CDTF">2014-11-06T10:50:58Z</dcterms:created>
  <dcterms:modified xsi:type="dcterms:W3CDTF">2015-04-20T17:22:09Z</dcterms:modified>
</cp:coreProperties>
</file>