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8548A-2369-47E2-B8C2-981319001294}" type="doc">
      <dgm:prSet loTypeId="urn:microsoft.com/office/officeart/2005/8/layout/hProcess9" loCatId="process" qsTypeId="urn:microsoft.com/office/officeart/2005/8/quickstyle/3d9" qsCatId="3D" csTypeId="urn:microsoft.com/office/officeart/2005/8/colors/colorful5" csCatId="colorful" phldr="1"/>
      <dgm:spPr/>
    </dgm:pt>
    <dgm:pt modelId="{2BE0AFB2-DFA5-4556-9DEC-57CE236778B4}">
      <dgm:prSet phldrT="[Текст]" custT="1"/>
      <dgm:spPr/>
      <dgm:t>
        <a:bodyPr/>
        <a:lstStyle/>
        <a:p>
          <a:r>
            <a:rPr lang="ru-RU" sz="2000" dirty="0" err="1" smtClean="0"/>
            <a:t>Помесячн</a:t>
          </a:r>
          <a:r>
            <a:rPr lang="ru-RU" sz="2000" dirty="0" smtClean="0"/>
            <a:t>. Оплата за 1 ребенка- 8,5 </a:t>
          </a:r>
          <a:r>
            <a:rPr lang="ru-RU" sz="2000" dirty="0" err="1" smtClean="0"/>
            <a:t>тыс</a:t>
          </a:r>
          <a:endParaRPr lang="ru-RU" sz="2000" dirty="0"/>
        </a:p>
      </dgm:t>
    </dgm:pt>
    <dgm:pt modelId="{B4941705-36EF-4DEF-BF21-E65F66DF996F}" type="parTrans" cxnId="{EA4409ED-3B95-4F1F-8205-E9FD7275DF10}">
      <dgm:prSet/>
      <dgm:spPr/>
      <dgm:t>
        <a:bodyPr/>
        <a:lstStyle/>
        <a:p>
          <a:endParaRPr lang="ru-RU"/>
        </a:p>
      </dgm:t>
    </dgm:pt>
    <dgm:pt modelId="{44361E93-B8F2-494F-B16D-928369ECE971}" type="sibTrans" cxnId="{EA4409ED-3B95-4F1F-8205-E9FD7275DF10}">
      <dgm:prSet/>
      <dgm:spPr/>
      <dgm:t>
        <a:bodyPr/>
        <a:lstStyle/>
        <a:p>
          <a:endParaRPr lang="ru-RU"/>
        </a:p>
      </dgm:t>
    </dgm:pt>
    <dgm:pt modelId="{8492AE57-4B33-44E7-8C11-86832419EFD1}">
      <dgm:prSet phldrT="[Текст]" custT="1"/>
      <dgm:spPr/>
      <dgm:t>
        <a:bodyPr/>
        <a:lstStyle/>
        <a:p>
          <a:r>
            <a:rPr lang="ru-RU" sz="2000" smtClean="0"/>
            <a:t>Суммарный доход в год – 816 тыс</a:t>
          </a:r>
          <a:endParaRPr lang="ru-RU" sz="2000" dirty="0"/>
        </a:p>
      </dgm:t>
    </dgm:pt>
    <dgm:pt modelId="{F61C3047-7039-4B32-867C-598164B857E6}" type="parTrans" cxnId="{5616E9BF-61B1-4A84-B2F0-740FBE8E6054}">
      <dgm:prSet/>
      <dgm:spPr/>
      <dgm:t>
        <a:bodyPr/>
        <a:lstStyle/>
        <a:p>
          <a:endParaRPr lang="ru-RU"/>
        </a:p>
      </dgm:t>
    </dgm:pt>
    <dgm:pt modelId="{EF2BB463-EED1-4A14-AEFC-635CE37D2995}" type="sibTrans" cxnId="{5616E9BF-61B1-4A84-B2F0-740FBE8E6054}">
      <dgm:prSet/>
      <dgm:spPr/>
      <dgm:t>
        <a:bodyPr/>
        <a:lstStyle/>
        <a:p>
          <a:endParaRPr lang="ru-RU"/>
        </a:p>
      </dgm:t>
    </dgm:pt>
    <dgm:pt modelId="{DAAB232C-472E-4AA5-A5E2-CDCA872D4CAB}">
      <dgm:prSet phldrT="[Текст]" custT="1"/>
      <dgm:spPr/>
      <dgm:t>
        <a:bodyPr/>
        <a:lstStyle/>
        <a:p>
          <a:r>
            <a:rPr lang="ru-RU" sz="2400" b="1" dirty="0" smtClean="0"/>
            <a:t>Чистая прибыль- 320 </a:t>
          </a:r>
          <a:r>
            <a:rPr lang="ru-RU" sz="2400" b="1" dirty="0" err="1" smtClean="0"/>
            <a:t>тыс</a:t>
          </a:r>
          <a:endParaRPr lang="ru-RU" sz="2400" b="1" dirty="0"/>
        </a:p>
      </dgm:t>
    </dgm:pt>
    <dgm:pt modelId="{0E9E6967-9E94-4C63-AC02-42E9D2870FFE}" type="parTrans" cxnId="{DBD170FD-B52A-4CEE-A47E-01B8286E7EA2}">
      <dgm:prSet/>
      <dgm:spPr/>
      <dgm:t>
        <a:bodyPr/>
        <a:lstStyle/>
        <a:p>
          <a:endParaRPr lang="ru-RU"/>
        </a:p>
      </dgm:t>
    </dgm:pt>
    <dgm:pt modelId="{8322F352-FA24-4053-9D68-C730042D0F67}" type="sibTrans" cxnId="{DBD170FD-B52A-4CEE-A47E-01B8286E7EA2}">
      <dgm:prSet/>
      <dgm:spPr/>
      <dgm:t>
        <a:bodyPr/>
        <a:lstStyle/>
        <a:p>
          <a:endParaRPr lang="ru-RU"/>
        </a:p>
      </dgm:t>
    </dgm:pt>
    <dgm:pt modelId="{0752C9CD-A67E-407D-B941-0B9FB4C73DB4}" type="pres">
      <dgm:prSet presAssocID="{4308548A-2369-47E2-B8C2-981319001294}" presName="CompostProcess" presStyleCnt="0">
        <dgm:presLayoutVars>
          <dgm:dir/>
          <dgm:resizeHandles val="exact"/>
        </dgm:presLayoutVars>
      </dgm:prSet>
      <dgm:spPr/>
    </dgm:pt>
    <dgm:pt modelId="{D5736192-6255-4DE5-A8E3-1DB70E83C30A}" type="pres">
      <dgm:prSet presAssocID="{4308548A-2369-47E2-B8C2-981319001294}" presName="arrow" presStyleLbl="bgShp" presStyleIdx="0" presStyleCnt="1" custScaleX="104635"/>
      <dgm:spPr/>
    </dgm:pt>
    <dgm:pt modelId="{8FF187F0-3ED1-4478-A9BA-512FDC13E5C3}" type="pres">
      <dgm:prSet presAssocID="{4308548A-2369-47E2-B8C2-981319001294}" presName="linearProcess" presStyleCnt="0"/>
      <dgm:spPr/>
    </dgm:pt>
    <dgm:pt modelId="{22708700-942D-4CA5-B4DB-66F4C4A05DD1}" type="pres">
      <dgm:prSet presAssocID="{2BE0AFB2-DFA5-4556-9DEC-57CE236778B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A41EB-DCBD-47AF-81CD-FE73CEFEC4EE}" type="pres">
      <dgm:prSet presAssocID="{44361E93-B8F2-494F-B16D-928369ECE971}" presName="sibTrans" presStyleCnt="0"/>
      <dgm:spPr/>
    </dgm:pt>
    <dgm:pt modelId="{007A5575-6F8E-42F7-9486-3C4A43DDB140}" type="pres">
      <dgm:prSet presAssocID="{8492AE57-4B33-44E7-8C11-86832419EFD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FFD61-6C8F-49AD-ABA4-A3E76920E803}" type="pres">
      <dgm:prSet presAssocID="{EF2BB463-EED1-4A14-AEFC-635CE37D2995}" presName="sibTrans" presStyleCnt="0"/>
      <dgm:spPr/>
    </dgm:pt>
    <dgm:pt modelId="{E7330A39-A95E-4B43-A57C-737C6E83104D}" type="pres">
      <dgm:prSet presAssocID="{DAAB232C-472E-4AA5-A5E2-CDCA872D4CA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27255-38C4-4D9D-BC10-B7E0DDF90BF9}" type="presOf" srcId="{8492AE57-4B33-44E7-8C11-86832419EFD1}" destId="{007A5575-6F8E-42F7-9486-3C4A43DDB140}" srcOrd="0" destOrd="0" presId="urn:microsoft.com/office/officeart/2005/8/layout/hProcess9"/>
    <dgm:cxn modelId="{19978CAC-3066-4A3E-9D7F-8CBF736D364F}" type="presOf" srcId="{4308548A-2369-47E2-B8C2-981319001294}" destId="{0752C9CD-A67E-407D-B941-0B9FB4C73DB4}" srcOrd="0" destOrd="0" presId="urn:microsoft.com/office/officeart/2005/8/layout/hProcess9"/>
    <dgm:cxn modelId="{5616E9BF-61B1-4A84-B2F0-740FBE8E6054}" srcId="{4308548A-2369-47E2-B8C2-981319001294}" destId="{8492AE57-4B33-44E7-8C11-86832419EFD1}" srcOrd="1" destOrd="0" parTransId="{F61C3047-7039-4B32-867C-598164B857E6}" sibTransId="{EF2BB463-EED1-4A14-AEFC-635CE37D2995}"/>
    <dgm:cxn modelId="{DBD170FD-B52A-4CEE-A47E-01B8286E7EA2}" srcId="{4308548A-2369-47E2-B8C2-981319001294}" destId="{DAAB232C-472E-4AA5-A5E2-CDCA872D4CAB}" srcOrd="2" destOrd="0" parTransId="{0E9E6967-9E94-4C63-AC02-42E9D2870FFE}" sibTransId="{8322F352-FA24-4053-9D68-C730042D0F67}"/>
    <dgm:cxn modelId="{59E99F06-DE3A-4439-8602-82567E4D7DF5}" type="presOf" srcId="{DAAB232C-472E-4AA5-A5E2-CDCA872D4CAB}" destId="{E7330A39-A95E-4B43-A57C-737C6E83104D}" srcOrd="0" destOrd="0" presId="urn:microsoft.com/office/officeart/2005/8/layout/hProcess9"/>
    <dgm:cxn modelId="{EA4409ED-3B95-4F1F-8205-E9FD7275DF10}" srcId="{4308548A-2369-47E2-B8C2-981319001294}" destId="{2BE0AFB2-DFA5-4556-9DEC-57CE236778B4}" srcOrd="0" destOrd="0" parTransId="{B4941705-36EF-4DEF-BF21-E65F66DF996F}" sibTransId="{44361E93-B8F2-494F-B16D-928369ECE971}"/>
    <dgm:cxn modelId="{DAEC4F62-7B36-4CAD-BAB6-60B77BDE46FE}" type="presOf" srcId="{2BE0AFB2-DFA5-4556-9DEC-57CE236778B4}" destId="{22708700-942D-4CA5-B4DB-66F4C4A05DD1}" srcOrd="0" destOrd="0" presId="urn:microsoft.com/office/officeart/2005/8/layout/hProcess9"/>
    <dgm:cxn modelId="{786F37CD-14D5-4569-AF20-E83F48CAF990}" type="presParOf" srcId="{0752C9CD-A67E-407D-B941-0B9FB4C73DB4}" destId="{D5736192-6255-4DE5-A8E3-1DB70E83C30A}" srcOrd="0" destOrd="0" presId="urn:microsoft.com/office/officeart/2005/8/layout/hProcess9"/>
    <dgm:cxn modelId="{C0AD211D-2E86-4B44-8257-33BC8BA0154C}" type="presParOf" srcId="{0752C9CD-A67E-407D-B941-0B9FB4C73DB4}" destId="{8FF187F0-3ED1-4478-A9BA-512FDC13E5C3}" srcOrd="1" destOrd="0" presId="urn:microsoft.com/office/officeart/2005/8/layout/hProcess9"/>
    <dgm:cxn modelId="{ED247945-E59B-4E0A-AB39-789BEDFBDFBD}" type="presParOf" srcId="{8FF187F0-3ED1-4478-A9BA-512FDC13E5C3}" destId="{22708700-942D-4CA5-B4DB-66F4C4A05DD1}" srcOrd="0" destOrd="0" presId="urn:microsoft.com/office/officeart/2005/8/layout/hProcess9"/>
    <dgm:cxn modelId="{B326CC1E-FFF5-4A99-8EFE-13892CDB5EE4}" type="presParOf" srcId="{8FF187F0-3ED1-4478-A9BA-512FDC13E5C3}" destId="{16FA41EB-DCBD-47AF-81CD-FE73CEFEC4EE}" srcOrd="1" destOrd="0" presId="urn:microsoft.com/office/officeart/2005/8/layout/hProcess9"/>
    <dgm:cxn modelId="{A3BC4200-C024-4DB6-9BFC-6CBD18F4DB15}" type="presParOf" srcId="{8FF187F0-3ED1-4478-A9BA-512FDC13E5C3}" destId="{007A5575-6F8E-42F7-9486-3C4A43DDB140}" srcOrd="2" destOrd="0" presId="urn:microsoft.com/office/officeart/2005/8/layout/hProcess9"/>
    <dgm:cxn modelId="{8F3BD62F-3F7B-4E0A-B4B1-01CCB6D7B128}" type="presParOf" srcId="{8FF187F0-3ED1-4478-A9BA-512FDC13E5C3}" destId="{4C4FFD61-6C8F-49AD-ABA4-A3E76920E803}" srcOrd="3" destOrd="0" presId="urn:microsoft.com/office/officeart/2005/8/layout/hProcess9"/>
    <dgm:cxn modelId="{36859249-FAE6-421D-9DE0-AD1FFD769683}" type="presParOf" srcId="{8FF187F0-3ED1-4478-A9BA-512FDC13E5C3}" destId="{E7330A39-A95E-4B43-A57C-737C6E83104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36192-6255-4DE5-A8E3-1DB70E83C30A}">
      <dsp:nvSpPr>
        <dsp:cNvPr id="0" name=""/>
        <dsp:cNvSpPr/>
      </dsp:nvSpPr>
      <dsp:spPr>
        <a:xfrm>
          <a:off x="412037" y="0"/>
          <a:ext cx="6626706" cy="394263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08700-942D-4CA5-B4DB-66F4C4A05DD1}">
      <dsp:nvSpPr>
        <dsp:cNvPr id="0" name=""/>
        <dsp:cNvSpPr/>
      </dsp:nvSpPr>
      <dsp:spPr>
        <a:xfrm>
          <a:off x="0" y="1182789"/>
          <a:ext cx="2235234" cy="1577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Помесячн</a:t>
          </a:r>
          <a:r>
            <a:rPr lang="ru-RU" sz="2000" kern="1200" dirty="0" smtClean="0"/>
            <a:t>. Оплата за 1 ребенка- 8,5 </a:t>
          </a:r>
          <a:r>
            <a:rPr lang="ru-RU" sz="2000" kern="1200" dirty="0" err="1" smtClean="0"/>
            <a:t>тыс</a:t>
          </a:r>
          <a:endParaRPr lang="ru-RU" sz="2000" kern="1200" dirty="0"/>
        </a:p>
      </dsp:txBody>
      <dsp:txXfrm>
        <a:off x="76985" y="1259774"/>
        <a:ext cx="2081264" cy="1423082"/>
      </dsp:txXfrm>
    </dsp:sp>
    <dsp:sp modelId="{007A5575-6F8E-42F7-9486-3C4A43DDB140}">
      <dsp:nvSpPr>
        <dsp:cNvPr id="0" name=""/>
        <dsp:cNvSpPr/>
      </dsp:nvSpPr>
      <dsp:spPr>
        <a:xfrm>
          <a:off x="2607773" y="1182789"/>
          <a:ext cx="2235234" cy="1577052"/>
        </a:xfrm>
        <a:prstGeom prst="roundRect">
          <a:avLst/>
        </a:prstGeom>
        <a:solidFill>
          <a:schemeClr val="accent5">
            <a:hueOff val="-326222"/>
            <a:satOff val="-1491"/>
            <a:lumOff val="-353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Суммарный доход в год – 816 тыс</a:t>
          </a:r>
          <a:endParaRPr lang="ru-RU" sz="2000" kern="1200" dirty="0"/>
        </a:p>
      </dsp:txBody>
      <dsp:txXfrm>
        <a:off x="2684758" y="1259774"/>
        <a:ext cx="2081264" cy="1423082"/>
      </dsp:txXfrm>
    </dsp:sp>
    <dsp:sp modelId="{E7330A39-A95E-4B43-A57C-737C6E83104D}">
      <dsp:nvSpPr>
        <dsp:cNvPr id="0" name=""/>
        <dsp:cNvSpPr/>
      </dsp:nvSpPr>
      <dsp:spPr>
        <a:xfrm>
          <a:off x="5215547" y="1182789"/>
          <a:ext cx="2235234" cy="1577052"/>
        </a:xfrm>
        <a:prstGeom prst="roundRect">
          <a:avLst/>
        </a:prstGeom>
        <a:solidFill>
          <a:schemeClr val="accent5">
            <a:hueOff val="-652444"/>
            <a:satOff val="-2983"/>
            <a:lumOff val="-706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Чистая прибыль- 320 </a:t>
          </a:r>
          <a:r>
            <a:rPr lang="ru-RU" sz="2400" b="1" kern="1200" dirty="0" err="1" smtClean="0"/>
            <a:t>тыс</a:t>
          </a:r>
          <a:endParaRPr lang="ru-RU" sz="2400" b="1" kern="1200" dirty="0"/>
        </a:p>
      </dsp:txBody>
      <dsp:txXfrm>
        <a:off x="5292532" y="1259774"/>
        <a:ext cx="2081264" cy="1423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496977"/>
            <a:ext cx="7772400" cy="1611611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Бизнес план </a:t>
            </a:r>
            <a:r>
              <a:rPr lang="ru-RU" sz="4400" b="1" dirty="0"/>
              <a:t>детского развивающего центра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589240"/>
            <a:ext cx="2952328" cy="10801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Варес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Алена 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курс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645758"/>
            <a:ext cx="4788024" cy="319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4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073" y="404664"/>
            <a:ext cx="8352927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Спасибо за внимание!!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996952"/>
            <a:ext cx="5840952" cy="3621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16832"/>
            <a:ext cx="3533378" cy="35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3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714" y="116633"/>
            <a:ext cx="7125112" cy="41276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Бизнес-план </a:t>
            </a:r>
            <a:r>
              <a:rPr lang="ru-RU" dirty="0">
                <a:solidFill>
                  <a:schemeClr val="bg1"/>
                </a:solidFill>
              </a:rPr>
              <a:t>– краткое, точное, доступное и понятное описание предполагаемого бизнеса, важнейший инструмент при рассмотрении большого количества различных ситуаций, позволяющий выбрать наиболее перспективный желаемый результат и определить средства для его достижения.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bg1"/>
                </a:solidFill>
              </a:rPr>
              <a:t>Бизнес-план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является документом, позволяющим управлять бизнесом, поэтому его можно представить как неотъемлемый элемент стратегического планирования и как руководство для исполнения и контроля. Важно рассматривать бизнес-план как сам процесс планирования и инструмент внутрифирменного управления.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6816" y="0"/>
            <a:ext cx="18288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818" y="4221088"/>
            <a:ext cx="4201367" cy="2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0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13728"/>
            <a:ext cx="4680520" cy="57912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Обзорный раздел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124744"/>
            <a:ext cx="446449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создание учреждения детского типа для детей от одного года и до восьми лет.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50588" y="2420888"/>
            <a:ext cx="4497676" cy="2375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Регистрируемся </a:t>
            </a:r>
            <a:r>
              <a:rPr lang="ru-RU" dirty="0">
                <a:solidFill>
                  <a:schemeClr val="bg1"/>
                </a:solidFill>
              </a:rPr>
              <a:t>субъектом индивидуального предпринимательства. </a:t>
            </a:r>
            <a:r>
              <a:rPr lang="ru-RU" dirty="0" smtClean="0">
                <a:solidFill>
                  <a:schemeClr val="bg1"/>
                </a:solidFill>
              </a:rPr>
              <a:t>Для упрощения ведения бухгалтерского </a:t>
            </a:r>
            <a:r>
              <a:rPr lang="ru-RU" dirty="0">
                <a:solidFill>
                  <a:schemeClr val="bg1"/>
                </a:solidFill>
              </a:rPr>
              <a:t>отчета и </a:t>
            </a:r>
            <a:r>
              <a:rPr lang="ru-RU" dirty="0" smtClean="0">
                <a:solidFill>
                  <a:schemeClr val="bg1"/>
                </a:solidFill>
              </a:rPr>
              <a:t>экономии уплаты </a:t>
            </a:r>
            <a:r>
              <a:rPr lang="ru-RU" dirty="0">
                <a:solidFill>
                  <a:schemeClr val="bg1"/>
                </a:solidFill>
              </a:rPr>
              <a:t>обязательных налоговых платежей.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5229200"/>
            <a:ext cx="446449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степень рентабельности и быстрой окупаемости практически гарантированы.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-1"/>
            <a:ext cx="3113290" cy="2073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40732"/>
            <a:ext cx="3059832" cy="24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6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924475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Описание предпринимательской деятельности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64" y="776411"/>
            <a:ext cx="36724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Оптимальный график работы: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6.00-20.00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778349"/>
            <a:ext cx="528402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Описание предполагаемых услуг: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060848"/>
            <a:ext cx="55081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6"/>
              </a:buClr>
              <a:buSzPct val="119000"/>
              <a:buFont typeface="Wingdings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наблюдение высококвалифицированными специалистами за малышами 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accent6"/>
              </a:buClr>
              <a:buSzPct val="119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проведение </a:t>
            </a:r>
            <a:r>
              <a:rPr lang="ru-RU" dirty="0">
                <a:solidFill>
                  <a:schemeClr val="bg1"/>
                </a:solidFill>
              </a:rPr>
              <a:t>занятий по развитию и учебе детей за выбранной методикой; </a:t>
            </a:r>
          </a:p>
          <a:p>
            <a:pPr marL="285750" lvl="0" indent="-285750">
              <a:buClr>
                <a:schemeClr val="accent6"/>
              </a:buClr>
              <a:buSzPct val="119000"/>
              <a:buFont typeface="Wingdings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организация режима трехразового детского питания;</a:t>
            </a:r>
          </a:p>
          <a:p>
            <a:pPr marL="285750" lvl="0" indent="-285750">
              <a:buClr>
                <a:schemeClr val="accent6"/>
              </a:buClr>
              <a:buSzPct val="119000"/>
              <a:buFont typeface="Wingdings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проведение спортивных, тренировочных и игровых деятельностей с детьми; </a:t>
            </a:r>
          </a:p>
          <a:p>
            <a:pPr marL="285750" lvl="0" indent="-285750">
              <a:buClr>
                <a:schemeClr val="accent6"/>
              </a:buClr>
              <a:buSzPct val="119000"/>
              <a:buFont typeface="Wingdings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прогулки на свежем воздухе и на специально оборудованной детской </a:t>
            </a:r>
            <a:r>
              <a:rPr lang="ru-RU" dirty="0" smtClean="0">
                <a:solidFill>
                  <a:schemeClr val="bg1"/>
                </a:solidFill>
              </a:rPr>
              <a:t>площадке</a:t>
            </a:r>
            <a:endParaRPr lang="ru-RU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accent6"/>
              </a:buClr>
              <a:buSzPct val="119000"/>
              <a:buFont typeface="Wingdings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грамотная организация дружелюбности и общительности детей между собой.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18" y="2060848"/>
            <a:ext cx="254173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1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125113" cy="52102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Исследование рынка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1"/>
            <a:ext cx="5472608" cy="3976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1. Проведение тщательного маркетинга </a:t>
            </a:r>
            <a:r>
              <a:rPr lang="ru-RU" dirty="0">
                <a:solidFill>
                  <a:schemeClr val="bg1"/>
                </a:solidFill>
              </a:rPr>
              <a:t>подобных организаций в Донецке.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уровень конкуренции в заведениях подобного типа практически отсутствует</a:t>
            </a:r>
            <a:r>
              <a:rPr lang="ru-RU" dirty="0" smtClean="0">
                <a:solidFill>
                  <a:schemeClr val="bg1"/>
                </a:solidFill>
              </a:rPr>
              <a:t>.)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2. Проведение </a:t>
            </a:r>
            <a:r>
              <a:rPr lang="ru-RU" dirty="0">
                <a:solidFill>
                  <a:schemeClr val="bg1"/>
                </a:solidFill>
              </a:rPr>
              <a:t>социологического опроса родителей с детьми подходящего </a:t>
            </a:r>
            <a:r>
              <a:rPr lang="ru-RU" dirty="0" smtClean="0">
                <a:solidFill>
                  <a:schemeClr val="bg1"/>
                </a:solidFill>
              </a:rPr>
              <a:t>нам возраста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3. Учет мнений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пожеланий </a:t>
            </a:r>
            <a:r>
              <a:rPr lang="ru-RU" dirty="0">
                <a:solidFill>
                  <a:schemeClr val="bg1"/>
                </a:solidFill>
              </a:rPr>
              <a:t>наших </a:t>
            </a:r>
            <a:r>
              <a:rPr lang="ru-RU" dirty="0" smtClean="0">
                <a:solidFill>
                  <a:schemeClr val="bg1"/>
                </a:solidFill>
              </a:rPr>
              <a:t>потенциальных </a:t>
            </a:r>
            <a:r>
              <a:rPr lang="ru-RU" dirty="0">
                <a:solidFill>
                  <a:schemeClr val="bg1"/>
                </a:solidFill>
              </a:rPr>
              <a:t>клиентов – родителей.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912589"/>
            <a:ext cx="3419871" cy="39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25113" cy="92447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Производственный план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31" y="836711"/>
            <a:ext cx="4201403" cy="2782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поиск подходящего помещения. Рациональным будет начало с небольшого по объему детского центра. Для этого </a:t>
            </a:r>
            <a:r>
              <a:rPr lang="ru-RU" dirty="0" smtClean="0">
                <a:solidFill>
                  <a:schemeClr val="bg1"/>
                </a:solidFill>
              </a:rPr>
              <a:t>подойдет </a:t>
            </a:r>
            <a:r>
              <a:rPr lang="ru-RU" dirty="0">
                <a:solidFill>
                  <a:schemeClr val="bg1"/>
                </a:solidFill>
              </a:rPr>
              <a:t>4-5 комнатная квартира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помещении</a:t>
            </a:r>
            <a:r>
              <a:rPr lang="ru-RU" dirty="0">
                <a:solidFill>
                  <a:schemeClr val="bg1"/>
                </a:solidFill>
              </a:rPr>
              <a:t> с указанными габаритами легко можно обеспечить существование от шести до восьми детей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835" y="908720"/>
            <a:ext cx="4856499" cy="2710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2" y="3789039"/>
            <a:ext cx="4313210" cy="28754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8642" y="3789039"/>
            <a:ext cx="4744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Данное помещение должно соответствовать всем государственным нормам и требованиям. </a:t>
            </a:r>
            <a:r>
              <a:rPr lang="ru-RU" dirty="0" smtClean="0">
                <a:solidFill>
                  <a:schemeClr val="bg1"/>
                </a:solidFill>
              </a:rPr>
              <a:t>Площадь </a:t>
            </a:r>
            <a:r>
              <a:rPr lang="ru-RU" dirty="0">
                <a:solidFill>
                  <a:schemeClr val="bg1"/>
                </a:solidFill>
              </a:rPr>
              <a:t>данного помещения должна составлять от 80 до 100 </a:t>
            </a:r>
            <a:r>
              <a:rPr lang="ru-RU" dirty="0" smtClean="0">
                <a:solidFill>
                  <a:schemeClr val="bg1"/>
                </a:solidFill>
              </a:rPr>
              <a:t>кв. метров</a:t>
            </a:r>
            <a:r>
              <a:rPr lang="ru-RU" dirty="0">
                <a:solidFill>
                  <a:schemeClr val="bg1"/>
                </a:solidFill>
              </a:rPr>
              <a:t>. Указанный метраж помещения нужно рационально поделить на: </a:t>
            </a:r>
            <a:r>
              <a:rPr lang="ru-RU" u="sng" dirty="0">
                <a:solidFill>
                  <a:schemeClr val="bg1"/>
                </a:solidFill>
              </a:rPr>
              <a:t>детскую спальню, столовую, игровой зал и зал для занятий физической культурой.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59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7125113" cy="648072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Необходимое оборудование: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7"/>
            <a:ext cx="7125112" cy="309634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кроватки - в количестве 8 шт.;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столы и стулья - по 3 комплекта;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10 комплектов посуды столовой для детей;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 2 тренажера и шведская стенка;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комплекты для детского развития – 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в </a:t>
            </a:r>
            <a:r>
              <a:rPr lang="ru-RU" dirty="0">
                <a:solidFill>
                  <a:schemeClr val="bg1"/>
                </a:solidFill>
              </a:rPr>
              <a:t>количестве до 10 штук;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детские игрушки (чем больше, тем лучше, но минимум составляет 50 штук).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846" y="3789040"/>
            <a:ext cx="3552310" cy="2841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76672"/>
            <a:ext cx="3326904" cy="2419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5544" y="3848273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профессиональные преподаватели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юные </a:t>
            </a:r>
            <a:r>
              <a:rPr lang="ru-RU" dirty="0">
                <a:solidFill>
                  <a:schemeClr val="bg1"/>
                </a:solidFill>
              </a:rPr>
              <a:t>специалисты после окончания учебных </a:t>
            </a:r>
            <a:r>
              <a:rPr lang="ru-RU" dirty="0" smtClean="0">
                <a:solidFill>
                  <a:schemeClr val="bg1"/>
                </a:solidFill>
              </a:rPr>
              <a:t>заведений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простые </a:t>
            </a:r>
            <a:r>
              <a:rPr lang="ru-RU" dirty="0">
                <a:solidFill>
                  <a:schemeClr val="bg1"/>
                </a:solidFill>
              </a:rPr>
              <a:t>люди, которые любят детей и готовы с ними работать.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949280"/>
            <a:ext cx="4680520" cy="681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Необходима яркая и эффективная реклама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284984"/>
            <a:ext cx="4512096" cy="563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rgbClr val="FF0000"/>
                </a:solidFill>
              </a:rPr>
              <a:t>Необходимо нанять соответствующий персонал:</a:t>
            </a:r>
          </a:p>
        </p:txBody>
      </p:sp>
    </p:spTree>
    <p:extLst>
      <p:ext uri="{BB962C8B-B14F-4D97-AF65-F5344CB8AC3E}">
        <p14:creationId xmlns:p14="http://schemas.microsoft.com/office/powerpoint/2010/main" xmlns="" val="2994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748" y="188640"/>
            <a:ext cx="4680520" cy="57606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Финансовый план 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5040058"/>
              </p:ext>
            </p:extLst>
          </p:nvPr>
        </p:nvGraphicFramePr>
        <p:xfrm>
          <a:off x="971600" y="836712"/>
          <a:ext cx="7124700" cy="419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318"/>
                <a:gridCol w="2088232"/>
                <a:gridCol w="1762150"/>
              </a:tblGrid>
              <a:tr h="4574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 год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 месяц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41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аренда помещения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16,6</a:t>
                      </a:r>
                      <a:endParaRPr lang="ru-RU" dirty="0"/>
                    </a:p>
                  </a:txBody>
                  <a:tcPr/>
                </a:tc>
              </a:tr>
              <a:tr h="45741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помещения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78801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закупка необходимого оборудования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8950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педагогов-воспитателей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8,5</a:t>
                      </a:r>
                      <a:endParaRPr lang="ru-RU" dirty="0"/>
                    </a:p>
                  </a:txBody>
                  <a:tcPr/>
                </a:tc>
              </a:tr>
              <a:tr h="45741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повара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/>
                </a:tc>
              </a:tr>
              <a:tr h="78950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рекламные проекты и их организация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2051720" y="5661248"/>
            <a:ext cx="518457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Итого: 496 </a:t>
            </a:r>
            <a:r>
              <a:rPr lang="ru-RU" b="1" dirty="0" err="1" smtClean="0">
                <a:solidFill>
                  <a:schemeClr val="bg1"/>
                </a:solidFill>
              </a:rPr>
              <a:t>тыс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грн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9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125113" cy="54868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Предполагаемый доход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4260537"/>
              </p:ext>
            </p:extLst>
          </p:nvPr>
        </p:nvGraphicFramePr>
        <p:xfrm>
          <a:off x="899592" y="620688"/>
          <a:ext cx="7450782" cy="3942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068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259</TotalTime>
  <Words>477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Бизнес план детского развивающего центра </vt:lpstr>
      <vt:lpstr>Слайд 2</vt:lpstr>
      <vt:lpstr>Обзорный раздел  </vt:lpstr>
      <vt:lpstr>Описание предпринимательской деятельности  </vt:lpstr>
      <vt:lpstr>Исследование рынка  </vt:lpstr>
      <vt:lpstr>Производственный план  </vt:lpstr>
      <vt:lpstr>Необходимое оборудование:  </vt:lpstr>
      <vt:lpstr>Финансовый план  </vt:lpstr>
      <vt:lpstr>Предполагаемый доход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план детского развивающего центра</dc:title>
  <dc:creator>Natasha</dc:creator>
  <cp:lastModifiedBy>SS</cp:lastModifiedBy>
  <cp:revision>16</cp:revision>
  <dcterms:created xsi:type="dcterms:W3CDTF">2011-11-03T13:31:49Z</dcterms:created>
  <dcterms:modified xsi:type="dcterms:W3CDTF">2013-12-16T21:58:03Z</dcterms:modified>
</cp:coreProperties>
</file>