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65" r:id="rId2"/>
    <p:sldId id="263" r:id="rId3"/>
    <p:sldId id="280" r:id="rId4"/>
    <p:sldId id="269" r:id="rId5"/>
    <p:sldId id="288" r:id="rId6"/>
    <p:sldId id="289" r:id="rId7"/>
    <p:sldId id="290" r:id="rId8"/>
    <p:sldId id="291" r:id="rId9"/>
    <p:sldId id="292" r:id="rId10"/>
    <p:sldId id="293" r:id="rId11"/>
    <p:sldId id="294" r:id="rId12"/>
    <p:sldId id="295" r:id="rId13"/>
    <p:sldId id="296"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9900"/>
    <a:srgbClr val="D00709"/>
    <a:srgbClr val="4A0608"/>
    <a:srgbClr val="005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4" autoAdjust="0"/>
    <p:restoredTop sz="93296" autoAdjust="0"/>
  </p:normalViewPr>
  <p:slideViewPr>
    <p:cSldViewPr>
      <p:cViewPr>
        <p:scale>
          <a:sx n="100" d="100"/>
          <a:sy n="100" d="100"/>
        </p:scale>
        <p:origin x="-50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A02C88D-937E-41A5-B5F8-2A29A94296D0}" type="datetimeFigureOut">
              <a:rPr lang="ru-RU"/>
              <a:pPr>
                <a:defRPr/>
              </a:pPr>
              <a:t>18.03.2013</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B9E7A59-83E9-494E-BB5E-9E8F286EDA46}" type="slidenum">
              <a:rPr lang="ru-RU"/>
              <a:pPr>
                <a:defRPr/>
              </a:pPr>
              <a:t>‹#›</a:t>
            </a:fld>
            <a:endParaRPr lang="ru-RU" dirty="0"/>
          </a:p>
        </p:txBody>
      </p:sp>
    </p:spTree>
    <p:extLst>
      <p:ext uri="{BB962C8B-B14F-4D97-AF65-F5344CB8AC3E}">
        <p14:creationId xmlns:p14="http://schemas.microsoft.com/office/powerpoint/2010/main" val="24227198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олилиния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dirty="0">
              <a:latin typeface="+mn-lt"/>
            </a:endParaRPr>
          </a:p>
        </p:txBody>
      </p:sp>
      <p:sp>
        <p:nvSpPr>
          <p:cNvPr id="5"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dirty="0">
              <a:latin typeface="+mn-lt"/>
            </a:endParaRPr>
          </a:p>
        </p:txBody>
      </p:sp>
      <p:sp>
        <p:nvSpPr>
          <p:cNvPr id="9" name="Заголовок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6" name="Дата 29"/>
          <p:cNvSpPr>
            <a:spLocks noGrp="1"/>
          </p:cNvSpPr>
          <p:nvPr>
            <p:ph type="dt" sz="half" idx="10"/>
          </p:nvPr>
        </p:nvSpPr>
        <p:spPr/>
        <p:txBody>
          <a:bodyPr/>
          <a:lstStyle>
            <a:lvl1pPr>
              <a:defRPr/>
            </a:lvl1pPr>
          </a:lstStyle>
          <a:p>
            <a:pPr>
              <a:defRPr/>
            </a:pPr>
            <a:fld id="{51D630BD-ED6A-4CB7-A637-8736FA04EC34}" type="datetimeFigureOut">
              <a:rPr lang="ru-RU"/>
              <a:pPr>
                <a:defRPr/>
              </a:pPr>
              <a:t>18.03.2013</a:t>
            </a:fld>
            <a:endParaRPr lang="ru-RU" dirty="0"/>
          </a:p>
        </p:txBody>
      </p:sp>
      <p:sp>
        <p:nvSpPr>
          <p:cNvPr id="7" name="Нижний колонтитул 18"/>
          <p:cNvSpPr>
            <a:spLocks noGrp="1"/>
          </p:cNvSpPr>
          <p:nvPr>
            <p:ph type="ftr" sz="quarter" idx="11"/>
          </p:nvPr>
        </p:nvSpPr>
        <p:spPr/>
        <p:txBody>
          <a:bodyPr/>
          <a:lstStyle>
            <a:lvl1pPr>
              <a:defRPr/>
            </a:lvl1pPr>
          </a:lstStyle>
          <a:p>
            <a:pPr>
              <a:defRPr/>
            </a:pPr>
            <a:endParaRPr lang="ru-RU"/>
          </a:p>
        </p:txBody>
      </p:sp>
      <p:sp>
        <p:nvSpPr>
          <p:cNvPr id="8" name="Номер слайда 26"/>
          <p:cNvSpPr>
            <a:spLocks noGrp="1"/>
          </p:cNvSpPr>
          <p:nvPr>
            <p:ph type="sldNum" sz="quarter" idx="12"/>
          </p:nvPr>
        </p:nvSpPr>
        <p:spPr/>
        <p:txBody>
          <a:bodyPr/>
          <a:lstStyle>
            <a:lvl1pPr>
              <a:defRPr/>
            </a:lvl1pPr>
          </a:lstStyle>
          <a:p>
            <a:pPr>
              <a:defRPr/>
            </a:pPr>
            <a:fld id="{EB4019FF-C523-4FF6-827A-8402AE1394B7}"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8CB521FD-CE83-4A4F-9940-D0E52A786637}" type="datetimeFigureOut">
              <a:rPr lang="ru-RU"/>
              <a:pPr>
                <a:defRPr/>
              </a:pPr>
              <a:t>18.03.2013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C255031-BADF-4134-B62A-4704B525BF42}"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6AD01A7C-8721-4F12-8D6F-6EDF7C5F9678}" type="datetimeFigureOut">
              <a:rPr lang="ru-RU"/>
              <a:pPr>
                <a:defRPr/>
              </a:pPr>
              <a:t>18.03.2013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6F6885C-7AE5-44C4-92EA-CB7E471BB84E}"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EE75D4BF-D8DC-4D92-ABFB-EC28F8F15ED4}" type="datetimeFigureOut">
              <a:rPr lang="ru-RU"/>
              <a:pPr>
                <a:defRPr/>
              </a:pPr>
              <a:t>18.03.2013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FC0F680-44F1-4C7C-9E6A-3EA0A5E27069}"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олилиния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dirty="0">
              <a:latin typeface="+mn-lt"/>
            </a:endParaRPr>
          </a:p>
        </p:txBody>
      </p:sp>
      <p:sp>
        <p:nvSpPr>
          <p:cNvPr id="5"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dirty="0">
              <a:latin typeface="+mn-lt"/>
            </a:endParaRPr>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9C66E90B-EAE0-41CA-88BE-D3F0FD103E38}" type="datetimeFigureOut">
              <a:rPr lang="ru-RU"/>
              <a:pPr>
                <a:defRPr/>
              </a:pPr>
              <a:t>18.03.2013</a:t>
            </a:fld>
            <a:endParaRPr lang="ru-RU" dirty="0"/>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2E913B9C-9D39-4212-98B7-F58560FB82D2}"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lang="ru-RU" smtClean="0"/>
              <a:t>Образец заголовка</a:t>
            </a:r>
            <a:endParaRPr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AFA5D4FF-CA21-4469-A100-32C3464DCDDE}" type="datetimeFigureOut">
              <a:rPr lang="ru-RU"/>
              <a:pPr>
                <a:defRPr/>
              </a:pPr>
              <a:t>18.03.2013</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7B53467C-CF78-464C-A2F6-D0BA4285184D}"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pPr>
              <a:defRPr/>
            </a:pPr>
            <a:fld id="{0F04B93C-64EF-4447-B310-D733B1C9FE29}" type="datetimeFigureOut">
              <a:rPr lang="ru-RU"/>
              <a:pPr>
                <a:defRPr/>
              </a:pPr>
              <a:t>18.03.2013</a:t>
            </a:fld>
            <a:endParaRPr lang="ru-RU" dirty="0"/>
          </a:p>
        </p:txBody>
      </p:sp>
      <p:sp>
        <p:nvSpPr>
          <p:cNvPr id="8" name="Нижний колонтитул 7"/>
          <p:cNvSpPr>
            <a:spLocks noGrp="1"/>
          </p:cNvSpPr>
          <p:nvPr>
            <p:ph type="ftr" sz="quarter" idx="11"/>
          </p:nvPr>
        </p:nvSpPr>
        <p:spPr/>
        <p:txBody>
          <a:bodyPr/>
          <a:lstStyle>
            <a:lvl1pPr>
              <a:defRPr/>
            </a:lvl1pPr>
          </a:lstStyle>
          <a:p>
            <a:pPr>
              <a:defRPr/>
            </a:pPr>
            <a:endParaRPr lang="ru-RU"/>
          </a:p>
        </p:txBody>
      </p:sp>
      <p:sp>
        <p:nvSpPr>
          <p:cNvPr id="9" name="Номер слайда 8"/>
          <p:cNvSpPr>
            <a:spLocks noGrp="1"/>
          </p:cNvSpPr>
          <p:nvPr>
            <p:ph type="sldNum" sz="quarter" idx="12"/>
          </p:nvPr>
        </p:nvSpPr>
        <p:spPr/>
        <p:txBody>
          <a:bodyPr/>
          <a:lstStyle>
            <a:lvl1pPr>
              <a:defRPr/>
            </a:lvl1pPr>
          </a:lstStyle>
          <a:p>
            <a:pPr>
              <a:defRPr/>
            </a:pPr>
            <a:fld id="{6B2DE03A-95E1-40C5-BAF9-F85070EEDCAA}"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lstStyle>
            <a:lvl1pPr algn="l">
              <a:defRPr sz="4600"/>
            </a:lvl1pPr>
          </a:lstStyle>
          <a:p>
            <a:r>
              <a:rPr lang="ru-RU" smtClean="0"/>
              <a:t>Образец заголовка</a:t>
            </a:r>
            <a:endParaRPr lang="en-US"/>
          </a:p>
        </p:txBody>
      </p:sp>
      <p:sp>
        <p:nvSpPr>
          <p:cNvPr id="3" name="Дата 6"/>
          <p:cNvSpPr>
            <a:spLocks noGrp="1"/>
          </p:cNvSpPr>
          <p:nvPr>
            <p:ph type="dt" sz="half" idx="10"/>
          </p:nvPr>
        </p:nvSpPr>
        <p:spPr/>
        <p:txBody>
          <a:bodyPr/>
          <a:lstStyle>
            <a:lvl1pPr>
              <a:defRPr/>
            </a:lvl1pPr>
          </a:lstStyle>
          <a:p>
            <a:pPr>
              <a:defRPr/>
            </a:pPr>
            <a:fld id="{E4250F26-98FF-4DD1-BC7F-5F4E82FAA970}" type="datetimeFigureOut">
              <a:rPr lang="ru-RU"/>
              <a:pPr>
                <a:defRPr/>
              </a:pPr>
              <a:t>18.03.2013</a:t>
            </a:fld>
            <a:endParaRPr lang="ru-RU" dirty="0"/>
          </a:p>
        </p:txBody>
      </p:sp>
      <p:sp>
        <p:nvSpPr>
          <p:cNvPr id="4" name="Номер слайда 7"/>
          <p:cNvSpPr>
            <a:spLocks noGrp="1"/>
          </p:cNvSpPr>
          <p:nvPr>
            <p:ph type="sldNum" sz="quarter" idx="11"/>
          </p:nvPr>
        </p:nvSpPr>
        <p:spPr/>
        <p:txBody>
          <a:bodyPr/>
          <a:lstStyle>
            <a:lvl1pPr>
              <a:defRPr/>
            </a:lvl1pPr>
          </a:lstStyle>
          <a:p>
            <a:pPr>
              <a:defRPr/>
            </a:pPr>
            <a:fld id="{B336547D-7E00-40E4-9C61-97E449A8FBFB}" type="slidenum">
              <a:rPr lang="ru-RU"/>
              <a:pPr>
                <a:defRPr/>
              </a:pPr>
              <a:t>‹#›</a:t>
            </a:fld>
            <a:endParaRPr lang="ru-RU" dirty="0"/>
          </a:p>
        </p:txBody>
      </p:sp>
      <p:sp>
        <p:nvSpPr>
          <p:cNvPr id="5" name="Нижний колонтитул 8"/>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A44EFA60-BB81-490B-ABE5-1B6F1BDAA29F}" type="datetimeFigureOut">
              <a:rPr lang="ru-RU"/>
              <a:pPr>
                <a:defRPr/>
              </a:pPr>
              <a:t>18.03.2013</a:t>
            </a:fld>
            <a:endParaRPr lang="ru-RU" dirty="0"/>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3"/>
          <p:cNvSpPr>
            <a:spLocks noGrp="1"/>
          </p:cNvSpPr>
          <p:nvPr>
            <p:ph type="sldNum" sz="quarter" idx="12"/>
          </p:nvPr>
        </p:nvSpPr>
        <p:spPr/>
        <p:txBody>
          <a:bodyPr/>
          <a:lstStyle>
            <a:lvl1pPr>
              <a:defRPr/>
            </a:lvl1pPr>
          </a:lstStyle>
          <a:p>
            <a:pPr>
              <a:defRPr/>
            </a:pPr>
            <a:fld id="{EEDE3E51-F5A6-4496-A71B-58650A162D01}"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5CB82A34-BE23-45D2-A889-1A8DF93CE981}" type="datetimeFigureOut">
              <a:rPr lang="ru-RU"/>
              <a:pPr>
                <a:defRPr/>
              </a:pPr>
              <a:t>18.03.2013</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a:xfrm>
            <a:off x="8156575" y="6421438"/>
            <a:ext cx="762000" cy="365125"/>
          </a:xfrm>
        </p:spPr>
        <p:txBody>
          <a:bodyPr/>
          <a:lstStyle>
            <a:lvl1pPr>
              <a:defRPr/>
            </a:lvl1pPr>
          </a:lstStyle>
          <a:p>
            <a:pPr>
              <a:defRPr/>
            </a:pPr>
            <a:fld id="{A862D2F2-BE41-431B-B8B9-55F2E15BB465}"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ru-RU" noProof="0" dirty="0" smtClean="0"/>
              <a:t>Вставка рисунка</a:t>
            </a:r>
            <a:endParaRPr lang="en-US" noProof="0"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pPr>
              <a:defRPr/>
            </a:pPr>
            <a:fld id="{FEAC23A7-AD6F-4AEF-A451-769AFE7A2FCD}" type="datetimeFigureOut">
              <a:rPr lang="ru-RU"/>
              <a:pPr>
                <a:defRPr/>
              </a:pPr>
              <a:t>18.03.2013</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6E761339-59E1-44A2-BE43-79769B4060E7}"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Полилиния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dirty="0">
              <a:latin typeface="+mn-lt"/>
            </a:endParaRPr>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dirty="0">
              <a:latin typeface="+mn-lt"/>
            </a:endParaRPr>
          </a:p>
        </p:txBody>
      </p:sp>
      <p:sp>
        <p:nvSpPr>
          <p:cNvPr id="1028" name="Заголовок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C9522528-63DB-4A94-8F3F-E0DE3B7ED19D}" type="datetimeFigureOut">
              <a:rPr lang="ru-RU"/>
              <a:pPr>
                <a:defRPr/>
              </a:pPr>
              <a:t>18.03.2013</a:t>
            </a:fld>
            <a:endParaRPr lang="ru-RU" dirty="0"/>
          </a:p>
        </p:txBody>
      </p:sp>
      <p:sp>
        <p:nvSpPr>
          <p:cNvPr id="22" name="Нижний колонтитул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dirty="0">
                <a:solidFill>
                  <a:schemeClr val="tx2">
                    <a:shade val="50000"/>
                  </a:schemeClr>
                </a:solidFill>
                <a:latin typeface="+mn-lt"/>
              </a:defRPr>
            </a:lvl1pPr>
          </a:lstStyle>
          <a:p>
            <a:pPr>
              <a:defRPr/>
            </a:pPr>
            <a:endParaRPr lang="ru-RU"/>
          </a:p>
        </p:txBody>
      </p:sp>
      <p:sp>
        <p:nvSpPr>
          <p:cNvPr id="18" name="Номер слайда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6E3F436D-ED72-4EE0-9C99-80715869D416}" type="slidenum">
              <a:rPr lang="ru-RU"/>
              <a:pPr>
                <a:defRPr/>
              </a:pPr>
              <a:t>‹#›</a:t>
            </a:fld>
            <a:endParaRPr lang="ru-RU" dirty="0"/>
          </a:p>
        </p:txBody>
      </p:sp>
    </p:spTree>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Arial" charset="0"/>
        </a:defRPr>
      </a:lvl2pPr>
      <a:lvl3pPr algn="l" rtl="0" fontAlgn="base">
        <a:spcBef>
          <a:spcPct val="0"/>
        </a:spcBef>
        <a:spcAft>
          <a:spcPct val="0"/>
        </a:spcAft>
        <a:defRPr sz="4600">
          <a:solidFill>
            <a:schemeClr val="tx1"/>
          </a:solidFill>
          <a:latin typeface="Arial" charset="0"/>
        </a:defRPr>
      </a:lvl3pPr>
      <a:lvl4pPr algn="l" rtl="0" fontAlgn="base">
        <a:spcBef>
          <a:spcPct val="0"/>
        </a:spcBef>
        <a:spcAft>
          <a:spcPct val="0"/>
        </a:spcAft>
        <a:defRPr sz="4600">
          <a:solidFill>
            <a:schemeClr val="tx1"/>
          </a:solidFill>
          <a:latin typeface="Arial" charset="0"/>
        </a:defRPr>
      </a:lvl4pPr>
      <a:lvl5pPr algn="l" rtl="0" fontAlgn="base">
        <a:spcBef>
          <a:spcPct val="0"/>
        </a:spcBef>
        <a:spcAft>
          <a:spcPct val="0"/>
        </a:spcAft>
        <a:defRPr sz="4600">
          <a:solidFill>
            <a:schemeClr val="tx1"/>
          </a:solidFill>
          <a:latin typeface="Arial" charset="0"/>
        </a:defRPr>
      </a:lvl5pPr>
      <a:lvl6pPr marL="457200" algn="l" rtl="0" fontAlgn="base">
        <a:spcBef>
          <a:spcPct val="0"/>
        </a:spcBef>
        <a:spcAft>
          <a:spcPct val="0"/>
        </a:spcAft>
        <a:defRPr sz="4600">
          <a:solidFill>
            <a:schemeClr val="tx1"/>
          </a:solidFill>
          <a:latin typeface="Arial" charset="0"/>
        </a:defRPr>
      </a:lvl6pPr>
      <a:lvl7pPr marL="914400" algn="l" rtl="0" fontAlgn="base">
        <a:spcBef>
          <a:spcPct val="0"/>
        </a:spcBef>
        <a:spcAft>
          <a:spcPct val="0"/>
        </a:spcAft>
        <a:defRPr sz="4600">
          <a:solidFill>
            <a:schemeClr val="tx1"/>
          </a:solidFill>
          <a:latin typeface="Arial" charset="0"/>
        </a:defRPr>
      </a:lvl7pPr>
      <a:lvl8pPr marL="1371600" algn="l" rtl="0" fontAlgn="base">
        <a:spcBef>
          <a:spcPct val="0"/>
        </a:spcBef>
        <a:spcAft>
          <a:spcPct val="0"/>
        </a:spcAft>
        <a:defRPr sz="4600">
          <a:solidFill>
            <a:schemeClr val="tx1"/>
          </a:solidFill>
          <a:latin typeface="Arial" charset="0"/>
        </a:defRPr>
      </a:lvl8pPr>
      <a:lvl9pPr marL="1828800" algn="l" rtl="0" fontAlgn="base">
        <a:spcBef>
          <a:spcPct val="0"/>
        </a:spcBef>
        <a:spcAft>
          <a:spcPct val="0"/>
        </a:spcAft>
        <a:defRPr sz="4600">
          <a:solidFill>
            <a:schemeClr val="tx1"/>
          </a:solidFill>
          <a:latin typeface="Arial"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A7EA52"/>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5DCEAF"/>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63674" y="565324"/>
            <a:ext cx="8712968" cy="58477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uk-UA" sz="32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r>
              <a:rPr lang="ru-RU" sz="3200" b="1" i="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Крим</a:t>
            </a:r>
            <a:r>
              <a:rPr lang="uk-UA" sz="3200" b="1" i="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інальне</a:t>
            </a:r>
            <a:r>
              <a:rPr lang="uk-UA" sz="32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право</a:t>
            </a:r>
            <a:r>
              <a:rPr lang="uk-UA" sz="32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endParaRPr lang="ru-RU" sz="32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endParaRPr>
          </a:p>
        </p:txBody>
      </p:sp>
      <p:pic>
        <p:nvPicPr>
          <p:cNvPr id="14339" name="Picture 16" descr="ukraine-"/>
          <p:cNvPicPr>
            <a:picLocks noChangeAspect="1" noChangeArrowheads="1" noCrop="1"/>
          </p:cNvPicPr>
          <p:nvPr/>
        </p:nvPicPr>
        <p:blipFill>
          <a:blip r:embed="rId2"/>
          <a:srcRect/>
          <a:stretch>
            <a:fillRect/>
          </a:stretch>
        </p:blipFill>
        <p:spPr bwMode="auto">
          <a:xfrm>
            <a:off x="7812088" y="549275"/>
            <a:ext cx="800100" cy="542925"/>
          </a:xfrm>
          <a:prstGeom prst="rect">
            <a:avLst/>
          </a:prstGeom>
          <a:noFill/>
          <a:ln w="9525">
            <a:noFill/>
            <a:miter lim="800000"/>
            <a:headEnd/>
            <a:tailEnd/>
          </a:ln>
        </p:spPr>
      </p:pic>
      <p:pic>
        <p:nvPicPr>
          <p:cNvPr id="14340" name="Picture 16" descr="ukraine-"/>
          <p:cNvPicPr>
            <a:picLocks noChangeAspect="1" noChangeArrowheads="1" noCrop="1"/>
          </p:cNvPicPr>
          <p:nvPr/>
        </p:nvPicPr>
        <p:blipFill>
          <a:blip r:embed="rId2"/>
          <a:srcRect/>
          <a:stretch>
            <a:fillRect/>
          </a:stretch>
        </p:blipFill>
        <p:spPr bwMode="auto">
          <a:xfrm>
            <a:off x="684213" y="549275"/>
            <a:ext cx="800100" cy="542925"/>
          </a:xfrm>
          <a:prstGeom prst="rect">
            <a:avLst/>
          </a:prstGeom>
          <a:noFill/>
          <a:ln w="9525">
            <a:noFill/>
            <a:miter lim="800000"/>
            <a:headEnd/>
            <a:tailEnd/>
          </a:ln>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1464210"/>
            <a:ext cx="6480720" cy="5362164"/>
          </a:xfrm>
          <a:prstGeom prst="rect">
            <a:avLst/>
          </a:prstGeom>
          <a:ln>
            <a:noFill/>
          </a:ln>
          <a:effectLst>
            <a:softEdge rad="635000"/>
          </a:effectLst>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36496" cy="6740307"/>
          </a:xfrm>
          <a:prstGeom prst="rect">
            <a:avLst/>
          </a:prstGeom>
          <a:noFill/>
        </p:spPr>
        <p:txBody>
          <a:bodyPr wrap="square" rtlCol="0">
            <a:spAutoFit/>
          </a:bodyPr>
          <a:lstStyle/>
          <a:p>
            <a:r>
              <a:rPr lang="uk-UA" sz="1200" dirty="0">
                <a:solidFill>
                  <a:schemeClr val="accent6"/>
                </a:solidFill>
              </a:rPr>
              <a:t>7. </a:t>
            </a:r>
            <a:r>
              <a:rPr lang="uk-UA" sz="1200" dirty="0"/>
              <a:t>Зворотна дія закону про кримінальну відповідальність у часі. Як загальне правило у ч. 2 ст. 4 КК закріплено положення про те, що злочинність і караність діяння визначаються законом про кримінальну відповідальність, який діяв на час вчинення цього </a:t>
            </a:r>
            <a:r>
              <a:rPr lang="uk-UA" sz="1200" dirty="0" smtClean="0"/>
              <a:t>діяння. Ці </a:t>
            </a:r>
            <a:r>
              <a:rPr lang="uk-UA" sz="1200" dirty="0"/>
              <a:t>ситуації раз у раз виникатимуть у зв'язку з набранням чинності 1 вересня 2001 р. новим КК. Поставатиме питання, який кодекс застосовувати до злочину, вчиненого до 1 вересня, - КК 1960 р. або КК 2001 р. Це і є питання про зворотну дію закону, тобто про можливість поширення нового закону на діяння, вчинені до набрання цим законом чинності. Його регулює ст. 5 нового КК, згідно з якою закон про кримінальну відповідальність має зворотну дію, якщо він: 1) скасовує злочинність діяння; 2) пом'якшує кримінальну відповідальність. Разом з тим закон, що встановлює злочинність діяння або посилює кримінальну відповідальність, не має зворотної дії в часі (ч. 2 ст. 5 КК). </a:t>
            </a:r>
            <a:endParaRPr lang="uk-UA" sz="1200" dirty="0" smtClean="0"/>
          </a:p>
          <a:p>
            <a:r>
              <a:rPr lang="uk-UA" sz="1200" dirty="0" smtClean="0">
                <a:solidFill>
                  <a:schemeClr val="accent6"/>
                </a:solidFill>
              </a:rPr>
              <a:t>8</a:t>
            </a:r>
            <a:r>
              <a:rPr lang="uk-UA" sz="1200" dirty="0">
                <a:solidFill>
                  <a:schemeClr val="accent6"/>
                </a:solidFill>
              </a:rPr>
              <a:t>. </a:t>
            </a:r>
            <a:r>
              <a:rPr lang="uk-UA" sz="1200" dirty="0"/>
              <a:t>Встановлення того, пом'якшує чи, навпаки, посилює кримінальну відповідальність новий закон, нерідко є складним завданням. Вимагається добре знання кримінального права, щоб точно встановити співвідношення колишнього і нового кримінального закону, визначити, який із них є більш м'яким.</a:t>
            </a:r>
          </a:p>
          <a:p>
            <a:r>
              <a:rPr lang="uk-UA" sz="1200" dirty="0"/>
              <a:t> У теорії кримінального права вироблено деякі правила, які дозволяють при порівнянні законів дійти висновку про більш м'який закон</a:t>
            </a:r>
            <a:r>
              <a:rPr lang="uk-UA" sz="1200" dirty="0" smtClean="0"/>
              <a:t>. </a:t>
            </a:r>
            <a:r>
              <a:rPr lang="uk-UA" sz="1200" dirty="0"/>
              <a:t>Це:</a:t>
            </a:r>
          </a:p>
          <a:p>
            <a:r>
              <a:rPr lang="uk-UA" sz="1200" dirty="0"/>
              <a:t> 1) закон, що встановлює більш м'який вид покарання порівняно з кримінальним законом часу вчинення злочину;</a:t>
            </a:r>
          </a:p>
          <a:p>
            <a:r>
              <a:rPr lang="uk-UA" sz="1200" dirty="0"/>
              <a:t> 2) закон, в якому мінімальна межа покарання нижча, ніж мінімум такого ж покарання в законі, що діяв раніше;</a:t>
            </a:r>
          </a:p>
          <a:p>
            <a:r>
              <a:rPr lang="uk-UA" sz="1200" dirty="0"/>
              <a:t> 3) при збереженні рівності мінімальних меж у новому кримінальному законі максимальна межа того ж виду покарання є більш низькою, ніж максимум покарання в законі, що діяв раніше;</a:t>
            </a:r>
          </a:p>
          <a:p>
            <a:r>
              <a:rPr lang="uk-UA" sz="1200" dirty="0"/>
              <a:t> 4) при одночасному зниженні мінімуму покарання і підвищенні його максимуму більш м'яким вважається закон, який знижує мінімальну межу покарання. Це положення закріплено в ч. 3 ст. 5 КК. При цьому, однак, максимальне покарання за конкретний злочин не може бути призначено вище максимальної межі закону, який діяв раніше;</a:t>
            </a:r>
          </a:p>
          <a:p>
            <a:r>
              <a:rPr lang="uk-UA" sz="1200" dirty="0"/>
              <a:t> 5) новий закон виключає додаткове покарання, передбачене в колишньому законі;</a:t>
            </a:r>
          </a:p>
          <a:p>
            <a:r>
              <a:rPr lang="uk-UA" sz="1200" dirty="0"/>
              <a:t> 6) в новому законі збережено додаткове покарання, що було і в колишньому законі, однак це покарання передбачено факультативно, тоді як в колишньому законі воно було обов'язковим;</a:t>
            </a:r>
          </a:p>
          <a:p>
            <a:r>
              <a:rPr lang="uk-UA" sz="1200" dirty="0"/>
              <a:t> 7) якщо санкція в новому законі передбачає альтернативне кілька основних покарань, а в законі, що діяв раніше, було тільки одне таке покарання.</a:t>
            </a:r>
          </a:p>
          <a:p>
            <a:r>
              <a:rPr lang="uk-UA" sz="1200" dirty="0"/>
              <a:t> </a:t>
            </a:r>
            <a:r>
              <a:rPr lang="uk-UA" sz="1200" dirty="0">
                <a:solidFill>
                  <a:schemeClr val="accent6"/>
                </a:solidFill>
              </a:rPr>
              <a:t>9. </a:t>
            </a:r>
            <a:r>
              <a:rPr lang="uk-UA" sz="1200" dirty="0"/>
              <a:t>Порівняння законів на предмет пом'якшення чи посилення кримінальної відповідальності досягається також шляхом аналізу в новому і колишньому законах усіх ознак злочину, умов кримінальної відповідальності тощо. Так, Законом України від 11 липня 1995 р. (набрав чинності з 1 вересня 1995 р.) була дана нова редакція глави </a:t>
            </a:r>
            <a:r>
              <a:rPr lang="en-US" sz="1200" dirty="0"/>
              <a:t>VII </a:t>
            </a:r>
            <a:r>
              <a:rPr lang="uk-UA" sz="1200" dirty="0"/>
              <a:t>Особливої частини КК 1960 р. "Посадові злочини". Зокрема, в статтях 168-170 цього КК така кваліфікуюча ознака, як неодноразовість, була замінена на повторність2. Оскільки поняття неодноразовості ширше за поняття повторності (останнім не охоплюються випадки передачі хабара одночасно кількома особами), то в цій частині відбулося пом'якшення відповідальності за хабарництво. Тому одночасне давання хабара особі кількома особами охоплюється в КК 1960 р. ознаками ч. 1 ст. 170, тоді як до набрання чинності новим законом такі дії кваліфікувалися за ч. 2 цієї статті і тягай більш тяжке покарання. Формулюючи відповідальність за хабарництво у КК 2001 р., законодавець ознаку повторності передбачив як кваліфікуючу за одержання та давання хабара, підтримавши в цій частині позицію Закону від 11 липня 1995 р.</a:t>
            </a:r>
          </a:p>
          <a:p>
            <a:r>
              <a:rPr lang="uk-UA" sz="1200" dirty="0"/>
              <a:t> </a:t>
            </a:r>
          </a:p>
        </p:txBody>
      </p:sp>
    </p:spTree>
    <p:extLst>
      <p:ext uri="{BB962C8B-B14F-4D97-AF65-F5344CB8AC3E}">
        <p14:creationId xmlns:p14="http://schemas.microsoft.com/office/powerpoint/2010/main" val="373311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251520" y="332656"/>
            <a:ext cx="8496944" cy="108012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t>РОЗДІЛ </a:t>
            </a:r>
            <a:r>
              <a:rPr lang="en-US" dirty="0" smtClean="0"/>
              <a:t>III</a:t>
            </a:r>
            <a:r>
              <a:rPr lang="ru-RU" dirty="0" smtClean="0"/>
              <a:t>.ЗЛОЧИН ТА ЙОГО ОЗНАКИ</a:t>
            </a:r>
            <a:endParaRPr lang="uk-UA" dirty="0"/>
          </a:p>
        </p:txBody>
      </p:sp>
      <p:sp>
        <p:nvSpPr>
          <p:cNvPr id="3" name="Прямоугольник 2"/>
          <p:cNvSpPr/>
          <p:nvPr/>
        </p:nvSpPr>
        <p:spPr>
          <a:xfrm>
            <a:off x="251520" y="1582341"/>
            <a:ext cx="8712968" cy="830997"/>
          </a:xfrm>
          <a:prstGeom prst="rect">
            <a:avLst/>
          </a:prstGeom>
        </p:spPr>
        <p:txBody>
          <a:bodyPr wrap="square">
            <a:spAutoFit/>
          </a:bodyPr>
          <a:lstStyle/>
          <a:p>
            <a:r>
              <a:rPr lang="vi-VN" sz="1200" dirty="0">
                <a:solidFill>
                  <a:schemeClr val="accent6"/>
                </a:solidFill>
              </a:rPr>
              <a:t>Зло́чин</a:t>
            </a:r>
            <a:r>
              <a:rPr lang="vi-VN" sz="1200" dirty="0"/>
              <a:t> — злодіяння, злий вчинок з точки зору тієї чи іншої системи цінностей, людини, групи людей, чи людства в цілому. Людину, яка чинить злочин, називають «злочинець</a:t>
            </a:r>
            <a:r>
              <a:rPr lang="vi-VN" sz="1200" dirty="0" smtClean="0"/>
              <a:t>».У </a:t>
            </a:r>
            <a:r>
              <a:rPr lang="vi-VN" sz="1200" dirty="0"/>
              <a:t>законодавстві України злочин (=кримінальне правопорушення) — передбачене кримінальним законом суспільно-небезпечне винне каране діяння (дія чи бездіяльність), вчинене суб'єктом злочину (ч. 1 ст. 11 Кримінального кодексу України).</a:t>
            </a:r>
            <a:endParaRPr lang="uk-UA" sz="1200" dirty="0"/>
          </a:p>
        </p:txBody>
      </p:sp>
      <p:sp>
        <p:nvSpPr>
          <p:cNvPr id="4" name="Скругленный прямоугольник 3"/>
          <p:cNvSpPr/>
          <p:nvPr/>
        </p:nvSpPr>
        <p:spPr>
          <a:xfrm>
            <a:off x="1523306" y="2418671"/>
            <a:ext cx="592901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smtClean="0">
                <a:solidFill>
                  <a:schemeClr val="accent6"/>
                </a:solidFill>
              </a:rPr>
              <a:t>Сторони</a:t>
            </a:r>
            <a:r>
              <a:rPr lang="ru-RU" dirty="0" smtClean="0">
                <a:solidFill>
                  <a:schemeClr val="accent6"/>
                </a:solidFill>
              </a:rPr>
              <a:t> </a:t>
            </a:r>
            <a:r>
              <a:rPr lang="ru-RU" dirty="0" err="1" smtClean="0">
                <a:solidFill>
                  <a:schemeClr val="accent6"/>
                </a:solidFill>
              </a:rPr>
              <a:t>злочину</a:t>
            </a:r>
            <a:endParaRPr lang="uk-UA" dirty="0">
              <a:solidFill>
                <a:schemeClr val="accent6"/>
              </a:solidFill>
            </a:endParaRPr>
          </a:p>
        </p:txBody>
      </p:sp>
      <p:sp>
        <p:nvSpPr>
          <p:cNvPr id="5" name="Выгнутая влево стрелка 4"/>
          <p:cNvSpPr/>
          <p:nvPr/>
        </p:nvSpPr>
        <p:spPr>
          <a:xfrm>
            <a:off x="35496" y="2714437"/>
            <a:ext cx="1296144" cy="1866692"/>
          </a:xfrm>
          <a:prstGeom prst="curved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uk-UA">
              <a:solidFill>
                <a:schemeClr val="tx1"/>
              </a:solidFill>
            </a:endParaRPr>
          </a:p>
        </p:txBody>
      </p:sp>
      <p:sp>
        <p:nvSpPr>
          <p:cNvPr id="6" name="Выгнутая вправо стрелка 5"/>
          <p:cNvSpPr/>
          <p:nvPr/>
        </p:nvSpPr>
        <p:spPr>
          <a:xfrm>
            <a:off x="7524328" y="2714064"/>
            <a:ext cx="1368152" cy="1867065"/>
          </a:xfrm>
          <a:prstGeom prst="curvedLef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uk-UA">
              <a:solidFill>
                <a:schemeClr val="tx1"/>
              </a:solidFill>
            </a:endParaRPr>
          </a:p>
        </p:txBody>
      </p:sp>
      <p:sp>
        <p:nvSpPr>
          <p:cNvPr id="7" name="Скругленный прямоугольник 6"/>
          <p:cNvSpPr/>
          <p:nvPr/>
        </p:nvSpPr>
        <p:spPr>
          <a:xfrm>
            <a:off x="1331640" y="3501008"/>
            <a:ext cx="2232248" cy="33569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050" dirty="0"/>
              <a:t>Суб'єктивна сторона злочину — це внутрішня сторона злочину, бо вона включає ті психічні процеси, що характеризують свідомість і волю особи в момент вчинення злочину. На відміну від ознак об'єктивної сторони злочину, доступних для безпосереднього сприйняття іншими особами, ознаки суб'єктивної сторони недоступні для безпосереднього спостереження і встановлюються на підставі показань, даних особою, а також на підставі аналізу та оцінки об'єктивних ознак злочину.</a:t>
            </a:r>
          </a:p>
        </p:txBody>
      </p:sp>
      <p:sp>
        <p:nvSpPr>
          <p:cNvPr id="8" name="Скругленный прямоугольник 7"/>
          <p:cNvSpPr/>
          <p:nvPr/>
        </p:nvSpPr>
        <p:spPr>
          <a:xfrm>
            <a:off x="5508104" y="3501008"/>
            <a:ext cx="2088232"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200" dirty="0"/>
              <a:t>Об'єкти́вна сторона́ зло́чину — це сукупність ознак, які визначають зовнішню сторону злочину і характеризують суспільно-небезпечне діяння (дію або бездіяльність), його шкідливі наслідки та причиновий зв’язок між діянням та наслідками, який обумовив настання останніх, а також місце, час, обстановку, спосіб, знаряддя та засоби вчинення злочину.</a:t>
            </a:r>
            <a:endParaRPr lang="uk-UA" sz="1200" dirty="0"/>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6418" y="4005064"/>
            <a:ext cx="2087147" cy="1995906"/>
          </a:xfrm>
          <a:prstGeom prst="rect">
            <a:avLst/>
          </a:prstGeom>
        </p:spPr>
      </p:pic>
    </p:spTree>
    <p:extLst>
      <p:ext uri="{BB962C8B-B14F-4D97-AF65-F5344CB8AC3E}">
        <p14:creationId xmlns:p14="http://schemas.microsoft.com/office/powerpoint/2010/main" val="25494804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80">
                                          <p:stCondLst>
                                            <p:cond delay="0"/>
                                          </p:stCondLst>
                                        </p:cTn>
                                        <p:tgtEl>
                                          <p:spTgt spid="9"/>
                                        </p:tgtEl>
                                      </p:cBhvr>
                                    </p:animEffect>
                                    <p:anim calcmode="lin" valueType="num">
                                      <p:cBhvr>
                                        <p:cTn id="4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8" dur="26">
                                          <p:stCondLst>
                                            <p:cond delay="650"/>
                                          </p:stCondLst>
                                        </p:cTn>
                                        <p:tgtEl>
                                          <p:spTgt spid="9"/>
                                        </p:tgtEl>
                                      </p:cBhvr>
                                      <p:to x="100000" y="60000"/>
                                    </p:animScale>
                                    <p:animScale>
                                      <p:cBhvr>
                                        <p:cTn id="49" dur="166" decel="50000">
                                          <p:stCondLst>
                                            <p:cond delay="676"/>
                                          </p:stCondLst>
                                        </p:cTn>
                                        <p:tgtEl>
                                          <p:spTgt spid="9"/>
                                        </p:tgtEl>
                                      </p:cBhvr>
                                      <p:to x="100000" y="100000"/>
                                    </p:animScale>
                                    <p:animScale>
                                      <p:cBhvr>
                                        <p:cTn id="50" dur="26">
                                          <p:stCondLst>
                                            <p:cond delay="1312"/>
                                          </p:stCondLst>
                                        </p:cTn>
                                        <p:tgtEl>
                                          <p:spTgt spid="9"/>
                                        </p:tgtEl>
                                      </p:cBhvr>
                                      <p:to x="100000" y="80000"/>
                                    </p:animScale>
                                    <p:animScale>
                                      <p:cBhvr>
                                        <p:cTn id="51" dur="166" decel="50000">
                                          <p:stCondLst>
                                            <p:cond delay="1338"/>
                                          </p:stCondLst>
                                        </p:cTn>
                                        <p:tgtEl>
                                          <p:spTgt spid="9"/>
                                        </p:tgtEl>
                                      </p:cBhvr>
                                      <p:to x="100000" y="100000"/>
                                    </p:animScale>
                                    <p:animScale>
                                      <p:cBhvr>
                                        <p:cTn id="52" dur="26">
                                          <p:stCondLst>
                                            <p:cond delay="1642"/>
                                          </p:stCondLst>
                                        </p:cTn>
                                        <p:tgtEl>
                                          <p:spTgt spid="9"/>
                                        </p:tgtEl>
                                      </p:cBhvr>
                                      <p:to x="100000" y="90000"/>
                                    </p:animScale>
                                    <p:animScale>
                                      <p:cBhvr>
                                        <p:cTn id="53" dur="166" decel="50000">
                                          <p:stCondLst>
                                            <p:cond delay="1668"/>
                                          </p:stCondLst>
                                        </p:cTn>
                                        <p:tgtEl>
                                          <p:spTgt spid="9"/>
                                        </p:tgtEl>
                                      </p:cBhvr>
                                      <p:to x="100000" y="100000"/>
                                    </p:animScale>
                                    <p:animScale>
                                      <p:cBhvr>
                                        <p:cTn id="54" dur="26">
                                          <p:stCondLst>
                                            <p:cond delay="1808"/>
                                          </p:stCondLst>
                                        </p:cTn>
                                        <p:tgtEl>
                                          <p:spTgt spid="9"/>
                                        </p:tgtEl>
                                      </p:cBhvr>
                                      <p:to x="100000" y="95000"/>
                                    </p:animScale>
                                    <p:animScale>
                                      <p:cBhvr>
                                        <p:cTn id="55"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700" y="84337"/>
            <a:ext cx="9108504" cy="6524863"/>
          </a:xfrm>
          <a:prstGeom prst="rect">
            <a:avLst/>
          </a:prstGeom>
          <a:noFill/>
        </p:spPr>
        <p:txBody>
          <a:bodyPr wrap="square" rtlCol="0">
            <a:spAutoFit/>
          </a:bodyPr>
          <a:lstStyle/>
          <a:p>
            <a:r>
              <a:rPr lang="ru-RU" sz="1100" dirty="0" err="1"/>
              <a:t>Суспільство</a:t>
            </a:r>
            <a:r>
              <a:rPr lang="ru-RU" sz="1100" dirty="0"/>
              <a:t> </a:t>
            </a:r>
            <a:r>
              <a:rPr lang="ru-RU" sz="1100" dirty="0" err="1"/>
              <a:t>завжди</a:t>
            </a:r>
            <a:r>
              <a:rPr lang="ru-RU" sz="1100" dirty="0"/>
              <a:t> </a:t>
            </a:r>
            <a:r>
              <a:rPr lang="ru-RU" sz="1100" dirty="0" err="1"/>
              <a:t>намагається</a:t>
            </a:r>
            <a:r>
              <a:rPr lang="ru-RU" sz="1100" dirty="0"/>
              <a:t> </a:t>
            </a:r>
            <a:r>
              <a:rPr lang="ru-RU" sz="1100" dirty="0" err="1"/>
              <a:t>жити</a:t>
            </a:r>
            <a:r>
              <a:rPr lang="ru-RU" sz="1100" dirty="0"/>
              <a:t> за </a:t>
            </a:r>
            <a:r>
              <a:rPr lang="ru-RU" sz="1100" dirty="0" err="1"/>
              <a:t>встановленими</a:t>
            </a:r>
            <a:r>
              <a:rPr lang="ru-RU" sz="1100" dirty="0"/>
              <a:t> правилами, </a:t>
            </a:r>
            <a:r>
              <a:rPr lang="ru-RU" sz="1100" dirty="0" err="1"/>
              <a:t>проте</a:t>
            </a:r>
            <a:r>
              <a:rPr lang="ru-RU" sz="1100" dirty="0"/>
              <a:t> </a:t>
            </a:r>
            <a:r>
              <a:rPr lang="ru-RU" sz="1100" dirty="0" err="1"/>
              <a:t>немає</a:t>
            </a:r>
            <a:r>
              <a:rPr lang="ru-RU" sz="1100" dirty="0"/>
              <a:t> </a:t>
            </a:r>
            <a:r>
              <a:rPr lang="ru-RU" sz="1100" dirty="0" err="1"/>
              <a:t>жодної</a:t>
            </a:r>
            <a:r>
              <a:rPr lang="ru-RU" sz="1100" dirty="0"/>
              <a:t> </a:t>
            </a:r>
            <a:r>
              <a:rPr lang="ru-RU" sz="1100" dirty="0" err="1"/>
              <a:t>людської</a:t>
            </a:r>
            <a:r>
              <a:rPr lang="ru-RU" sz="1100" dirty="0"/>
              <a:t> </a:t>
            </a:r>
            <a:r>
              <a:rPr lang="ru-RU" sz="1100" dirty="0" err="1"/>
              <a:t>спільноти</a:t>
            </a:r>
            <a:r>
              <a:rPr lang="ru-RU" sz="1100" dirty="0"/>
              <a:t>, у </a:t>
            </a:r>
            <a:r>
              <a:rPr lang="ru-RU" sz="1100" dirty="0" err="1"/>
              <a:t>якій</a:t>
            </a:r>
            <a:r>
              <a:rPr lang="ru-RU" sz="1100" dirty="0"/>
              <a:t> </a:t>
            </a:r>
            <a:r>
              <a:rPr lang="ru-RU" sz="1100" dirty="0" err="1"/>
              <a:t>би</a:t>
            </a:r>
            <a:r>
              <a:rPr lang="ru-RU" sz="1100" dirty="0"/>
              <a:t> </a:t>
            </a:r>
            <a:r>
              <a:rPr lang="ru-RU" sz="1100" dirty="0" err="1"/>
              <a:t>такі</a:t>
            </a:r>
            <a:r>
              <a:rPr lang="ru-RU" sz="1100" dirty="0"/>
              <a:t> правила не </a:t>
            </a:r>
            <a:r>
              <a:rPr lang="ru-RU" sz="1100" dirty="0" err="1"/>
              <a:t>порушувалися</a:t>
            </a:r>
            <a:r>
              <a:rPr lang="ru-RU" sz="1100" dirty="0"/>
              <a:t>. Часто </a:t>
            </a:r>
            <a:r>
              <a:rPr lang="ru-RU" sz="1100" dirty="0" err="1"/>
              <a:t>такі</a:t>
            </a:r>
            <a:r>
              <a:rPr lang="ru-RU" sz="1100" dirty="0"/>
              <a:t> </a:t>
            </a:r>
            <a:r>
              <a:rPr lang="ru-RU" sz="1100" dirty="0" err="1"/>
              <a:t>порушення</a:t>
            </a:r>
            <a:r>
              <a:rPr lang="ru-RU" sz="1100" dirty="0"/>
              <a:t> </a:t>
            </a:r>
            <a:r>
              <a:rPr lang="ru-RU" sz="1100" dirty="0" err="1"/>
              <a:t>мають</a:t>
            </a:r>
            <a:r>
              <a:rPr lang="ru-RU" sz="1100" dirty="0"/>
              <a:t> </a:t>
            </a:r>
            <a:r>
              <a:rPr lang="ru-RU" sz="1100" dirty="0" err="1"/>
              <a:t>дріб'язковий</a:t>
            </a:r>
            <a:r>
              <a:rPr lang="ru-RU" sz="1100" dirty="0"/>
              <a:t> характер — </a:t>
            </a:r>
            <a:r>
              <a:rPr lang="ru-RU" sz="1100" dirty="0" err="1"/>
              <a:t>наприклад</a:t>
            </a:r>
            <a:r>
              <a:rPr lang="ru-RU" sz="1100" dirty="0"/>
              <a:t>, </a:t>
            </a:r>
            <a:r>
              <a:rPr lang="ru-RU" sz="1100" dirty="0" err="1"/>
              <a:t>запізнення</a:t>
            </a:r>
            <a:r>
              <a:rPr lang="ru-RU" sz="1100" dirty="0"/>
              <a:t> </a:t>
            </a:r>
            <a:r>
              <a:rPr lang="ru-RU" sz="1100" dirty="0" err="1"/>
              <a:t>учня</a:t>
            </a:r>
            <a:r>
              <a:rPr lang="ru-RU" sz="1100" dirty="0"/>
              <a:t> на урок, </a:t>
            </a:r>
            <a:r>
              <a:rPr lang="ru-RU" sz="1100" dirty="0" err="1"/>
              <a:t>перехід</a:t>
            </a:r>
            <a:r>
              <a:rPr lang="ru-RU" sz="1100" dirty="0"/>
              <a:t> дороги за межами </a:t>
            </a:r>
            <a:r>
              <a:rPr lang="ru-RU" sz="1100" dirty="0" err="1"/>
              <a:t>пішохідного</a:t>
            </a:r>
            <a:r>
              <a:rPr lang="ru-RU" sz="1100" dirty="0"/>
              <a:t> переходу, а </a:t>
            </a:r>
            <a:r>
              <a:rPr lang="ru-RU" sz="1100" dirty="0" err="1"/>
              <a:t>іноді</a:t>
            </a:r>
            <a:r>
              <a:rPr lang="ru-RU" sz="1100" dirty="0"/>
              <a:t> є </a:t>
            </a:r>
            <a:r>
              <a:rPr lang="ru-RU" sz="1100" dirty="0" err="1"/>
              <a:t>надзвичайно</a:t>
            </a:r>
            <a:r>
              <a:rPr lang="ru-RU" sz="1100" dirty="0"/>
              <a:t> </a:t>
            </a:r>
            <a:r>
              <a:rPr lang="ru-RU" sz="1100" dirty="0" err="1"/>
              <a:t>небезпечними</a:t>
            </a:r>
            <a:r>
              <a:rPr lang="ru-RU" sz="1100" dirty="0"/>
              <a:t>, як от </a:t>
            </a:r>
            <a:r>
              <a:rPr lang="ru-RU" sz="1100" dirty="0" err="1"/>
              <a:t>крадіжка</a:t>
            </a:r>
            <a:r>
              <a:rPr lang="ru-RU" sz="1100" dirty="0"/>
              <a:t> </a:t>
            </a:r>
            <a:r>
              <a:rPr lang="ru-RU" sz="1100" dirty="0" err="1"/>
              <a:t>чи</a:t>
            </a:r>
            <a:r>
              <a:rPr lang="ru-RU" sz="1100" dirty="0"/>
              <a:t> </a:t>
            </a:r>
            <a:r>
              <a:rPr lang="ru-RU" sz="1100" dirty="0" err="1"/>
              <a:t>вбивство</a:t>
            </a:r>
            <a:r>
              <a:rPr lang="ru-RU" sz="1100" dirty="0"/>
              <a:t> </a:t>
            </a:r>
            <a:r>
              <a:rPr lang="ru-RU" sz="1100" dirty="0" err="1"/>
              <a:t>людини</a:t>
            </a:r>
            <a:r>
              <a:rPr lang="ru-RU" sz="1100" dirty="0"/>
              <a:t>. </a:t>
            </a:r>
            <a:r>
              <a:rPr lang="ru-RU" sz="1100" dirty="0" err="1"/>
              <a:t>Незначні</a:t>
            </a:r>
            <a:r>
              <a:rPr lang="ru-RU" sz="1100" dirty="0"/>
              <a:t> </a:t>
            </a:r>
            <a:r>
              <a:rPr lang="ru-RU" sz="1100" dirty="0" err="1"/>
              <a:t>порушення</a:t>
            </a:r>
            <a:r>
              <a:rPr lang="ru-RU" sz="1100" dirty="0"/>
              <a:t> </a:t>
            </a:r>
            <a:r>
              <a:rPr lang="ru-RU" sz="1100" dirty="0" err="1"/>
              <a:t>носять</a:t>
            </a:r>
            <a:r>
              <a:rPr lang="ru-RU" sz="1100" dirty="0"/>
              <a:t> </a:t>
            </a:r>
            <a:r>
              <a:rPr lang="ru-RU" sz="1100" dirty="0" err="1"/>
              <a:t>назву</a:t>
            </a:r>
            <a:r>
              <a:rPr lang="ru-RU" sz="1100" dirty="0"/>
              <a:t> </a:t>
            </a:r>
            <a:r>
              <a:rPr lang="ru-RU" sz="1100" u="sng" dirty="0">
                <a:solidFill>
                  <a:schemeClr val="tx2">
                    <a:lumMod val="75000"/>
                  </a:schemeClr>
                </a:solidFill>
              </a:rPr>
              <a:t>проступок. </a:t>
            </a:r>
            <a:r>
              <a:rPr lang="ru-RU" sz="1100" u="sng" dirty="0" err="1"/>
              <a:t>Відносини</a:t>
            </a:r>
            <a:r>
              <a:rPr lang="ru-RU" sz="1100" u="sng" dirty="0"/>
              <a:t>, </a:t>
            </a:r>
            <a:r>
              <a:rPr lang="ru-RU" sz="1100" u="sng" dirty="0" err="1"/>
              <a:t>пов'язані</a:t>
            </a:r>
            <a:r>
              <a:rPr lang="ru-RU" sz="1100" u="sng" dirty="0"/>
              <a:t> </a:t>
            </a:r>
            <a:r>
              <a:rPr lang="ru-RU" sz="1100" u="sng" dirty="0" err="1"/>
              <a:t>зі</a:t>
            </a:r>
            <a:r>
              <a:rPr lang="ru-RU" sz="1100" u="sng" dirty="0"/>
              <a:t> </a:t>
            </a:r>
            <a:r>
              <a:rPr lang="ru-RU" sz="1100" u="sng" dirty="0" err="1"/>
              <a:t>вчиненням</a:t>
            </a:r>
            <a:r>
              <a:rPr lang="ru-RU" sz="1100" u="sng" dirty="0"/>
              <a:t> людьми </a:t>
            </a:r>
            <a:r>
              <a:rPr lang="ru-RU" sz="1100" u="sng" dirty="0" err="1"/>
              <a:t>суспільнонебезпечних</a:t>
            </a:r>
            <a:r>
              <a:rPr lang="ru-RU" sz="1100" u="sng" dirty="0"/>
              <a:t> </a:t>
            </a:r>
            <a:r>
              <a:rPr lang="ru-RU" sz="1100" u="sng" dirty="0" err="1"/>
              <a:t>діянь</a:t>
            </a:r>
            <a:r>
              <a:rPr lang="ru-RU" sz="1100" u="sng" dirty="0"/>
              <a:t> та </a:t>
            </a:r>
            <a:r>
              <a:rPr lang="ru-RU" sz="1100" u="sng" dirty="0" err="1"/>
              <a:t>визначенням</a:t>
            </a:r>
            <a:r>
              <a:rPr lang="ru-RU" sz="1100" u="sng" dirty="0"/>
              <a:t> </a:t>
            </a:r>
            <a:r>
              <a:rPr lang="ru-RU" sz="1100" u="sng" dirty="0" err="1"/>
              <a:t>відповідальності</a:t>
            </a:r>
            <a:r>
              <a:rPr lang="ru-RU" sz="1100" u="sng" dirty="0"/>
              <a:t> за </a:t>
            </a:r>
            <a:r>
              <a:rPr lang="ru-RU" sz="1100" u="sng" dirty="0" err="1"/>
              <a:t>їх</a:t>
            </a:r>
            <a:r>
              <a:rPr lang="ru-RU" sz="1100" u="sng" dirty="0"/>
              <a:t> </a:t>
            </a:r>
            <a:r>
              <a:rPr lang="ru-RU" sz="1100" u="sng" dirty="0" err="1"/>
              <a:t>вчинення</a:t>
            </a:r>
            <a:r>
              <a:rPr lang="ru-RU" sz="1100" u="sng" dirty="0"/>
              <a:t> </a:t>
            </a:r>
            <a:r>
              <a:rPr lang="ru-RU" sz="1100" u="sng" dirty="0" err="1"/>
              <a:t>регулює</a:t>
            </a:r>
            <a:r>
              <a:rPr lang="ru-RU" sz="1100" u="sng" dirty="0"/>
              <a:t> </a:t>
            </a:r>
            <a:r>
              <a:rPr lang="ru-RU" sz="1100" u="sng" dirty="0" err="1">
                <a:solidFill>
                  <a:schemeClr val="tx2">
                    <a:lumMod val="75000"/>
                  </a:schemeClr>
                </a:solidFill>
              </a:rPr>
              <a:t>кримінальне</a:t>
            </a:r>
            <a:r>
              <a:rPr lang="ru-RU" sz="1100" u="sng" dirty="0">
                <a:solidFill>
                  <a:schemeClr val="tx2">
                    <a:lumMod val="75000"/>
                  </a:schemeClr>
                </a:solidFill>
              </a:rPr>
              <a:t> право</a:t>
            </a:r>
            <a:r>
              <a:rPr lang="ru-RU" sz="1100" u="sng" dirty="0"/>
              <a:t>, а </a:t>
            </a:r>
            <a:r>
              <a:rPr lang="ru-RU" sz="1100" u="sng" dirty="0" err="1"/>
              <a:t>самі</a:t>
            </a:r>
            <a:r>
              <a:rPr lang="ru-RU" sz="1100" u="sng" dirty="0"/>
              <a:t> </a:t>
            </a:r>
            <a:r>
              <a:rPr lang="ru-RU" sz="1100" u="sng" dirty="0" err="1"/>
              <a:t>ці</a:t>
            </a:r>
            <a:r>
              <a:rPr lang="ru-RU" sz="1100" u="sng" dirty="0"/>
              <a:t> </a:t>
            </a:r>
            <a:r>
              <a:rPr lang="ru-RU" sz="1100" u="sng" dirty="0" err="1"/>
              <a:t>діяння</a:t>
            </a:r>
            <a:r>
              <a:rPr lang="ru-RU" sz="1100" u="sng" dirty="0"/>
              <a:t> </a:t>
            </a:r>
            <a:r>
              <a:rPr lang="ru-RU" sz="1100" u="sng" dirty="0" err="1"/>
              <a:t>називаються</a:t>
            </a:r>
            <a:r>
              <a:rPr lang="ru-RU" sz="1100" u="sng" dirty="0"/>
              <a:t> </a:t>
            </a:r>
            <a:r>
              <a:rPr lang="ru-RU" sz="1100" u="sng" dirty="0" err="1" smtClean="0">
                <a:solidFill>
                  <a:schemeClr val="tx2">
                    <a:lumMod val="75000"/>
                  </a:schemeClr>
                </a:solidFill>
              </a:rPr>
              <a:t>злочинами</a:t>
            </a:r>
            <a:r>
              <a:rPr lang="ru-RU" sz="1100" u="sng" dirty="0" err="1" smtClean="0"/>
              <a:t>.Правопорушення</a:t>
            </a:r>
            <a:r>
              <a:rPr lang="ru-RU" sz="1100" u="sng" dirty="0"/>
              <a:t>: проступки і </a:t>
            </a:r>
            <a:r>
              <a:rPr lang="ru-RU" sz="1100" u="sng" dirty="0" err="1"/>
              <a:t>злочини</a:t>
            </a:r>
            <a:r>
              <a:rPr lang="ru-RU" sz="1100" u="sng" dirty="0"/>
              <a:t> </a:t>
            </a:r>
            <a:r>
              <a:rPr lang="ru-RU" sz="1100" u="sng" dirty="0" err="1"/>
              <a:t>вивчає</a:t>
            </a:r>
            <a:r>
              <a:rPr lang="ru-RU" sz="1100" u="sng" dirty="0"/>
              <a:t> наука </a:t>
            </a:r>
            <a:r>
              <a:rPr lang="ru-RU" sz="1100" u="sng" dirty="0" err="1">
                <a:solidFill>
                  <a:srgbClr val="CC3300"/>
                </a:solidFill>
              </a:rPr>
              <a:t>деліктологія</a:t>
            </a:r>
            <a:r>
              <a:rPr lang="ru-RU" sz="1100" u="sng" dirty="0"/>
              <a:t>. </a:t>
            </a:r>
            <a:r>
              <a:rPr lang="ru-RU" sz="1100" u="sng" dirty="0" err="1"/>
              <a:t>Злочинність</a:t>
            </a:r>
            <a:r>
              <a:rPr lang="ru-RU" sz="1100" u="sng" dirty="0"/>
              <a:t> </a:t>
            </a:r>
            <a:r>
              <a:rPr lang="ru-RU" sz="1100" u="sng" dirty="0" err="1"/>
              <a:t>вивчає</a:t>
            </a:r>
            <a:r>
              <a:rPr lang="ru-RU" sz="1100" u="sng" dirty="0"/>
              <a:t> наука </a:t>
            </a:r>
            <a:r>
              <a:rPr lang="ru-RU" sz="1100" u="sng" dirty="0" err="1">
                <a:solidFill>
                  <a:schemeClr val="accent6"/>
                </a:solidFill>
              </a:rPr>
              <a:t>кримінологія</a:t>
            </a:r>
            <a:r>
              <a:rPr lang="ru-RU" sz="1100" u="sng" dirty="0"/>
              <a:t>. </a:t>
            </a:r>
            <a:r>
              <a:rPr lang="ru-RU" sz="1100" u="sng" dirty="0" err="1"/>
              <a:t>Злочини</a:t>
            </a:r>
            <a:r>
              <a:rPr lang="ru-RU" sz="1100" u="sng" dirty="0"/>
              <a:t> </a:t>
            </a:r>
            <a:r>
              <a:rPr lang="ru-RU" sz="1100" u="sng" dirty="0" err="1"/>
              <a:t>мають</a:t>
            </a:r>
            <a:r>
              <a:rPr lang="ru-RU" sz="1100" u="sng" dirty="0"/>
              <a:t> ряд </a:t>
            </a:r>
            <a:r>
              <a:rPr lang="ru-RU" sz="1100" u="sng" dirty="0" err="1"/>
              <a:t>ознак</a:t>
            </a:r>
            <a:r>
              <a:rPr lang="ru-RU" sz="1100" u="sng" dirty="0"/>
              <a:t>, </a:t>
            </a:r>
            <a:r>
              <a:rPr lang="ru-RU" sz="1100" u="sng" dirty="0" err="1"/>
              <a:t>спільних</a:t>
            </a:r>
            <a:r>
              <a:rPr lang="ru-RU" sz="1100" u="sng" dirty="0"/>
              <a:t> з </a:t>
            </a:r>
            <a:r>
              <a:rPr lang="ru-RU" sz="1100" u="sng" dirty="0" err="1"/>
              <a:t>іншими</a:t>
            </a:r>
            <a:r>
              <a:rPr lang="ru-RU" sz="1100" u="sng" dirty="0"/>
              <a:t> </a:t>
            </a:r>
            <a:r>
              <a:rPr lang="ru-RU" sz="1100" u="sng" dirty="0" err="1"/>
              <a:t>правопорушеннями</a:t>
            </a:r>
            <a:r>
              <a:rPr lang="ru-RU" sz="1100" u="sng" dirty="0"/>
              <a:t>: є </a:t>
            </a:r>
            <a:r>
              <a:rPr lang="ru-RU" sz="1100" u="sng" dirty="0" err="1"/>
              <a:t>небезпечними</a:t>
            </a:r>
            <a:r>
              <a:rPr lang="ru-RU" sz="1100" u="sng" dirty="0"/>
              <a:t> для </a:t>
            </a:r>
            <a:r>
              <a:rPr lang="ru-RU" sz="1100" u="sng" dirty="0" err="1"/>
              <a:t>суспільства</a:t>
            </a:r>
            <a:r>
              <a:rPr lang="ru-RU" sz="1100" u="sng" dirty="0"/>
              <a:t>; </a:t>
            </a:r>
            <a:r>
              <a:rPr lang="ru-RU" sz="1100" u="sng" dirty="0" err="1"/>
              <a:t>здійснюються</a:t>
            </a:r>
            <a:r>
              <a:rPr lang="ru-RU" sz="1100" u="sng" dirty="0"/>
              <a:t> </a:t>
            </a:r>
            <a:r>
              <a:rPr lang="ru-RU" sz="1100" u="sng" dirty="0" err="1"/>
              <a:t>усвідомлено</a:t>
            </a:r>
            <a:r>
              <a:rPr lang="ru-RU" sz="1100" u="sng" dirty="0"/>
              <a:t>; </a:t>
            </a:r>
            <a:r>
              <a:rPr lang="ru-RU" sz="1100" u="sng" dirty="0" err="1"/>
              <a:t>вчиняються</a:t>
            </a:r>
            <a:r>
              <a:rPr lang="ru-RU" sz="1100" u="sng" dirty="0"/>
              <a:t> </a:t>
            </a:r>
            <a:r>
              <a:rPr lang="ru-RU" sz="1100" u="sng" dirty="0" err="1"/>
              <a:t>всупереч</a:t>
            </a:r>
            <a:r>
              <a:rPr lang="ru-RU" sz="1100" u="sng" dirty="0"/>
              <a:t> </a:t>
            </a:r>
            <a:r>
              <a:rPr lang="ru-RU" sz="1100" u="sng" dirty="0" err="1"/>
              <a:t>заборон</a:t>
            </a:r>
            <a:r>
              <a:rPr lang="ru-RU" sz="1100" u="sng" dirty="0"/>
              <a:t>, </a:t>
            </a:r>
            <a:r>
              <a:rPr lang="ru-RU" sz="1100" u="sng" dirty="0" err="1"/>
              <a:t>визначених</a:t>
            </a:r>
            <a:r>
              <a:rPr lang="ru-RU" sz="1100" u="sng" dirty="0"/>
              <a:t> </a:t>
            </a:r>
            <a:r>
              <a:rPr lang="ru-RU" sz="1100" u="sng" dirty="0" err="1"/>
              <a:t>кримінальним</a:t>
            </a:r>
            <a:r>
              <a:rPr lang="ru-RU" sz="1100" u="sng" dirty="0"/>
              <a:t> </a:t>
            </a:r>
            <a:r>
              <a:rPr lang="ru-RU" sz="1100" u="sng" dirty="0" err="1"/>
              <a:t>законодавством</a:t>
            </a:r>
            <a:r>
              <a:rPr lang="ru-RU" sz="1100" u="sng" dirty="0"/>
              <a:t>. </a:t>
            </a:r>
            <a:r>
              <a:rPr lang="ru-RU" sz="1100" u="sng" dirty="0" err="1"/>
              <a:t>Проте</a:t>
            </a:r>
            <a:r>
              <a:rPr lang="ru-RU" sz="1100" u="sng" dirty="0"/>
              <a:t>, на </a:t>
            </a:r>
            <a:r>
              <a:rPr lang="ru-RU" sz="1100" u="sng" dirty="0" err="1"/>
              <a:t>відміну</a:t>
            </a:r>
            <a:r>
              <a:rPr lang="ru-RU" sz="1100" u="sng" dirty="0"/>
              <a:t> </a:t>
            </a:r>
            <a:r>
              <a:rPr lang="ru-RU" sz="1100" u="sng" dirty="0" err="1"/>
              <a:t>від</a:t>
            </a:r>
            <a:r>
              <a:rPr lang="ru-RU" sz="1100" u="sng" dirty="0"/>
              <a:t> </a:t>
            </a:r>
            <a:r>
              <a:rPr lang="ru-RU" sz="1100" u="sng" dirty="0" err="1"/>
              <a:t>адміністративних</a:t>
            </a:r>
            <a:r>
              <a:rPr lang="ru-RU" sz="1100" u="sng" dirty="0"/>
              <a:t>, </a:t>
            </a:r>
            <a:r>
              <a:rPr lang="ru-RU" sz="1100" u="sng" dirty="0" err="1"/>
              <a:t>цивільних</a:t>
            </a:r>
            <a:r>
              <a:rPr lang="ru-RU" sz="1100" u="sng" dirty="0"/>
              <a:t> </a:t>
            </a:r>
            <a:r>
              <a:rPr lang="ru-RU" sz="1100" u="sng" dirty="0" err="1"/>
              <a:t>чи</a:t>
            </a:r>
            <a:r>
              <a:rPr lang="ru-RU" sz="1100" u="sng" dirty="0"/>
              <a:t> </a:t>
            </a:r>
            <a:r>
              <a:rPr lang="ru-RU" sz="1100" u="sng" dirty="0" err="1"/>
              <a:t>дисциплінарних</a:t>
            </a:r>
            <a:r>
              <a:rPr lang="ru-RU" sz="1100" u="sng" dirty="0"/>
              <a:t> </a:t>
            </a:r>
            <a:r>
              <a:rPr lang="ru-RU" sz="1100" u="sng" dirty="0" err="1"/>
              <a:t>поступків</a:t>
            </a:r>
            <a:r>
              <a:rPr lang="ru-RU" sz="1100" u="sng" dirty="0"/>
              <a:t>, </a:t>
            </a:r>
            <a:r>
              <a:rPr lang="ru-RU" sz="1100" u="sng" dirty="0" err="1"/>
              <a:t>злочини</a:t>
            </a:r>
            <a:r>
              <a:rPr lang="ru-RU" sz="1100" u="sng" dirty="0"/>
              <a:t> </a:t>
            </a:r>
            <a:r>
              <a:rPr lang="ru-RU" sz="1100" u="sng" dirty="0" err="1"/>
              <a:t>мають</a:t>
            </a:r>
            <a:r>
              <a:rPr lang="ru-RU" sz="1100" u="sng" dirty="0"/>
              <a:t> </a:t>
            </a:r>
            <a:r>
              <a:rPr lang="ru-RU" sz="1100" u="sng" dirty="0" err="1"/>
              <a:t>підвищений</a:t>
            </a:r>
            <a:r>
              <a:rPr lang="ru-RU" sz="1100" u="sng" dirty="0"/>
              <a:t> </a:t>
            </a:r>
            <a:r>
              <a:rPr lang="ru-RU" sz="1100" u="sng" dirty="0" err="1"/>
              <a:t>рівень</a:t>
            </a:r>
            <a:r>
              <a:rPr lang="ru-RU" sz="1100" u="sng" dirty="0"/>
              <a:t> </a:t>
            </a:r>
            <a:r>
              <a:rPr lang="ru-RU" sz="1100" u="sng" dirty="0" err="1"/>
              <a:t>суспільної</a:t>
            </a:r>
            <a:r>
              <a:rPr lang="ru-RU" sz="1100" u="sng" dirty="0"/>
              <a:t> </a:t>
            </a:r>
            <a:r>
              <a:rPr lang="ru-RU" sz="1100" u="sng" dirty="0" err="1"/>
              <a:t>небезпечності</a:t>
            </a:r>
            <a:r>
              <a:rPr lang="ru-RU" sz="1100" u="sng" dirty="0"/>
              <a:t>. </a:t>
            </a:r>
            <a:r>
              <a:rPr lang="ru-RU" sz="1100" u="sng" dirty="0" err="1"/>
              <a:t>Саме</a:t>
            </a:r>
            <a:r>
              <a:rPr lang="ru-RU" sz="1100" u="sng" dirty="0"/>
              <a:t> тому не є </a:t>
            </a:r>
            <a:r>
              <a:rPr lang="ru-RU" sz="1100" u="sng" dirty="0" err="1"/>
              <a:t>злочином</a:t>
            </a:r>
            <a:r>
              <a:rPr lang="ru-RU" sz="1100" u="sng" dirty="0"/>
              <a:t> </a:t>
            </a:r>
            <a:r>
              <a:rPr lang="ru-RU" sz="1100" u="sng" dirty="0" err="1"/>
              <a:t>дія</a:t>
            </a:r>
            <a:r>
              <a:rPr lang="ru-RU" sz="1100" u="sng" dirty="0"/>
              <a:t> </a:t>
            </a:r>
            <a:r>
              <a:rPr lang="ru-RU" sz="1100" u="sng" dirty="0" err="1"/>
              <a:t>або</a:t>
            </a:r>
            <a:r>
              <a:rPr lang="ru-RU" sz="1100" u="sng" dirty="0"/>
              <a:t> </a:t>
            </a:r>
            <a:r>
              <a:rPr lang="ru-RU" sz="1100" u="sng" dirty="0" err="1"/>
              <a:t>бездіяльність</a:t>
            </a:r>
            <a:r>
              <a:rPr lang="ru-RU" sz="1100" u="sng" dirty="0"/>
              <a:t>, яка </a:t>
            </a:r>
            <a:r>
              <a:rPr lang="ru-RU" sz="1100" u="sng" dirty="0" err="1"/>
              <a:t>хоча</a:t>
            </a:r>
            <a:r>
              <a:rPr lang="ru-RU" sz="1100" u="sng" dirty="0"/>
              <a:t> формально і </a:t>
            </a:r>
            <a:r>
              <a:rPr lang="ru-RU" sz="1100" u="sng" dirty="0" err="1"/>
              <a:t>містить</a:t>
            </a:r>
            <a:r>
              <a:rPr lang="ru-RU" sz="1100" u="sng" dirty="0"/>
              <a:t> </a:t>
            </a:r>
            <a:r>
              <a:rPr lang="ru-RU" sz="1100" u="sng" dirty="0" err="1"/>
              <a:t>ознаки</a:t>
            </a:r>
            <a:r>
              <a:rPr lang="ru-RU" sz="1100" u="sng" dirty="0"/>
              <a:t> будь-</a:t>
            </a:r>
            <a:r>
              <a:rPr lang="ru-RU" sz="1100" u="sng" dirty="0" err="1"/>
              <a:t>якого</a:t>
            </a:r>
            <a:r>
              <a:rPr lang="ru-RU" sz="1100" u="sng" dirty="0"/>
              <a:t> </a:t>
            </a:r>
            <a:r>
              <a:rPr lang="ru-RU" sz="1100" u="sng" dirty="0" err="1"/>
              <a:t>забороненого</a:t>
            </a:r>
            <a:r>
              <a:rPr lang="ru-RU" sz="1100" u="sng" dirty="0"/>
              <a:t> </a:t>
            </a:r>
            <a:r>
              <a:rPr lang="ru-RU" sz="1100" u="sng" dirty="0" err="1"/>
              <a:t>діяння</a:t>
            </a:r>
            <a:r>
              <a:rPr lang="ru-RU" sz="1100" u="sng" dirty="0"/>
              <a:t>, але через </a:t>
            </a:r>
            <a:r>
              <a:rPr lang="ru-RU" sz="1100" u="sng" dirty="0" err="1"/>
              <a:t>малозначність</a:t>
            </a:r>
            <a:r>
              <a:rPr lang="ru-RU" sz="1100" u="sng" dirty="0"/>
              <a:t> не становить </a:t>
            </a:r>
            <a:r>
              <a:rPr lang="ru-RU" sz="1100" u="sng" dirty="0" err="1"/>
              <a:t>суспільної</a:t>
            </a:r>
            <a:r>
              <a:rPr lang="ru-RU" sz="1100" u="sng" dirty="0"/>
              <a:t> </a:t>
            </a:r>
            <a:r>
              <a:rPr lang="ru-RU" sz="1100" u="sng" dirty="0" err="1"/>
              <a:t>небезпеки</a:t>
            </a:r>
            <a:r>
              <a:rPr lang="ru-RU" sz="1100" u="sng" dirty="0"/>
              <a:t>, </a:t>
            </a:r>
            <a:r>
              <a:rPr lang="ru-RU" sz="1100" u="sng" dirty="0" err="1"/>
              <a:t>тобто</a:t>
            </a:r>
            <a:r>
              <a:rPr lang="ru-RU" sz="1100" u="sng" dirty="0"/>
              <a:t> не </a:t>
            </a:r>
            <a:r>
              <a:rPr lang="ru-RU" sz="1100" u="sng" dirty="0" err="1"/>
              <a:t>заподіяла</a:t>
            </a:r>
            <a:r>
              <a:rPr lang="ru-RU" sz="1100" u="sng" dirty="0"/>
              <a:t> й не могла </a:t>
            </a:r>
            <a:r>
              <a:rPr lang="ru-RU" sz="1100" u="sng" dirty="0" err="1"/>
              <a:t>заподіяти</a:t>
            </a:r>
            <a:r>
              <a:rPr lang="ru-RU" sz="1100" u="sng" dirty="0"/>
              <a:t> </a:t>
            </a:r>
            <a:r>
              <a:rPr lang="ru-RU" sz="1100" u="sng" dirty="0" err="1"/>
              <a:t>істотної</a:t>
            </a:r>
            <a:r>
              <a:rPr lang="ru-RU" sz="1100" u="sng" dirty="0"/>
              <a:t> </a:t>
            </a:r>
            <a:r>
              <a:rPr lang="ru-RU" sz="1100" u="sng" dirty="0" err="1"/>
              <a:t>шкоди</a:t>
            </a:r>
            <a:r>
              <a:rPr lang="ru-RU" sz="1100" u="sng" dirty="0"/>
              <a:t> </a:t>
            </a:r>
            <a:r>
              <a:rPr lang="ru-RU" sz="1100" u="sng" dirty="0" err="1"/>
              <a:t>фізичній</a:t>
            </a:r>
            <a:r>
              <a:rPr lang="ru-RU" sz="1100" u="sng" dirty="0"/>
              <a:t> </a:t>
            </a:r>
            <a:r>
              <a:rPr lang="ru-RU" sz="1100" u="sng" dirty="0" err="1"/>
              <a:t>чи</a:t>
            </a:r>
            <a:r>
              <a:rPr lang="ru-RU" sz="1100" u="sng" dirty="0"/>
              <a:t> </a:t>
            </a:r>
            <a:r>
              <a:rPr lang="ru-RU" sz="1100" u="sng" dirty="0" err="1"/>
              <a:t>юридичній</a:t>
            </a:r>
            <a:r>
              <a:rPr lang="ru-RU" sz="1100" u="sng" dirty="0"/>
              <a:t> </a:t>
            </a:r>
            <a:r>
              <a:rPr lang="ru-RU" sz="1100" u="sng" dirty="0" err="1"/>
              <a:t>особі</a:t>
            </a:r>
            <a:r>
              <a:rPr lang="ru-RU" sz="1100" u="sng" dirty="0"/>
              <a:t>, </a:t>
            </a:r>
            <a:r>
              <a:rPr lang="ru-RU" sz="1100" u="sng" dirty="0" err="1"/>
              <a:t>суспільству</a:t>
            </a:r>
            <a:r>
              <a:rPr lang="ru-RU" sz="1100" u="sng" dirty="0"/>
              <a:t> </a:t>
            </a:r>
            <a:r>
              <a:rPr lang="ru-RU" sz="1100" u="sng" dirty="0" err="1"/>
              <a:t>або</a:t>
            </a:r>
            <a:r>
              <a:rPr lang="ru-RU" sz="1100" u="sng" dirty="0"/>
              <a:t> </a:t>
            </a:r>
            <a:r>
              <a:rPr lang="ru-RU" sz="1100" u="sng" dirty="0" err="1"/>
              <a:t>державі</a:t>
            </a:r>
            <a:r>
              <a:rPr lang="ru-RU" sz="1100" u="sng" dirty="0"/>
              <a:t>. </a:t>
            </a:r>
            <a:r>
              <a:rPr lang="ru-RU" sz="1100" u="sng" dirty="0" err="1"/>
              <a:t>Крім</a:t>
            </a:r>
            <a:r>
              <a:rPr lang="ru-RU" sz="1100" u="sng" dirty="0"/>
              <a:t> того, </a:t>
            </a:r>
            <a:r>
              <a:rPr lang="ru-RU" sz="1100" u="sng" dirty="0" err="1"/>
              <a:t>злочином</a:t>
            </a:r>
            <a:r>
              <a:rPr lang="ru-RU" sz="1100" u="sng" dirty="0"/>
              <a:t> є </a:t>
            </a:r>
            <a:r>
              <a:rPr lang="ru-RU" sz="1100" u="sng" dirty="0" err="1"/>
              <a:t>лише</a:t>
            </a:r>
            <a:r>
              <a:rPr lang="ru-RU" sz="1100" u="sng" dirty="0"/>
              <a:t> те </a:t>
            </a:r>
            <a:r>
              <a:rPr lang="ru-RU" sz="1100" u="sng" dirty="0" err="1"/>
              <a:t>діяння</a:t>
            </a:r>
            <a:r>
              <a:rPr lang="ru-RU" sz="1100" u="sng" dirty="0"/>
              <a:t>, яке прямо </a:t>
            </a:r>
            <a:r>
              <a:rPr lang="ru-RU" sz="1100" u="sng" dirty="0" err="1"/>
              <a:t>передбачене</a:t>
            </a:r>
            <a:r>
              <a:rPr lang="ru-RU" sz="1100" u="sng" dirty="0"/>
              <a:t> </a:t>
            </a:r>
            <a:r>
              <a:rPr lang="ru-RU" sz="1100" u="sng" dirty="0" err="1"/>
              <a:t>Кримінальним</a:t>
            </a:r>
            <a:r>
              <a:rPr lang="ru-RU" sz="1100" u="sng" dirty="0"/>
              <a:t> кодексом </a:t>
            </a:r>
            <a:r>
              <a:rPr lang="ru-RU" sz="1100" u="sng" dirty="0" err="1"/>
              <a:t>України</a:t>
            </a:r>
            <a:r>
              <a:rPr lang="ru-RU" sz="1100" u="sng" dirty="0"/>
              <a:t>.</a:t>
            </a:r>
          </a:p>
          <a:p>
            <a:endParaRPr lang="ru-RU" sz="1100" u="sng" dirty="0"/>
          </a:p>
          <a:p>
            <a:r>
              <a:rPr lang="ru-RU" sz="1100" u="sng" dirty="0" err="1"/>
              <a:t>Залежно</a:t>
            </a:r>
            <a:r>
              <a:rPr lang="ru-RU" sz="1100" u="sng" dirty="0"/>
              <a:t> </a:t>
            </a:r>
            <a:r>
              <a:rPr lang="ru-RU" sz="1100" u="sng" dirty="0" err="1"/>
              <a:t>від</a:t>
            </a:r>
            <a:r>
              <a:rPr lang="ru-RU" sz="1100" u="sng" dirty="0"/>
              <a:t> </a:t>
            </a:r>
            <a:r>
              <a:rPr lang="ru-RU" sz="1100" u="sng" dirty="0" err="1"/>
              <a:t>ступеня</a:t>
            </a:r>
            <a:r>
              <a:rPr lang="ru-RU" sz="1100" u="sng" dirty="0"/>
              <a:t> </a:t>
            </a:r>
            <a:r>
              <a:rPr lang="ru-RU" sz="1100" u="sng" dirty="0" err="1"/>
              <a:t>тяжкості</a:t>
            </a:r>
            <a:r>
              <a:rPr lang="ru-RU" sz="1100" u="sng" dirty="0"/>
              <a:t> </a:t>
            </a:r>
            <a:r>
              <a:rPr lang="ru-RU" sz="1100" u="sng" dirty="0" err="1"/>
              <a:t>злочини</a:t>
            </a:r>
            <a:r>
              <a:rPr lang="ru-RU" sz="1100" u="sng" dirty="0"/>
              <a:t> </a:t>
            </a:r>
            <a:r>
              <a:rPr lang="ru-RU" sz="1100" u="sng" dirty="0" err="1"/>
              <a:t>поділяються</a:t>
            </a:r>
            <a:r>
              <a:rPr lang="ru-RU" sz="1100" u="sng" dirty="0"/>
              <a:t> на</a:t>
            </a:r>
            <a:r>
              <a:rPr lang="ru-RU" sz="1100" u="sng" dirty="0" smtClean="0"/>
              <a:t>:</a:t>
            </a:r>
          </a:p>
          <a:p>
            <a:pPr marL="171450" indent="-171450">
              <a:buFont typeface="Wingdings" pitchFamily="2" charset="2"/>
              <a:buChar char="ü"/>
            </a:pPr>
            <a:r>
              <a:rPr lang="uk-UA" sz="1100" b="1" i="1" u="sng" dirty="0"/>
              <a:t>невеликої </a:t>
            </a:r>
            <a:r>
              <a:rPr lang="uk-UA" sz="1100" b="1" i="1" u="sng" dirty="0" smtClean="0"/>
              <a:t>тяжкості</a:t>
            </a:r>
            <a:r>
              <a:rPr lang="en-US" sz="1100" b="1" i="1" u="sng" dirty="0" smtClean="0"/>
              <a:t>;</a:t>
            </a:r>
          </a:p>
          <a:p>
            <a:pPr marL="171450" indent="-171450">
              <a:buFont typeface="Wingdings" pitchFamily="2" charset="2"/>
              <a:buChar char="ü"/>
            </a:pPr>
            <a:r>
              <a:rPr lang="ru-RU" sz="1100" b="1" i="1" u="sng" dirty="0" err="1"/>
              <a:t>середньої</a:t>
            </a:r>
            <a:r>
              <a:rPr lang="ru-RU" sz="1100" b="1" i="1" u="sng" dirty="0"/>
              <a:t> </a:t>
            </a:r>
            <a:r>
              <a:rPr lang="ru-RU" sz="1100" b="1" i="1" u="sng" dirty="0" err="1" smtClean="0"/>
              <a:t>тяжкості</a:t>
            </a:r>
            <a:r>
              <a:rPr lang="en-US" sz="1100" b="1" i="1" u="sng" dirty="0" smtClean="0"/>
              <a:t>;</a:t>
            </a:r>
            <a:endParaRPr lang="ru-RU" sz="1100" b="1" i="1" u="sng" dirty="0"/>
          </a:p>
          <a:p>
            <a:pPr marL="171450" indent="-171450">
              <a:buFont typeface="Wingdings" pitchFamily="2" charset="2"/>
              <a:buChar char="ü"/>
            </a:pPr>
            <a:r>
              <a:rPr lang="ru-RU" sz="1100" b="1" i="1" u="sng" dirty="0" err="1" smtClean="0"/>
              <a:t>Тяжкі</a:t>
            </a:r>
            <a:r>
              <a:rPr lang="en-US" sz="1100" b="1" i="1" u="sng" dirty="0" smtClean="0"/>
              <a:t>;</a:t>
            </a:r>
            <a:endParaRPr lang="ru-RU" sz="1100" b="1" i="1" u="sng" dirty="0"/>
          </a:p>
          <a:p>
            <a:pPr marL="171450" indent="-171450">
              <a:buFont typeface="Wingdings" pitchFamily="2" charset="2"/>
              <a:buChar char="ü"/>
            </a:pPr>
            <a:r>
              <a:rPr lang="ru-RU" sz="1100" b="1" i="1" u="sng" dirty="0"/>
              <a:t>особливо </a:t>
            </a:r>
            <a:r>
              <a:rPr lang="ru-RU" sz="1100" b="1" i="1" u="sng" dirty="0" err="1" smtClean="0"/>
              <a:t>тяжкі</a:t>
            </a:r>
            <a:r>
              <a:rPr lang="ru-RU" sz="1100" b="1" i="1" u="sng" dirty="0" smtClean="0"/>
              <a:t>.</a:t>
            </a:r>
          </a:p>
          <a:p>
            <a:r>
              <a:rPr lang="uk-UA" sz="1100" dirty="0" smtClean="0"/>
              <a:t>Злочином</a:t>
            </a:r>
            <a:r>
              <a:rPr lang="uk-UA" sz="1100" b="1" i="1" u="sng" dirty="0" smtClean="0"/>
              <a:t> </a:t>
            </a:r>
            <a:r>
              <a:rPr lang="uk-UA" sz="1100" dirty="0" smtClean="0"/>
              <a:t>невеликої </a:t>
            </a:r>
            <a:r>
              <a:rPr lang="uk-UA" sz="1100" dirty="0"/>
              <a:t>тяжкості є злочин, за який передбачене покарання у виді позбавлення волі на строк не більше двох років, або інше, більш м'яке покарання. Сюди можна віднести такі злочини, як незаконне полювання в заповідниках або на інших територіях та об'єктах природно-заповідного фонду (ст. 248 КК), жорстоке поводження з тваринами (ст. 299 КК), чи підроблення документів, печаток, штампів та бланків, їх збут, використання підроблених документів (ст. 358 КК</a:t>
            </a:r>
            <a:r>
              <a:rPr lang="uk-UA" sz="1100" dirty="0" smtClean="0"/>
              <a:t>). Злочином </a:t>
            </a:r>
            <a:r>
              <a:rPr lang="uk-UA" sz="1100" dirty="0"/>
              <a:t>середньої тяжкості є злочин, за який передбачене покарання у виді позбавлення волі на строк не більше п'яти років. Таким злочином є, наприклад, крадіжка — таємне викрадення чужого майна (ст. 185 КК), давання хабара (ст. 369), ухилення від призову на строкову військову службу (ст. 335 КК</a:t>
            </a:r>
            <a:r>
              <a:rPr lang="uk-UA" sz="1100" dirty="0" smtClean="0"/>
              <a:t>)</a:t>
            </a:r>
            <a:r>
              <a:rPr lang="uk-UA" sz="1100" dirty="0" err="1" smtClean="0"/>
              <a:t>.Тяжким</a:t>
            </a:r>
            <a:r>
              <a:rPr lang="uk-UA" sz="1100" dirty="0" smtClean="0"/>
              <a:t> </a:t>
            </a:r>
            <a:r>
              <a:rPr lang="uk-UA" sz="1100" dirty="0"/>
              <a:t>злочином є злочин, за який передбачене покарання у виді позбавлення волі на строк не більше десяти років. Мова може йти про умисне тяжке тілесне ушкодження (ст. 121 КК), контрабанду — переміщення товарів через митний кордон України поза митним контролем або з приховуванням від митного контролю (ст. 201 КК</a:t>
            </a:r>
            <a:r>
              <a:rPr lang="uk-UA" sz="1100" dirty="0" smtClean="0"/>
              <a:t>)</a:t>
            </a:r>
            <a:r>
              <a:rPr lang="uk-UA" sz="1100" dirty="0" err="1" smtClean="0"/>
              <a:t>.Особливо</a:t>
            </a:r>
            <a:r>
              <a:rPr lang="uk-UA" sz="1100" dirty="0" smtClean="0"/>
              <a:t> </a:t>
            </a:r>
            <a:r>
              <a:rPr lang="uk-UA" sz="1100" dirty="0"/>
              <a:t>тяжким злочином є злочин, за який передбачене покарання у виді позбавлення волі на строк понад десять років або довічного позбавлення волі. Прикладом може бути умисне вбивство (ст. 115 КК) чи організація озброєної банди з метою нападу на підприємства, установи, організації чи на окремих осіб (ст. 257 КК</a:t>
            </a:r>
            <a:r>
              <a:rPr lang="uk-UA" sz="1100" dirty="0" smtClean="0"/>
              <a:t>)</a:t>
            </a:r>
            <a:r>
              <a:rPr lang="uk-UA" sz="1100" dirty="0" err="1" smtClean="0"/>
              <a:t>.Залежно</a:t>
            </a:r>
            <a:r>
              <a:rPr lang="uk-UA" sz="1100" dirty="0" smtClean="0"/>
              <a:t> від </a:t>
            </a:r>
            <a:r>
              <a:rPr lang="uk-UA" sz="1100" dirty="0"/>
              <a:t>ступеня завершеності злочини поділяються на закінчені та незакінчені. Закінченим злочином визнається діяння, яке містить усі ознаки складу злочину, передбаченого відповідною статтею Кримінального Кодексу. Незакінченим злочином є готування до злочину та замах на </a:t>
            </a:r>
            <a:r>
              <a:rPr lang="uk-UA" sz="1100" dirty="0" err="1" smtClean="0"/>
              <a:t>злочин.Замахом</a:t>
            </a:r>
            <a:r>
              <a:rPr lang="uk-UA" sz="1100" dirty="0" smtClean="0"/>
              <a:t>  на </a:t>
            </a:r>
            <a:r>
              <a:rPr lang="uk-UA" sz="1100" dirty="0"/>
              <a:t>злочин є вчинення особою з прямим умислом діяння (дії або бездіяльності), безпосередньо спрямованого на вчинення злочину, передбаченого відповідною статтею Кримінального кодексу, якщо при цьому злочин не було доведено до кінця з причин, що не залежали від її волі. Кримінальна відповідальність за замах на злочин настає за тією статтею Кримінального кодексу, якою передбачено відповідальність за закінчений злочин, який особа мала намір вчинити, з урахуванням правил ст. 15 Кримінального </a:t>
            </a:r>
            <a:r>
              <a:rPr lang="uk-UA" sz="1100" dirty="0" smtClean="0"/>
              <a:t>кодексу. Від </a:t>
            </a:r>
            <a:r>
              <a:rPr lang="uk-UA" sz="1100" dirty="0"/>
              <a:t>замаху слід відрізняти добровільну відмову — остаточне припинення особою за своєю волею готування до злочину або замаху на злочин, якщо при цьому вона усвідомлювала можливість доведення злочину до кінця. Особа, яка добровільно відмовилася від доведення злочину до кінця, підлягає кримінальній відповідальності лише в тому разі, якщо фактично вчинене нею діяння містить склад іншого злочину</a:t>
            </a:r>
          </a:p>
        </p:txBody>
      </p:sp>
    </p:spTree>
    <p:extLst>
      <p:ext uri="{BB962C8B-B14F-4D97-AF65-F5344CB8AC3E}">
        <p14:creationId xmlns:p14="http://schemas.microsoft.com/office/powerpoint/2010/main" val="54621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0" dur="5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p:cTn id="1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p:cTn id="2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2">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p:cTn id="2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2">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anim calcmode="lin" valueType="num">
                                      <p:cBhvr>
                                        <p:cTn id="36"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2">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wipe(down)">
                                      <p:cBhvr>
                                        <p:cTn id="43"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43761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Прямоугольник 10"/>
          <p:cNvSpPr/>
          <p:nvPr/>
        </p:nvSpPr>
        <p:spPr>
          <a:xfrm>
            <a:off x="520055" y="1109062"/>
            <a:ext cx="5256584" cy="1815882"/>
          </a:xfrm>
          <a:prstGeom prst="rect">
            <a:avLst/>
          </a:prstGeom>
        </p:spPr>
        <p:txBody>
          <a:bodyPr wrap="square">
            <a:spAutoFit/>
          </a:bodyPr>
          <a:lstStyle/>
          <a:p>
            <a:r>
              <a:rPr lang="vi-VN" sz="1600" b="1" i="1" dirty="0">
                <a:solidFill>
                  <a:schemeClr val="accent6"/>
                </a:solidFill>
                <a:effectLst>
                  <a:outerShdw blurRad="38100" dist="38100" dir="2700000" algn="tl">
                    <a:srgbClr val="000000">
                      <a:alpha val="43137"/>
                    </a:srgbClr>
                  </a:outerShdw>
                </a:effectLst>
              </a:rPr>
              <a:t>Криміна́льне пра́во </a:t>
            </a:r>
            <a:r>
              <a:rPr lang="vi-VN" sz="1600" dirty="0"/>
              <a:t>— одна з фундаментальних галузей права, законодавства України, наука (доктрина) і навчальна дисципліна. Кримінальне право як галузь права — це система (сукупність) юридичних норм, що встановлюють, які суспільно небезпечні діяння є злочинами, і які покарання підлягають застосуванню до осіб, що їх вчинили</a:t>
            </a:r>
            <a:endParaRPr lang="uk-UA" sz="1600" dirty="0"/>
          </a:p>
        </p:txBody>
      </p:sp>
      <p:sp>
        <p:nvSpPr>
          <p:cNvPr id="12" name="Прямоугольник 11"/>
          <p:cNvSpPr/>
          <p:nvPr/>
        </p:nvSpPr>
        <p:spPr>
          <a:xfrm>
            <a:off x="494928" y="2924944"/>
            <a:ext cx="6048672" cy="1754326"/>
          </a:xfrm>
          <a:prstGeom prst="rect">
            <a:avLst/>
          </a:prstGeom>
        </p:spPr>
        <p:txBody>
          <a:bodyPr wrap="square">
            <a:spAutoFit/>
          </a:bodyPr>
          <a:lstStyle/>
          <a:p>
            <a:r>
              <a:rPr lang="uk-UA" b="1" i="1" dirty="0">
                <a:solidFill>
                  <a:schemeClr val="accent6"/>
                </a:solidFill>
                <a:effectLst>
                  <a:outerShdw blurRad="38100" dist="38100" dir="2700000" algn="tl">
                    <a:srgbClr val="000000">
                      <a:alpha val="43137"/>
                    </a:srgbClr>
                  </a:outerShdw>
                </a:effectLst>
              </a:rPr>
              <a:t>Завдання кримінального права </a:t>
            </a:r>
            <a:r>
              <a:rPr lang="uk-UA" dirty="0"/>
              <a:t>— правове забезпечення охорони прав і свобод людини і громадянина, власності, громадського порядку та громадської безпеки, довкілля, конституційного устрою України від злочинних посягань, забезпечення миру і безпеки людства, а також запобігання злочинам</a:t>
            </a:r>
          </a:p>
        </p:txBody>
      </p:sp>
      <p:sp>
        <p:nvSpPr>
          <p:cNvPr id="13" name="Прямоугольник 12"/>
          <p:cNvSpPr/>
          <p:nvPr/>
        </p:nvSpPr>
        <p:spPr>
          <a:xfrm>
            <a:off x="494928" y="4869160"/>
            <a:ext cx="6462464" cy="1754326"/>
          </a:xfrm>
          <a:prstGeom prst="rect">
            <a:avLst/>
          </a:prstGeom>
        </p:spPr>
        <p:txBody>
          <a:bodyPr wrap="square">
            <a:spAutoFit/>
          </a:bodyPr>
          <a:lstStyle/>
          <a:p>
            <a:r>
              <a:rPr lang="uk-UA" b="1" i="1" dirty="0">
                <a:solidFill>
                  <a:schemeClr val="accent6"/>
                </a:solidFill>
                <a:effectLst>
                  <a:outerShdw blurRad="38100" dist="38100" dir="2700000" algn="tl">
                    <a:srgbClr val="000000">
                      <a:alpha val="43137"/>
                    </a:srgbClr>
                  </a:outerShdw>
                </a:effectLst>
              </a:rPr>
              <a:t>Криміналістика</a:t>
            </a:r>
            <a:r>
              <a:rPr lang="uk-UA" dirty="0"/>
              <a:t> — наука про закономірності злочинної діяльності та її відображення в джерелах інформації, які слугують основою для розробки засобів, прийомів і методів збирання, дослідження, оцінки і використання доказів з метою розкриття, розслідування, судового розгляду та попередження злочинів.</a:t>
            </a:r>
          </a:p>
        </p:txBody>
      </p:sp>
      <p:sp>
        <p:nvSpPr>
          <p:cNvPr id="14" name="Горизонтальный свиток 13"/>
          <p:cNvSpPr/>
          <p:nvPr/>
        </p:nvSpPr>
        <p:spPr>
          <a:xfrm>
            <a:off x="488851" y="0"/>
            <a:ext cx="7848872" cy="99243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РОЗДІЛ</a:t>
            </a:r>
            <a:r>
              <a:rPr lang="uk-UA" dirty="0" smtClean="0"/>
              <a:t> </a:t>
            </a:r>
            <a:r>
              <a:rPr lang="en-US" dirty="0" smtClean="0"/>
              <a:t>I</a:t>
            </a:r>
            <a:r>
              <a:rPr lang="ru-RU" dirty="0" smtClean="0"/>
              <a:t>.П</a:t>
            </a:r>
            <a:r>
              <a:rPr lang="uk-UA" dirty="0"/>
              <a:t>О</a:t>
            </a:r>
            <a:r>
              <a:rPr lang="ru-RU" dirty="0" smtClean="0"/>
              <a:t>НЯТТЯ </a:t>
            </a:r>
            <a:r>
              <a:rPr lang="ru-RU" dirty="0"/>
              <a:t>І СИСТЕМА КРИМІНАЛЬНОГО ПРАВА.</a:t>
            </a:r>
            <a:endParaRPr lang="uk-UA"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80">
                                          <p:stCondLst>
                                            <p:cond delay="0"/>
                                          </p:stCondLst>
                                        </p:cTn>
                                        <p:tgtEl>
                                          <p:spTgt spid="12"/>
                                        </p:tgtEl>
                                      </p:cBhvr>
                                    </p:animEffect>
                                    <p:anim calcmode="lin" valueType="num">
                                      <p:cBhvr>
                                        <p:cTn id="2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1" dur="26">
                                          <p:stCondLst>
                                            <p:cond delay="650"/>
                                          </p:stCondLst>
                                        </p:cTn>
                                        <p:tgtEl>
                                          <p:spTgt spid="12"/>
                                        </p:tgtEl>
                                      </p:cBhvr>
                                      <p:to x="100000" y="60000"/>
                                    </p:animScale>
                                    <p:animScale>
                                      <p:cBhvr>
                                        <p:cTn id="32" dur="166" decel="50000">
                                          <p:stCondLst>
                                            <p:cond delay="676"/>
                                          </p:stCondLst>
                                        </p:cTn>
                                        <p:tgtEl>
                                          <p:spTgt spid="12"/>
                                        </p:tgtEl>
                                      </p:cBhvr>
                                      <p:to x="100000" y="100000"/>
                                    </p:animScale>
                                    <p:animScale>
                                      <p:cBhvr>
                                        <p:cTn id="33" dur="26">
                                          <p:stCondLst>
                                            <p:cond delay="1312"/>
                                          </p:stCondLst>
                                        </p:cTn>
                                        <p:tgtEl>
                                          <p:spTgt spid="12"/>
                                        </p:tgtEl>
                                      </p:cBhvr>
                                      <p:to x="100000" y="80000"/>
                                    </p:animScale>
                                    <p:animScale>
                                      <p:cBhvr>
                                        <p:cTn id="34" dur="166" decel="50000">
                                          <p:stCondLst>
                                            <p:cond delay="1338"/>
                                          </p:stCondLst>
                                        </p:cTn>
                                        <p:tgtEl>
                                          <p:spTgt spid="12"/>
                                        </p:tgtEl>
                                      </p:cBhvr>
                                      <p:to x="100000" y="100000"/>
                                    </p:animScale>
                                    <p:animScale>
                                      <p:cBhvr>
                                        <p:cTn id="35" dur="26">
                                          <p:stCondLst>
                                            <p:cond delay="1642"/>
                                          </p:stCondLst>
                                        </p:cTn>
                                        <p:tgtEl>
                                          <p:spTgt spid="12"/>
                                        </p:tgtEl>
                                      </p:cBhvr>
                                      <p:to x="100000" y="90000"/>
                                    </p:animScale>
                                    <p:animScale>
                                      <p:cBhvr>
                                        <p:cTn id="36" dur="166" decel="50000">
                                          <p:stCondLst>
                                            <p:cond delay="1668"/>
                                          </p:stCondLst>
                                        </p:cTn>
                                        <p:tgtEl>
                                          <p:spTgt spid="12"/>
                                        </p:tgtEl>
                                      </p:cBhvr>
                                      <p:to x="100000" y="100000"/>
                                    </p:animScale>
                                    <p:animScale>
                                      <p:cBhvr>
                                        <p:cTn id="37" dur="26">
                                          <p:stCondLst>
                                            <p:cond delay="1808"/>
                                          </p:stCondLst>
                                        </p:cTn>
                                        <p:tgtEl>
                                          <p:spTgt spid="12"/>
                                        </p:tgtEl>
                                      </p:cBhvr>
                                      <p:to x="100000" y="95000"/>
                                    </p:animScale>
                                    <p:animScale>
                                      <p:cBhvr>
                                        <p:cTn id="38" dur="166" decel="50000">
                                          <p:stCondLst>
                                            <p:cond delay="1834"/>
                                          </p:stCondLst>
                                        </p:cTn>
                                        <p:tgtEl>
                                          <p:spTgt spid="12"/>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80">
                                          <p:stCondLst>
                                            <p:cond delay="0"/>
                                          </p:stCondLst>
                                        </p:cTn>
                                        <p:tgtEl>
                                          <p:spTgt spid="13"/>
                                        </p:tgtEl>
                                      </p:cBhvr>
                                    </p:animEffect>
                                    <p:anim calcmode="lin" valueType="num">
                                      <p:cBhvr>
                                        <p:cTn id="4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49" dur="26">
                                          <p:stCondLst>
                                            <p:cond delay="650"/>
                                          </p:stCondLst>
                                        </p:cTn>
                                        <p:tgtEl>
                                          <p:spTgt spid="13"/>
                                        </p:tgtEl>
                                      </p:cBhvr>
                                      <p:to x="100000" y="60000"/>
                                    </p:animScale>
                                    <p:animScale>
                                      <p:cBhvr>
                                        <p:cTn id="50" dur="166" decel="50000">
                                          <p:stCondLst>
                                            <p:cond delay="676"/>
                                          </p:stCondLst>
                                        </p:cTn>
                                        <p:tgtEl>
                                          <p:spTgt spid="13"/>
                                        </p:tgtEl>
                                      </p:cBhvr>
                                      <p:to x="100000" y="100000"/>
                                    </p:animScale>
                                    <p:animScale>
                                      <p:cBhvr>
                                        <p:cTn id="51" dur="26">
                                          <p:stCondLst>
                                            <p:cond delay="1312"/>
                                          </p:stCondLst>
                                        </p:cTn>
                                        <p:tgtEl>
                                          <p:spTgt spid="13"/>
                                        </p:tgtEl>
                                      </p:cBhvr>
                                      <p:to x="100000" y="80000"/>
                                    </p:animScale>
                                    <p:animScale>
                                      <p:cBhvr>
                                        <p:cTn id="52" dur="166" decel="50000">
                                          <p:stCondLst>
                                            <p:cond delay="1338"/>
                                          </p:stCondLst>
                                        </p:cTn>
                                        <p:tgtEl>
                                          <p:spTgt spid="13"/>
                                        </p:tgtEl>
                                      </p:cBhvr>
                                      <p:to x="100000" y="100000"/>
                                    </p:animScale>
                                    <p:animScale>
                                      <p:cBhvr>
                                        <p:cTn id="53" dur="26">
                                          <p:stCondLst>
                                            <p:cond delay="1642"/>
                                          </p:stCondLst>
                                        </p:cTn>
                                        <p:tgtEl>
                                          <p:spTgt spid="13"/>
                                        </p:tgtEl>
                                      </p:cBhvr>
                                      <p:to x="100000" y="90000"/>
                                    </p:animScale>
                                    <p:animScale>
                                      <p:cBhvr>
                                        <p:cTn id="54" dur="166" decel="50000">
                                          <p:stCondLst>
                                            <p:cond delay="1668"/>
                                          </p:stCondLst>
                                        </p:cTn>
                                        <p:tgtEl>
                                          <p:spTgt spid="13"/>
                                        </p:tgtEl>
                                      </p:cBhvr>
                                      <p:to x="100000" y="100000"/>
                                    </p:animScale>
                                    <p:animScale>
                                      <p:cBhvr>
                                        <p:cTn id="55" dur="26">
                                          <p:stCondLst>
                                            <p:cond delay="1808"/>
                                          </p:stCondLst>
                                        </p:cTn>
                                        <p:tgtEl>
                                          <p:spTgt spid="13"/>
                                        </p:tgtEl>
                                      </p:cBhvr>
                                      <p:to x="100000" y="95000"/>
                                    </p:animScale>
                                    <p:animScale>
                                      <p:cBhvr>
                                        <p:cTn id="56"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кругленный прямоугольник 2"/>
          <p:cNvSpPr/>
          <p:nvPr/>
        </p:nvSpPr>
        <p:spPr>
          <a:xfrm>
            <a:off x="898797" y="188640"/>
            <a:ext cx="7220991" cy="1080120"/>
          </a:xfrm>
          <a:prstGeom prst="roundRect">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200" b="1" dirty="0" err="1">
                <a:solidFill>
                  <a:schemeClr val="bg1">
                    <a:lumMod val="95000"/>
                    <a:lumOff val="5000"/>
                  </a:schemeClr>
                </a:solidFill>
              </a:rPr>
              <a:t>Джерела</a:t>
            </a:r>
            <a:r>
              <a:rPr lang="ru-RU" sz="3200" b="1" dirty="0">
                <a:solidFill>
                  <a:schemeClr val="bg1">
                    <a:lumMod val="95000"/>
                    <a:lumOff val="5000"/>
                  </a:schemeClr>
                </a:solidFill>
              </a:rPr>
              <a:t> </a:t>
            </a:r>
            <a:r>
              <a:rPr lang="ru-RU" sz="3200" b="1" dirty="0" err="1">
                <a:solidFill>
                  <a:schemeClr val="bg1">
                    <a:lumMod val="95000"/>
                    <a:lumOff val="5000"/>
                  </a:schemeClr>
                </a:solidFill>
              </a:rPr>
              <a:t>кримінального</a:t>
            </a:r>
            <a:r>
              <a:rPr lang="ru-RU" sz="3200" b="1" dirty="0">
                <a:solidFill>
                  <a:schemeClr val="bg1">
                    <a:lumMod val="95000"/>
                    <a:lumOff val="5000"/>
                  </a:schemeClr>
                </a:solidFill>
              </a:rPr>
              <a:t> права </a:t>
            </a:r>
            <a:r>
              <a:rPr lang="ru-RU" sz="3200" b="1" dirty="0" err="1">
                <a:solidFill>
                  <a:schemeClr val="bg1">
                    <a:lumMod val="95000"/>
                    <a:lumOff val="5000"/>
                  </a:schemeClr>
                </a:solidFill>
              </a:rPr>
              <a:t>України</a:t>
            </a:r>
            <a:endParaRPr lang="ru-RU" sz="3200" b="1" dirty="0">
              <a:solidFill>
                <a:schemeClr val="bg1">
                  <a:lumMod val="95000"/>
                  <a:lumOff val="5000"/>
                </a:schemeClr>
              </a:solidFill>
            </a:endParaRPr>
          </a:p>
        </p:txBody>
      </p:sp>
      <p:sp>
        <p:nvSpPr>
          <p:cNvPr id="4" name="Скругленный прямоугольник 3"/>
          <p:cNvSpPr/>
          <p:nvPr/>
        </p:nvSpPr>
        <p:spPr>
          <a:xfrm>
            <a:off x="323528" y="2216478"/>
            <a:ext cx="2160239" cy="15005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50" b="1" dirty="0" err="1"/>
              <a:t>Конституція</a:t>
            </a:r>
            <a:r>
              <a:rPr lang="ru-RU" sz="1050" b="1" dirty="0"/>
              <a:t> </a:t>
            </a:r>
            <a:r>
              <a:rPr lang="ru-RU" sz="1050" b="1" dirty="0" err="1"/>
              <a:t>України</a:t>
            </a:r>
            <a:r>
              <a:rPr lang="ru-RU" sz="1050" b="1" dirty="0"/>
              <a:t> як концептуальна база </a:t>
            </a:r>
            <a:r>
              <a:rPr lang="ru-RU" sz="1050" b="1" dirty="0" err="1"/>
              <a:t>всього</a:t>
            </a:r>
            <a:r>
              <a:rPr lang="ru-RU" sz="1050" b="1" dirty="0"/>
              <a:t> </a:t>
            </a:r>
            <a:r>
              <a:rPr lang="ru-RU" sz="1050" b="1" dirty="0" err="1"/>
              <a:t>законодавства</a:t>
            </a:r>
            <a:r>
              <a:rPr lang="ru-RU" sz="1050" b="1" dirty="0"/>
              <a:t> </a:t>
            </a:r>
            <a:r>
              <a:rPr lang="ru-RU" sz="1050" b="1" dirty="0" err="1"/>
              <a:t>України</a:t>
            </a:r>
            <a:r>
              <a:rPr lang="ru-RU" sz="1050" b="1" dirty="0"/>
              <a:t>, в тому </a:t>
            </a:r>
            <a:r>
              <a:rPr lang="ru-RU" sz="1050" b="1" dirty="0" err="1"/>
              <a:t>числі</a:t>
            </a:r>
            <a:r>
              <a:rPr lang="ru-RU" sz="1050" b="1" dirty="0"/>
              <a:t> і </a:t>
            </a:r>
            <a:r>
              <a:rPr lang="ru-RU" sz="1050" b="1" dirty="0" err="1"/>
              <a:t>кримінального</a:t>
            </a:r>
            <a:r>
              <a:rPr lang="ru-RU" sz="1050" b="1" dirty="0"/>
              <a:t> </a:t>
            </a:r>
            <a:r>
              <a:rPr lang="ru-RU" sz="1050" b="1" dirty="0" err="1"/>
              <a:t>законодавства</a:t>
            </a:r>
            <a:r>
              <a:rPr lang="ru-RU" sz="1050" b="1" dirty="0"/>
              <a:t> (див. </a:t>
            </a:r>
            <a:r>
              <a:rPr lang="ru-RU" sz="1050" b="1" dirty="0" err="1"/>
              <a:t>статті</a:t>
            </a:r>
            <a:r>
              <a:rPr lang="ru-RU" sz="1050" b="1" dirty="0"/>
              <a:t> 29-31, 60, 62, 92).</a:t>
            </a:r>
            <a:endParaRPr lang="ru-RU" sz="1050" b="1" dirty="0"/>
          </a:p>
        </p:txBody>
      </p:sp>
      <p:sp>
        <p:nvSpPr>
          <p:cNvPr id="5" name="Скругленный прямоугольник 4"/>
          <p:cNvSpPr/>
          <p:nvPr/>
        </p:nvSpPr>
        <p:spPr>
          <a:xfrm>
            <a:off x="6732240" y="2132856"/>
            <a:ext cx="216024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00" b="1" dirty="0" err="1"/>
              <a:t>Укладені</a:t>
            </a:r>
            <a:r>
              <a:rPr lang="ru-RU" sz="1000" b="1" dirty="0"/>
              <a:t> та </a:t>
            </a:r>
            <a:r>
              <a:rPr lang="ru-RU" sz="1000" b="1" dirty="0" err="1"/>
              <a:t>ратифіковані</a:t>
            </a:r>
            <a:r>
              <a:rPr lang="ru-RU" sz="1000" b="1" dirty="0"/>
              <a:t> </a:t>
            </a:r>
            <a:r>
              <a:rPr lang="ru-RU" sz="1000" b="1" dirty="0" err="1"/>
              <a:t>Україною</a:t>
            </a:r>
            <a:r>
              <a:rPr lang="ru-RU" sz="1000" b="1" dirty="0"/>
              <a:t> </a:t>
            </a:r>
            <a:r>
              <a:rPr lang="ru-RU" sz="1000" b="1" dirty="0" err="1"/>
              <a:t>міжнародні</a:t>
            </a:r>
            <a:r>
              <a:rPr lang="ru-RU" sz="1000" b="1" dirty="0"/>
              <a:t> договори, </a:t>
            </a:r>
            <a:r>
              <a:rPr lang="ru-RU" sz="1000" b="1" dirty="0" err="1"/>
              <a:t>що</a:t>
            </a:r>
            <a:r>
              <a:rPr lang="ru-RU" sz="1000" b="1" dirty="0"/>
              <a:t> </a:t>
            </a:r>
            <a:r>
              <a:rPr lang="ru-RU" sz="1000" b="1" dirty="0" err="1"/>
              <a:t>містять</a:t>
            </a:r>
            <a:r>
              <a:rPr lang="ru-RU" sz="1000" b="1" dirty="0"/>
              <a:t> </a:t>
            </a:r>
            <a:r>
              <a:rPr lang="ru-RU" sz="1000" b="1" dirty="0" err="1"/>
              <a:t>кримінально-правові</a:t>
            </a:r>
            <a:r>
              <a:rPr lang="ru-RU" sz="1000" b="1" dirty="0"/>
              <a:t> </a:t>
            </a:r>
            <a:r>
              <a:rPr lang="ru-RU" sz="1000" b="1" dirty="0" err="1"/>
              <a:t>норми</a:t>
            </a:r>
            <a:r>
              <a:rPr lang="ru-RU" sz="1000" b="1" dirty="0"/>
              <a:t>, </a:t>
            </a:r>
            <a:r>
              <a:rPr lang="ru-RU" sz="1000" b="1" dirty="0" err="1"/>
              <a:t>які</a:t>
            </a:r>
            <a:r>
              <a:rPr lang="ru-RU" sz="1000" b="1" dirty="0"/>
              <a:t> </a:t>
            </a:r>
            <a:r>
              <a:rPr lang="ru-RU" sz="1000" b="1" dirty="0" err="1"/>
              <a:t>імплементовані</a:t>
            </a:r>
            <a:r>
              <a:rPr lang="ru-RU" sz="1000" b="1" dirty="0"/>
              <a:t> в </a:t>
            </a:r>
            <a:r>
              <a:rPr lang="ru-RU" sz="1000" b="1" dirty="0" err="1"/>
              <a:t>національне</a:t>
            </a:r>
            <a:r>
              <a:rPr lang="ru-RU" sz="1000" b="1" dirty="0"/>
              <a:t> </a:t>
            </a:r>
            <a:r>
              <a:rPr lang="ru-RU" sz="1000" b="1" dirty="0" err="1"/>
              <a:t>кримінальне</a:t>
            </a:r>
            <a:r>
              <a:rPr lang="ru-RU" sz="1000" b="1" dirty="0"/>
              <a:t> </a:t>
            </a:r>
            <a:r>
              <a:rPr lang="ru-RU" sz="1000" b="1" dirty="0" err="1"/>
              <a:t>законодавство</a:t>
            </a:r>
            <a:r>
              <a:rPr lang="ru-RU" sz="1000" b="1" dirty="0"/>
              <a:t> (див. Закон </a:t>
            </a:r>
            <a:r>
              <a:rPr lang="ru-RU" sz="1000" b="1" dirty="0" err="1"/>
              <a:t>України</a:t>
            </a:r>
            <a:r>
              <a:rPr lang="ru-RU" sz="1000" b="1" dirty="0"/>
              <a:t> «Про </a:t>
            </a:r>
            <a:r>
              <a:rPr lang="ru-RU" sz="1000" b="1" dirty="0" err="1"/>
              <a:t>міжнародні</a:t>
            </a:r>
            <a:r>
              <a:rPr lang="ru-RU" sz="1000" b="1" dirty="0"/>
              <a:t> договори </a:t>
            </a:r>
            <a:r>
              <a:rPr lang="ru-RU" sz="1000" b="1" dirty="0" err="1"/>
              <a:t>України</a:t>
            </a:r>
            <a:r>
              <a:rPr lang="ru-RU" sz="1000" b="1" dirty="0"/>
              <a:t>»</a:t>
            </a:r>
            <a:endParaRPr lang="ru-RU" sz="1000" b="1" dirty="0"/>
          </a:p>
        </p:txBody>
      </p:sp>
      <p:sp>
        <p:nvSpPr>
          <p:cNvPr id="6" name="Стрелка вниз 5"/>
          <p:cNvSpPr/>
          <p:nvPr/>
        </p:nvSpPr>
        <p:spPr>
          <a:xfrm rot="1347287">
            <a:off x="1847104" y="1358405"/>
            <a:ext cx="481239" cy="9093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 name="Стрелка вниз 6"/>
          <p:cNvSpPr/>
          <p:nvPr/>
        </p:nvSpPr>
        <p:spPr>
          <a:xfrm>
            <a:off x="4800741" y="1421407"/>
            <a:ext cx="599934" cy="9037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0" name="Стрелка вниз 9"/>
          <p:cNvSpPr/>
          <p:nvPr/>
        </p:nvSpPr>
        <p:spPr>
          <a:xfrm rot="20489389">
            <a:off x="6631148" y="1355538"/>
            <a:ext cx="490217" cy="8039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2" name="Стрелка вниз 11"/>
          <p:cNvSpPr/>
          <p:nvPr/>
        </p:nvSpPr>
        <p:spPr>
          <a:xfrm>
            <a:off x="3177306" y="1418622"/>
            <a:ext cx="602606" cy="9093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3" name="Скругленный прямоугольник 12"/>
          <p:cNvSpPr/>
          <p:nvPr/>
        </p:nvSpPr>
        <p:spPr>
          <a:xfrm>
            <a:off x="4689798" y="2325202"/>
            <a:ext cx="1826418" cy="1405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50" b="1" dirty="0" err="1"/>
              <a:t>Рішення</a:t>
            </a:r>
            <a:r>
              <a:rPr lang="ru-RU" sz="1050" b="1" dirty="0"/>
              <a:t> </a:t>
            </a:r>
            <a:r>
              <a:rPr lang="ru-RU" sz="1050" b="1" dirty="0" err="1"/>
              <a:t>Конституційного</a:t>
            </a:r>
            <a:r>
              <a:rPr lang="ru-RU" sz="1050" b="1" dirty="0"/>
              <a:t> Суду </a:t>
            </a:r>
            <a:r>
              <a:rPr lang="ru-RU" sz="1050" b="1" dirty="0" err="1"/>
              <a:t>України</a:t>
            </a:r>
            <a:r>
              <a:rPr lang="ru-RU" sz="1050" b="1" dirty="0"/>
              <a:t> у </a:t>
            </a:r>
            <a:r>
              <a:rPr lang="ru-RU" sz="1050" b="1" dirty="0" err="1"/>
              <a:t>випадку</a:t>
            </a:r>
            <a:r>
              <a:rPr lang="ru-RU" sz="1050" b="1" dirty="0"/>
              <a:t> </a:t>
            </a:r>
            <a:r>
              <a:rPr lang="ru-RU" sz="1050" b="1" dirty="0" err="1"/>
              <a:t>визнання</a:t>
            </a:r>
            <a:r>
              <a:rPr lang="ru-RU" sz="1050" b="1" dirty="0"/>
              <a:t> ним </a:t>
            </a:r>
            <a:r>
              <a:rPr lang="ru-RU" sz="1050" b="1" dirty="0" err="1"/>
              <a:t>неконституційності</a:t>
            </a:r>
            <a:r>
              <a:rPr lang="ru-RU" sz="1050" b="1" dirty="0"/>
              <a:t> </a:t>
            </a:r>
            <a:r>
              <a:rPr lang="ru-RU" sz="1050" b="1" dirty="0" err="1"/>
              <a:t>кримінально-правових</a:t>
            </a:r>
            <a:r>
              <a:rPr lang="ru-RU" sz="1050" b="1" dirty="0"/>
              <a:t> </a:t>
            </a:r>
            <a:r>
              <a:rPr lang="ru-RU" sz="1050" b="1" dirty="0" err="1"/>
              <a:t>законів</a:t>
            </a:r>
            <a:r>
              <a:rPr lang="ru-RU" sz="1050" b="1" dirty="0"/>
              <a:t> (ст. 152 </a:t>
            </a:r>
            <a:r>
              <a:rPr lang="ru-RU" sz="1050" b="1" dirty="0" err="1"/>
              <a:t>Конституції</a:t>
            </a:r>
            <a:r>
              <a:rPr lang="ru-RU" sz="1050" b="1" dirty="0"/>
              <a:t> </a:t>
            </a:r>
            <a:r>
              <a:rPr lang="ru-RU" sz="1050" b="1" dirty="0" err="1"/>
              <a:t>України</a:t>
            </a:r>
            <a:r>
              <a:rPr lang="ru-RU" sz="1050" b="1" dirty="0"/>
              <a:t>).</a:t>
            </a:r>
            <a:endParaRPr lang="ru-RU" sz="1050" b="1" dirty="0"/>
          </a:p>
        </p:txBody>
      </p:sp>
      <p:sp>
        <p:nvSpPr>
          <p:cNvPr id="14" name="Скругленный прямоугольник 13"/>
          <p:cNvSpPr/>
          <p:nvPr/>
        </p:nvSpPr>
        <p:spPr>
          <a:xfrm>
            <a:off x="2682876" y="2325201"/>
            <a:ext cx="1826418" cy="1405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50" b="1" dirty="0" err="1"/>
              <a:t>Кримінальний</a:t>
            </a:r>
            <a:r>
              <a:rPr lang="ru-RU" sz="1050" b="1" dirty="0"/>
              <a:t> Кодекс </a:t>
            </a:r>
            <a:r>
              <a:rPr lang="ru-RU" sz="1050" b="1" dirty="0" err="1"/>
              <a:t>України</a:t>
            </a:r>
            <a:r>
              <a:rPr lang="ru-RU" sz="1050" b="1" dirty="0"/>
              <a:t> — </a:t>
            </a:r>
            <a:r>
              <a:rPr lang="ru-RU" sz="1050" b="1" dirty="0" err="1"/>
              <a:t>основний</a:t>
            </a:r>
            <a:r>
              <a:rPr lang="ru-RU" sz="1050" b="1" dirty="0"/>
              <a:t> </a:t>
            </a:r>
            <a:r>
              <a:rPr lang="ru-RU" sz="1050" b="1" dirty="0" err="1"/>
              <a:t>систематизований</a:t>
            </a:r>
            <a:r>
              <a:rPr lang="ru-RU" sz="1050" b="1" dirty="0"/>
              <a:t> </a:t>
            </a:r>
            <a:r>
              <a:rPr lang="ru-RU" sz="1050" b="1" dirty="0" err="1"/>
              <a:t>законодавчий</a:t>
            </a:r>
            <a:r>
              <a:rPr lang="ru-RU" sz="1050" b="1" dirty="0"/>
              <a:t> акт, </a:t>
            </a:r>
            <a:r>
              <a:rPr lang="ru-RU" sz="1050" b="1" dirty="0" err="1"/>
              <a:t>який</a:t>
            </a:r>
            <a:r>
              <a:rPr lang="ru-RU" sz="1050" b="1" dirty="0"/>
              <a:t> </a:t>
            </a:r>
            <a:r>
              <a:rPr lang="ru-RU" sz="1050" b="1" dirty="0" err="1"/>
              <a:t>об'єднує</a:t>
            </a:r>
            <a:r>
              <a:rPr lang="ru-RU" sz="1050" b="1" dirty="0"/>
              <a:t> всю </a:t>
            </a:r>
            <a:r>
              <a:rPr lang="ru-RU" sz="1050" b="1" dirty="0" err="1"/>
              <a:t>сукупність</a:t>
            </a:r>
            <a:r>
              <a:rPr lang="ru-RU" sz="1050" b="1" dirty="0"/>
              <a:t> </a:t>
            </a:r>
            <a:r>
              <a:rPr lang="ru-RU" sz="1050" b="1" dirty="0" err="1"/>
              <a:t>кримінально-правових</a:t>
            </a:r>
            <a:r>
              <a:rPr lang="ru-RU" sz="1050" b="1" dirty="0"/>
              <a:t> норм.</a:t>
            </a:r>
            <a:endParaRPr lang="ru-RU" sz="1050" b="1"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827584" y="908720"/>
            <a:ext cx="7704856" cy="936104"/>
          </a:xfrm>
          <a:prstGeom prst="round2Diag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i="1" dirty="0">
                <a:solidFill>
                  <a:schemeClr val="accent6"/>
                </a:solidFill>
                <a:effectLst>
                  <a:outerShdw blurRad="38100" dist="38100" dir="2700000" algn="tl">
                    <a:srgbClr val="000000">
                      <a:alpha val="43137"/>
                    </a:srgbClr>
                  </a:outerShdw>
                </a:effectLst>
              </a:rPr>
              <a:t>Предмет і метод науки </a:t>
            </a:r>
            <a:r>
              <a:rPr lang="ru-RU" sz="2400" b="1" i="1" dirty="0" err="1">
                <a:solidFill>
                  <a:schemeClr val="accent6"/>
                </a:solidFill>
                <a:effectLst>
                  <a:outerShdw blurRad="38100" dist="38100" dir="2700000" algn="tl">
                    <a:srgbClr val="000000">
                      <a:alpha val="43137"/>
                    </a:srgbClr>
                  </a:outerShdw>
                </a:effectLst>
              </a:rPr>
              <a:t>кримінального</a:t>
            </a:r>
            <a:r>
              <a:rPr lang="ru-RU" sz="2400" b="1" i="1" dirty="0">
                <a:solidFill>
                  <a:schemeClr val="accent6"/>
                </a:solidFill>
                <a:effectLst>
                  <a:outerShdw blurRad="38100" dist="38100" dir="2700000" algn="tl">
                    <a:srgbClr val="000000">
                      <a:alpha val="43137"/>
                    </a:srgbClr>
                  </a:outerShdw>
                </a:effectLst>
              </a:rPr>
              <a:t> права</a:t>
            </a:r>
            <a:endParaRPr lang="uk-UA" sz="2400" b="1" i="1" dirty="0">
              <a:solidFill>
                <a:schemeClr val="accent6"/>
              </a:solidFill>
              <a:effectLst>
                <a:outerShdw blurRad="38100" dist="38100" dir="2700000" algn="tl">
                  <a:srgbClr val="000000">
                    <a:alpha val="43137"/>
                  </a:srgbClr>
                </a:outerShdw>
              </a:effectLst>
            </a:endParaRPr>
          </a:p>
        </p:txBody>
      </p:sp>
      <p:sp>
        <p:nvSpPr>
          <p:cNvPr id="8" name="TextBox 7"/>
          <p:cNvSpPr txBox="1"/>
          <p:nvPr/>
        </p:nvSpPr>
        <p:spPr>
          <a:xfrm>
            <a:off x="1059657" y="2420888"/>
            <a:ext cx="7488832" cy="3785652"/>
          </a:xfrm>
          <a:prstGeom prst="rect">
            <a:avLst/>
          </a:prstGeom>
          <a:noFill/>
        </p:spPr>
        <p:txBody>
          <a:bodyPr wrap="square" rtlCol="0">
            <a:spAutoFit/>
          </a:bodyPr>
          <a:lstStyle/>
          <a:p>
            <a:r>
              <a:rPr lang="uk-UA" sz="1200" dirty="0"/>
              <a:t>Наука кримінального права являє собою частину юридичної науки, одну з галузей суспільних наук. Її змістом є злагоджена система кримінально-правових поглядів, ідей, уявлень про злочин і покарання. «Кримінальне право як галузь права виступає для науки як предмет її вивчення</a:t>
            </a:r>
            <a:r>
              <a:rPr lang="uk-UA" sz="1200" dirty="0" smtClean="0"/>
              <a:t>».</a:t>
            </a:r>
            <a:r>
              <a:rPr lang="ru-RU" sz="1200" dirty="0"/>
              <a:t> Предмет </a:t>
            </a:r>
            <a:r>
              <a:rPr lang="ru-RU" sz="1200" dirty="0" err="1"/>
              <a:t>кримінального</a:t>
            </a:r>
            <a:r>
              <a:rPr lang="ru-RU" sz="1200" dirty="0"/>
              <a:t> права </a:t>
            </a:r>
            <a:r>
              <a:rPr lang="ru-RU" sz="1200" dirty="0" err="1"/>
              <a:t>становлять</a:t>
            </a:r>
            <a:r>
              <a:rPr lang="ru-RU" sz="1200" dirty="0"/>
              <a:t> </a:t>
            </a:r>
            <a:r>
              <a:rPr lang="ru-RU" sz="1200" dirty="0" err="1"/>
              <a:t>суспільні</a:t>
            </a:r>
            <a:r>
              <a:rPr lang="ru-RU" sz="1200" dirty="0"/>
              <a:t> </a:t>
            </a:r>
            <a:r>
              <a:rPr lang="ru-RU" sz="1200" dirty="0" err="1"/>
              <a:t>відносини</a:t>
            </a:r>
            <a:r>
              <a:rPr lang="ru-RU" sz="1200" dirty="0"/>
              <a:t>, </a:t>
            </a:r>
            <a:r>
              <a:rPr lang="ru-RU" sz="1200" dirty="0" err="1"/>
              <a:t>які</a:t>
            </a:r>
            <a:r>
              <a:rPr lang="ru-RU" sz="1200" dirty="0"/>
              <a:t> </a:t>
            </a:r>
            <a:r>
              <a:rPr lang="ru-RU" sz="1200" dirty="0" err="1"/>
              <a:t>виникають</a:t>
            </a:r>
            <a:r>
              <a:rPr lang="ru-RU" sz="1200" dirty="0"/>
              <a:t> при </a:t>
            </a:r>
            <a:r>
              <a:rPr lang="ru-RU" sz="1200" dirty="0" err="1"/>
              <a:t>вчиненні</a:t>
            </a:r>
            <a:r>
              <a:rPr lang="ru-RU" sz="1200" dirty="0"/>
              <a:t> </a:t>
            </a:r>
            <a:r>
              <a:rPr lang="ru-RU" sz="1200" dirty="0" err="1"/>
              <a:t>злочину</a:t>
            </a:r>
            <a:r>
              <a:rPr lang="ru-RU" sz="1200" dirty="0"/>
              <a:t> </a:t>
            </a:r>
            <a:r>
              <a:rPr lang="ru-RU" sz="1200" dirty="0" err="1"/>
              <a:t>між</a:t>
            </a:r>
            <a:r>
              <a:rPr lang="ru-RU" sz="1200" dirty="0"/>
              <a:t> особою, яка </a:t>
            </a:r>
            <a:r>
              <a:rPr lang="ru-RU" sz="1200" dirty="0" err="1"/>
              <a:t>його</a:t>
            </a:r>
            <a:r>
              <a:rPr lang="ru-RU" sz="1200" dirty="0"/>
              <a:t> вчинила, та державою, </a:t>
            </a:r>
            <a:r>
              <a:rPr lang="ru-RU" sz="1200" dirty="0" err="1"/>
              <a:t>від</a:t>
            </a:r>
            <a:r>
              <a:rPr lang="ru-RU" sz="1200" dirty="0"/>
              <a:t> </a:t>
            </a:r>
            <a:r>
              <a:rPr lang="ru-RU" sz="1200" dirty="0" err="1"/>
              <a:t>імені</a:t>
            </a:r>
            <a:r>
              <a:rPr lang="ru-RU" sz="1200" dirty="0"/>
              <a:t> </a:t>
            </a:r>
            <a:r>
              <a:rPr lang="ru-RU" sz="1200" dirty="0" err="1"/>
              <a:t>якої</a:t>
            </a:r>
            <a:r>
              <a:rPr lang="ru-RU" sz="1200" dirty="0"/>
              <a:t> </a:t>
            </a:r>
            <a:r>
              <a:rPr lang="ru-RU" sz="1200" dirty="0" err="1"/>
              <a:t>виступають</a:t>
            </a:r>
            <a:r>
              <a:rPr lang="ru-RU" sz="1200" dirty="0"/>
              <a:t> </a:t>
            </a:r>
            <a:r>
              <a:rPr lang="ru-RU" sz="1200" dirty="0" err="1"/>
              <a:t>відповідні</a:t>
            </a:r>
            <a:r>
              <a:rPr lang="ru-RU" sz="1200" dirty="0"/>
              <a:t> </a:t>
            </a:r>
            <a:r>
              <a:rPr lang="ru-RU" sz="1200" dirty="0" err="1"/>
              <a:t>правоохоронні</a:t>
            </a:r>
            <a:r>
              <a:rPr lang="ru-RU" sz="1200" dirty="0"/>
              <a:t> </a:t>
            </a:r>
            <a:r>
              <a:rPr lang="ru-RU" sz="1200" dirty="0" err="1"/>
              <a:t>органи</a:t>
            </a:r>
            <a:r>
              <a:rPr lang="ru-RU" sz="1200" dirty="0"/>
              <a:t>. </a:t>
            </a:r>
            <a:r>
              <a:rPr lang="ru-RU" sz="1200" dirty="0" err="1"/>
              <a:t>Внаслідок</a:t>
            </a:r>
            <a:r>
              <a:rPr lang="ru-RU" sz="1200" dirty="0"/>
              <a:t> </a:t>
            </a:r>
            <a:r>
              <a:rPr lang="ru-RU" sz="1200" dirty="0" err="1"/>
              <a:t>врегулювання</a:t>
            </a:r>
            <a:r>
              <a:rPr lang="ru-RU" sz="1200" dirty="0"/>
              <a:t> нормами </a:t>
            </a:r>
            <a:r>
              <a:rPr lang="ru-RU" sz="1200" dirty="0" err="1"/>
              <a:t>кримінального</a:t>
            </a:r>
            <a:r>
              <a:rPr lang="ru-RU" sz="1200" dirty="0"/>
              <a:t> права вони </a:t>
            </a:r>
            <a:r>
              <a:rPr lang="ru-RU" sz="1200" dirty="0" err="1"/>
              <a:t>набирають</a:t>
            </a:r>
            <a:r>
              <a:rPr lang="ru-RU" sz="1200" dirty="0"/>
              <a:t> </a:t>
            </a:r>
            <a:r>
              <a:rPr lang="ru-RU" sz="1200" dirty="0" err="1"/>
              <a:t>форми</a:t>
            </a:r>
            <a:r>
              <a:rPr lang="ru-RU" sz="1200" dirty="0"/>
              <a:t> </a:t>
            </a:r>
            <a:r>
              <a:rPr lang="ru-RU" sz="1200" dirty="0" err="1"/>
              <a:t>правовідносин</a:t>
            </a:r>
            <a:r>
              <a:rPr lang="ru-RU" sz="1200" dirty="0"/>
              <a:t>.</a:t>
            </a:r>
          </a:p>
          <a:p>
            <a:r>
              <a:rPr lang="ru-RU" sz="1200" dirty="0" smtClean="0"/>
              <a:t>Предмет </a:t>
            </a:r>
            <a:r>
              <a:rPr lang="ru-RU" sz="1200" dirty="0" err="1"/>
              <a:t>кримінального</a:t>
            </a:r>
            <a:r>
              <a:rPr lang="ru-RU" sz="1200" dirty="0"/>
              <a:t> права не </a:t>
            </a:r>
            <a:r>
              <a:rPr lang="ru-RU" sz="1200" dirty="0" err="1"/>
              <a:t>збігається</a:t>
            </a:r>
            <a:r>
              <a:rPr lang="ru-RU" sz="1200" dirty="0"/>
              <a:t> з предметом науки </a:t>
            </a:r>
            <a:r>
              <a:rPr lang="ru-RU" sz="1200" dirty="0" err="1"/>
              <a:t>кримінального</a:t>
            </a:r>
            <a:r>
              <a:rPr lang="ru-RU" sz="1200" dirty="0"/>
              <a:t> права, </a:t>
            </a:r>
            <a:r>
              <a:rPr lang="ru-RU" sz="1200" dirty="0" err="1"/>
              <a:t>який</a:t>
            </a:r>
            <a:r>
              <a:rPr lang="ru-RU" sz="1200" dirty="0"/>
              <a:t> </a:t>
            </a:r>
            <a:r>
              <a:rPr lang="ru-RU" sz="1200" dirty="0" err="1"/>
              <a:t>полягає</a:t>
            </a:r>
            <a:r>
              <a:rPr lang="ru-RU" sz="1200" dirty="0"/>
              <a:t> у </a:t>
            </a:r>
            <a:r>
              <a:rPr lang="ru-RU" sz="1200" dirty="0" err="1"/>
              <a:t>вивченні</a:t>
            </a:r>
            <a:r>
              <a:rPr lang="ru-RU" sz="1200" dirty="0"/>
              <a:t> та теоретичному </a:t>
            </a:r>
            <a:r>
              <a:rPr lang="ru-RU" sz="1200" dirty="0" err="1"/>
              <a:t>розвиткові</a:t>
            </a:r>
            <a:r>
              <a:rPr lang="ru-RU" sz="1200" dirty="0"/>
              <a:t>: </a:t>
            </a:r>
            <a:r>
              <a:rPr lang="ru-RU" sz="1200" dirty="0" err="1"/>
              <a:t>історії</a:t>
            </a:r>
            <a:r>
              <a:rPr lang="ru-RU" sz="1200" dirty="0"/>
              <a:t> </a:t>
            </a:r>
            <a:r>
              <a:rPr lang="ru-RU" sz="1200" dirty="0" err="1"/>
              <a:t>цієї</a:t>
            </a:r>
            <a:r>
              <a:rPr lang="ru-RU" sz="1200" dirty="0"/>
              <a:t> </a:t>
            </a:r>
            <a:r>
              <a:rPr lang="ru-RU" sz="1200" dirty="0" err="1"/>
              <a:t>галузі</a:t>
            </a:r>
            <a:r>
              <a:rPr lang="ru-RU" sz="1200" dirty="0"/>
              <a:t> права; </a:t>
            </a:r>
            <a:r>
              <a:rPr lang="ru-RU" sz="1200" dirty="0" err="1"/>
              <a:t>джерел</a:t>
            </a:r>
            <a:r>
              <a:rPr lang="ru-RU" sz="1200" dirty="0"/>
              <a:t> </a:t>
            </a:r>
            <a:r>
              <a:rPr lang="ru-RU" sz="1200" dirty="0" err="1"/>
              <a:t>кримінального</a:t>
            </a:r>
            <a:r>
              <a:rPr lang="ru-RU" sz="1200" dirty="0"/>
              <a:t> </a:t>
            </a:r>
            <a:r>
              <a:rPr lang="ru-RU" sz="1200" dirty="0" err="1"/>
              <a:t>законодавства</a:t>
            </a:r>
            <a:r>
              <a:rPr lang="ru-RU" sz="1200" dirty="0"/>
              <a:t> та практики </a:t>
            </a:r>
            <a:r>
              <a:rPr lang="ru-RU" sz="1200" dirty="0" err="1"/>
              <a:t>його</a:t>
            </a:r>
            <a:r>
              <a:rPr lang="ru-RU" sz="1200" dirty="0"/>
              <a:t> </a:t>
            </a:r>
            <a:r>
              <a:rPr lang="ru-RU" sz="1200" dirty="0" err="1"/>
              <a:t>застосування</a:t>
            </a:r>
            <a:r>
              <a:rPr lang="ru-RU" sz="1200" dirty="0"/>
              <a:t>; </a:t>
            </a:r>
            <a:r>
              <a:rPr lang="ru-RU" sz="1200" dirty="0" err="1"/>
              <a:t>моделюванні</a:t>
            </a:r>
            <a:r>
              <a:rPr lang="ru-RU" sz="1200" dirty="0"/>
              <a:t> </a:t>
            </a:r>
            <a:r>
              <a:rPr lang="ru-RU" sz="1200" dirty="0" err="1"/>
              <a:t>розвитку</a:t>
            </a:r>
            <a:r>
              <a:rPr lang="ru-RU" sz="1200" dirty="0"/>
              <a:t> </a:t>
            </a:r>
            <a:r>
              <a:rPr lang="ru-RU" sz="1200" dirty="0" err="1"/>
              <a:t>кримінального</a:t>
            </a:r>
            <a:r>
              <a:rPr lang="ru-RU" sz="1200" dirty="0"/>
              <a:t> </a:t>
            </a:r>
            <a:r>
              <a:rPr lang="ru-RU" sz="1200" dirty="0" err="1"/>
              <a:t>законодавства</a:t>
            </a:r>
            <a:r>
              <a:rPr lang="ru-RU" sz="1200" dirty="0"/>
              <a:t>; проблем </a:t>
            </a:r>
            <a:r>
              <a:rPr lang="ru-RU" sz="1200" dirty="0" err="1"/>
              <a:t>підвищення</a:t>
            </a:r>
            <a:r>
              <a:rPr lang="ru-RU" sz="1200" dirty="0"/>
              <a:t> </a:t>
            </a:r>
            <a:r>
              <a:rPr lang="ru-RU" sz="1200" dirty="0" err="1"/>
              <a:t>дієвості</a:t>
            </a:r>
            <a:r>
              <a:rPr lang="ru-RU" sz="1200" dirty="0"/>
              <a:t> </a:t>
            </a:r>
            <a:r>
              <a:rPr lang="ru-RU" sz="1200" dirty="0" err="1"/>
              <a:t>кримінального</a:t>
            </a:r>
            <a:r>
              <a:rPr lang="ru-RU" sz="1200" dirty="0"/>
              <a:t> </a:t>
            </a:r>
            <a:r>
              <a:rPr lang="ru-RU" sz="1200" dirty="0" err="1"/>
              <a:t>законодавства</a:t>
            </a:r>
            <a:r>
              <a:rPr lang="ru-RU" sz="1200" dirty="0"/>
              <a:t>; </a:t>
            </a:r>
            <a:r>
              <a:rPr lang="ru-RU" sz="1200" dirty="0" err="1"/>
              <a:t>кримінального</a:t>
            </a:r>
            <a:r>
              <a:rPr lang="ru-RU" sz="1200" dirty="0"/>
              <a:t> </a:t>
            </a:r>
            <a:r>
              <a:rPr lang="ru-RU" sz="1200" dirty="0" err="1"/>
              <a:t>законодавства</a:t>
            </a:r>
            <a:r>
              <a:rPr lang="ru-RU" sz="1200" dirty="0"/>
              <a:t> </a:t>
            </a:r>
            <a:r>
              <a:rPr lang="ru-RU" sz="1200" dirty="0" err="1"/>
              <a:t>іноземних</a:t>
            </a:r>
            <a:r>
              <a:rPr lang="ru-RU" sz="1200" dirty="0"/>
              <a:t> </a:t>
            </a:r>
            <a:r>
              <a:rPr lang="ru-RU" sz="1200" dirty="0" err="1" smtClean="0"/>
              <a:t>країн</a:t>
            </a:r>
            <a:r>
              <a:rPr lang="ru-RU" sz="1200" dirty="0"/>
              <a:t>. </a:t>
            </a:r>
            <a:r>
              <a:rPr lang="ru-RU" sz="1200" dirty="0">
                <a:solidFill>
                  <a:schemeClr val="accent6"/>
                </a:solidFill>
              </a:rPr>
              <a:t>Метод правового </a:t>
            </a:r>
            <a:r>
              <a:rPr lang="ru-RU" sz="1200" dirty="0" err="1">
                <a:solidFill>
                  <a:schemeClr val="accent6"/>
                </a:solidFill>
              </a:rPr>
              <a:t>регулювання</a:t>
            </a:r>
            <a:r>
              <a:rPr lang="ru-RU" sz="1200" dirty="0">
                <a:solidFill>
                  <a:schemeClr val="accent6"/>
                </a:solidFill>
              </a:rPr>
              <a:t> </a:t>
            </a:r>
            <a:r>
              <a:rPr lang="ru-RU" sz="1200" dirty="0"/>
              <a:t>— </a:t>
            </a:r>
            <a:r>
              <a:rPr lang="ru-RU" sz="1200" dirty="0" err="1"/>
              <a:t>це</a:t>
            </a:r>
            <a:r>
              <a:rPr lang="ru-RU" sz="1200" dirty="0"/>
              <a:t> </a:t>
            </a:r>
            <a:r>
              <a:rPr lang="ru-RU" sz="1200" dirty="0" err="1"/>
              <a:t>сукупність</a:t>
            </a:r>
            <a:r>
              <a:rPr lang="ru-RU" sz="1200" dirty="0"/>
              <a:t> </a:t>
            </a:r>
            <a:r>
              <a:rPr lang="ru-RU" sz="1200" dirty="0" err="1"/>
              <a:t>певних</a:t>
            </a:r>
            <a:r>
              <a:rPr lang="ru-RU" sz="1200" dirty="0"/>
              <a:t> </a:t>
            </a:r>
            <a:r>
              <a:rPr lang="ru-RU" sz="1200" dirty="0" err="1"/>
              <a:t>засобів</a:t>
            </a:r>
            <a:r>
              <a:rPr lang="ru-RU" sz="1200" dirty="0"/>
              <a:t>, за </a:t>
            </a:r>
            <a:r>
              <a:rPr lang="ru-RU" sz="1200" dirty="0" err="1"/>
              <a:t>допомогою</a:t>
            </a:r>
            <a:r>
              <a:rPr lang="ru-RU" sz="1200" dirty="0"/>
              <a:t> </a:t>
            </a:r>
            <a:r>
              <a:rPr lang="ru-RU" sz="1200" dirty="0" err="1"/>
              <a:t>яких</a:t>
            </a:r>
            <a:r>
              <a:rPr lang="ru-RU" sz="1200" dirty="0"/>
              <a:t> </a:t>
            </a:r>
            <a:r>
              <a:rPr lang="ru-RU" sz="1200" dirty="0" err="1"/>
              <a:t>регламентуються</a:t>
            </a:r>
            <a:r>
              <a:rPr lang="ru-RU" sz="1200" dirty="0"/>
              <a:t> й </a:t>
            </a:r>
            <a:r>
              <a:rPr lang="ru-RU" sz="1200" dirty="0" err="1"/>
              <a:t>охороняються</a:t>
            </a:r>
            <a:r>
              <a:rPr lang="ru-RU" sz="1200" dirty="0"/>
              <a:t> </a:t>
            </a:r>
            <a:r>
              <a:rPr lang="ru-RU" sz="1200" dirty="0" err="1"/>
              <a:t>суспільні</a:t>
            </a:r>
            <a:r>
              <a:rPr lang="ru-RU" sz="1200" dirty="0"/>
              <a:t> </a:t>
            </a:r>
            <a:r>
              <a:rPr lang="ru-RU" sz="1200" dirty="0" err="1"/>
              <a:t>відносини</a:t>
            </a:r>
            <a:r>
              <a:rPr lang="ru-RU" sz="1200" dirty="0"/>
              <a:t>. До </a:t>
            </a:r>
            <a:r>
              <a:rPr lang="ru-RU" sz="1200" dirty="0" err="1"/>
              <a:t>основних</a:t>
            </a:r>
            <a:r>
              <a:rPr lang="ru-RU" sz="1200" dirty="0"/>
              <a:t> </a:t>
            </a:r>
            <a:r>
              <a:rPr lang="ru-RU" sz="1200" dirty="0" err="1"/>
              <a:t>методів</a:t>
            </a:r>
            <a:r>
              <a:rPr lang="ru-RU" sz="1200" dirty="0"/>
              <a:t> науки </a:t>
            </a:r>
            <a:r>
              <a:rPr lang="ru-RU" sz="1200" dirty="0" err="1"/>
              <a:t>кримінального</a:t>
            </a:r>
            <a:r>
              <a:rPr lang="ru-RU" sz="1200" dirty="0"/>
              <a:t> права належать</a:t>
            </a:r>
            <a:r>
              <a:rPr lang="ru-RU" sz="1200" dirty="0" smtClean="0"/>
              <a:t>:</a:t>
            </a:r>
          </a:p>
          <a:p>
            <a:endParaRPr lang="ru-RU" sz="1200" dirty="0" smtClean="0"/>
          </a:p>
          <a:p>
            <a:pPr marL="228600" indent="-228600">
              <a:buFont typeface="Wingdings" pitchFamily="2" charset="2"/>
              <a:buChar char="q"/>
            </a:pPr>
            <a:r>
              <a:rPr lang="uk-UA" sz="1200" dirty="0"/>
              <a:t>філософський, або діалектичний</a:t>
            </a:r>
            <a:r>
              <a:rPr lang="uk-UA" sz="1200" dirty="0" smtClean="0"/>
              <a:t>;</a:t>
            </a:r>
          </a:p>
          <a:p>
            <a:pPr marL="228600" indent="-228600">
              <a:buFont typeface="Wingdings" pitchFamily="2" charset="2"/>
              <a:buChar char="q"/>
            </a:pPr>
            <a:r>
              <a:rPr lang="uk-UA" sz="1200" dirty="0"/>
              <a:t>метод пізнання</a:t>
            </a:r>
            <a:r>
              <a:rPr lang="uk-UA" sz="1200" dirty="0" smtClean="0"/>
              <a:t>;</a:t>
            </a:r>
          </a:p>
          <a:p>
            <a:pPr marL="228600" indent="-228600">
              <a:buFont typeface="Wingdings" pitchFamily="2" charset="2"/>
              <a:buChar char="q"/>
            </a:pPr>
            <a:r>
              <a:rPr lang="uk-UA" sz="1200" dirty="0"/>
              <a:t>юридичний, або догматичний, метод</a:t>
            </a:r>
            <a:r>
              <a:rPr lang="uk-UA" sz="1200" dirty="0" smtClean="0"/>
              <a:t>;</a:t>
            </a:r>
          </a:p>
          <a:p>
            <a:pPr marL="228600" indent="-228600">
              <a:buFont typeface="Wingdings" pitchFamily="2" charset="2"/>
              <a:buChar char="q"/>
            </a:pPr>
            <a:r>
              <a:rPr lang="uk-UA" sz="1200" dirty="0"/>
              <a:t>соціологічний метод</a:t>
            </a:r>
            <a:r>
              <a:rPr lang="uk-UA" sz="1200" dirty="0" smtClean="0"/>
              <a:t>;</a:t>
            </a:r>
          </a:p>
          <a:p>
            <a:pPr marL="228600" indent="-228600">
              <a:buFont typeface="Wingdings" pitchFamily="2" charset="2"/>
              <a:buChar char="q"/>
            </a:pPr>
            <a:r>
              <a:rPr lang="uk-UA" sz="1200" dirty="0"/>
              <a:t>метод системного аналізу</a:t>
            </a:r>
            <a:r>
              <a:rPr lang="uk-UA" sz="1200" dirty="0" smtClean="0"/>
              <a:t>;</a:t>
            </a:r>
          </a:p>
          <a:p>
            <a:pPr marL="228600" indent="-228600">
              <a:buFont typeface="Wingdings" pitchFamily="2" charset="2"/>
              <a:buChar char="q"/>
            </a:pPr>
            <a:r>
              <a:rPr lang="ru-RU" sz="1200" dirty="0"/>
              <a:t>метод </a:t>
            </a:r>
            <a:r>
              <a:rPr lang="ru-RU" sz="1200" dirty="0" err="1"/>
              <a:t>порівняльного</a:t>
            </a:r>
            <a:r>
              <a:rPr lang="ru-RU" sz="1200" dirty="0"/>
              <a:t> </a:t>
            </a:r>
            <a:r>
              <a:rPr lang="ru-RU" sz="1200" dirty="0" err="1"/>
              <a:t>правознавства</a:t>
            </a:r>
            <a:r>
              <a:rPr lang="ru-RU" sz="1200" dirty="0"/>
              <a:t>, </a:t>
            </a:r>
            <a:r>
              <a:rPr lang="ru-RU" sz="1200" dirty="0" err="1"/>
              <a:t>або</a:t>
            </a:r>
            <a:r>
              <a:rPr lang="ru-RU" sz="1200" dirty="0"/>
              <a:t> </a:t>
            </a:r>
            <a:r>
              <a:rPr lang="ru-RU" sz="1200" dirty="0" err="1"/>
              <a:t>компаративістський</a:t>
            </a:r>
            <a:r>
              <a:rPr lang="ru-RU" sz="1200" dirty="0" smtClean="0"/>
              <a:t>;</a:t>
            </a:r>
          </a:p>
          <a:p>
            <a:pPr marL="228600" indent="-228600">
              <a:buFont typeface="Wingdings" pitchFamily="2" charset="2"/>
              <a:buChar char="q"/>
            </a:pPr>
            <a:r>
              <a:rPr lang="uk-UA" sz="1200" dirty="0"/>
              <a:t>історичний (генетичний) метод </a:t>
            </a:r>
            <a:r>
              <a:rPr lang="uk-UA" sz="1200" dirty="0" smtClean="0"/>
              <a:t>дослідження.</a:t>
            </a:r>
            <a:endParaRPr lang="uk-UA" sz="1200" dirty="0"/>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anim calcmode="lin" valueType="num">
                                      <p:cBhvr>
                                        <p:cTn id="1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2000"/>
                                        <p:tgtEl>
                                          <p:spTgt spid="8">
                                            <p:txEl>
                                              <p:pRg st="3" end="3"/>
                                            </p:txEl>
                                          </p:spTgt>
                                        </p:tgtEl>
                                      </p:cBhvr>
                                    </p:animEffect>
                                    <p:anim calcmode="lin" valueType="num">
                                      <p:cBhvr>
                                        <p:cTn id="20" dur="2000" fill="hold"/>
                                        <p:tgtEl>
                                          <p:spTgt spid="8">
                                            <p:txEl>
                                              <p:pRg st="3" end="3"/>
                                            </p:txEl>
                                          </p:spTgt>
                                        </p:tgtEl>
                                        <p:attrNameLst>
                                          <p:attrName>ppt_w</p:attrName>
                                        </p:attrNameLst>
                                      </p:cBhvr>
                                      <p:tavLst>
                                        <p:tav tm="0" fmla="#ppt_w*sin(2.5*pi*$)">
                                          <p:val>
                                            <p:fltVal val="0"/>
                                          </p:val>
                                        </p:tav>
                                        <p:tav tm="100000">
                                          <p:val>
                                            <p:fltVal val="1"/>
                                          </p:val>
                                        </p:tav>
                                      </p:tavLst>
                                    </p:anim>
                                    <p:anim calcmode="lin" valueType="num">
                                      <p:cBhvr>
                                        <p:cTn id="21" dur="2000" fill="hold"/>
                                        <p:tgtEl>
                                          <p:spTgt spid="8">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8">
                                            <p:txEl>
                                              <p:pRg st="4" end="4"/>
                                            </p:txEl>
                                          </p:spTgt>
                                        </p:tgtEl>
                                        <p:attrNameLst>
                                          <p:attrName>style.visibility</p:attrName>
                                        </p:attrNameLst>
                                      </p:cBhvr>
                                      <p:to>
                                        <p:strVal val="visible"/>
                                      </p:to>
                                    </p:set>
                                    <p:animEffect transition="in" filter="fade">
                                      <p:cBhvr>
                                        <p:cTn id="26" dur="2000"/>
                                        <p:tgtEl>
                                          <p:spTgt spid="8">
                                            <p:txEl>
                                              <p:pRg st="4" end="4"/>
                                            </p:txEl>
                                          </p:spTgt>
                                        </p:tgtEl>
                                      </p:cBhvr>
                                    </p:animEffect>
                                    <p:anim calcmode="lin" valueType="num">
                                      <p:cBhvr>
                                        <p:cTn id="27" dur="2000" fill="hold"/>
                                        <p:tgtEl>
                                          <p:spTgt spid="8">
                                            <p:txEl>
                                              <p:pRg st="4" end="4"/>
                                            </p:txEl>
                                          </p:spTgt>
                                        </p:tgtEl>
                                        <p:attrNameLst>
                                          <p:attrName>ppt_w</p:attrName>
                                        </p:attrNameLst>
                                      </p:cBhvr>
                                      <p:tavLst>
                                        <p:tav tm="0" fmla="#ppt_w*sin(2.5*pi*$)">
                                          <p:val>
                                            <p:fltVal val="0"/>
                                          </p:val>
                                        </p:tav>
                                        <p:tav tm="100000">
                                          <p:val>
                                            <p:fltVal val="1"/>
                                          </p:val>
                                        </p:tav>
                                      </p:tavLst>
                                    </p:anim>
                                    <p:anim calcmode="lin" valueType="num">
                                      <p:cBhvr>
                                        <p:cTn id="28" dur="2000" fill="hold"/>
                                        <p:tgtEl>
                                          <p:spTgt spid="8">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nodeType="clickEffect">
                                  <p:stCondLst>
                                    <p:cond delay="0"/>
                                  </p:stCondLst>
                                  <p:childTnLst>
                                    <p:set>
                                      <p:cBhvr>
                                        <p:cTn id="32" dur="1" fill="hold">
                                          <p:stCondLst>
                                            <p:cond delay="0"/>
                                          </p:stCondLst>
                                        </p:cTn>
                                        <p:tgtEl>
                                          <p:spTgt spid="8">
                                            <p:txEl>
                                              <p:pRg st="5" end="5"/>
                                            </p:txEl>
                                          </p:spTgt>
                                        </p:tgtEl>
                                        <p:attrNameLst>
                                          <p:attrName>style.visibility</p:attrName>
                                        </p:attrNameLst>
                                      </p:cBhvr>
                                      <p:to>
                                        <p:strVal val="visible"/>
                                      </p:to>
                                    </p:set>
                                    <p:animEffect transition="in" filter="fade">
                                      <p:cBhvr>
                                        <p:cTn id="33" dur="2000"/>
                                        <p:tgtEl>
                                          <p:spTgt spid="8">
                                            <p:txEl>
                                              <p:pRg st="5" end="5"/>
                                            </p:txEl>
                                          </p:spTgt>
                                        </p:tgtEl>
                                      </p:cBhvr>
                                    </p:animEffect>
                                    <p:anim calcmode="lin" valueType="num">
                                      <p:cBhvr>
                                        <p:cTn id="34" dur="2000" fill="hold"/>
                                        <p:tgtEl>
                                          <p:spTgt spid="8">
                                            <p:txEl>
                                              <p:pRg st="5" end="5"/>
                                            </p:txEl>
                                          </p:spTgt>
                                        </p:tgtEl>
                                        <p:attrNameLst>
                                          <p:attrName>ppt_w</p:attrName>
                                        </p:attrNameLst>
                                      </p:cBhvr>
                                      <p:tavLst>
                                        <p:tav tm="0" fmla="#ppt_w*sin(2.5*pi*$)">
                                          <p:val>
                                            <p:fltVal val="0"/>
                                          </p:val>
                                        </p:tav>
                                        <p:tav tm="100000">
                                          <p:val>
                                            <p:fltVal val="1"/>
                                          </p:val>
                                        </p:tav>
                                      </p:tavLst>
                                    </p:anim>
                                    <p:anim calcmode="lin" valueType="num">
                                      <p:cBhvr>
                                        <p:cTn id="35" dur="2000" fill="hold"/>
                                        <p:tgtEl>
                                          <p:spTgt spid="8">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8">
                                            <p:txEl>
                                              <p:pRg st="6" end="6"/>
                                            </p:txEl>
                                          </p:spTgt>
                                        </p:tgtEl>
                                        <p:attrNameLst>
                                          <p:attrName>style.visibility</p:attrName>
                                        </p:attrNameLst>
                                      </p:cBhvr>
                                      <p:to>
                                        <p:strVal val="visible"/>
                                      </p:to>
                                    </p:set>
                                    <p:animEffect transition="in" filter="fade">
                                      <p:cBhvr>
                                        <p:cTn id="40" dur="2000"/>
                                        <p:tgtEl>
                                          <p:spTgt spid="8">
                                            <p:txEl>
                                              <p:pRg st="6" end="6"/>
                                            </p:txEl>
                                          </p:spTgt>
                                        </p:tgtEl>
                                      </p:cBhvr>
                                    </p:animEffect>
                                    <p:anim calcmode="lin" valueType="num">
                                      <p:cBhvr>
                                        <p:cTn id="41" dur="2000" fill="hold"/>
                                        <p:tgtEl>
                                          <p:spTgt spid="8">
                                            <p:txEl>
                                              <p:pRg st="6" end="6"/>
                                            </p:txEl>
                                          </p:spTgt>
                                        </p:tgtEl>
                                        <p:attrNameLst>
                                          <p:attrName>ppt_w</p:attrName>
                                        </p:attrNameLst>
                                      </p:cBhvr>
                                      <p:tavLst>
                                        <p:tav tm="0" fmla="#ppt_w*sin(2.5*pi*$)">
                                          <p:val>
                                            <p:fltVal val="0"/>
                                          </p:val>
                                        </p:tav>
                                        <p:tav tm="100000">
                                          <p:val>
                                            <p:fltVal val="1"/>
                                          </p:val>
                                        </p:tav>
                                      </p:tavLst>
                                    </p:anim>
                                    <p:anim calcmode="lin" valueType="num">
                                      <p:cBhvr>
                                        <p:cTn id="42" dur="2000" fill="hold"/>
                                        <p:tgtEl>
                                          <p:spTgt spid="8">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nodeType="clickEffect">
                                  <p:stCondLst>
                                    <p:cond delay="0"/>
                                  </p:stCondLst>
                                  <p:childTnLst>
                                    <p:set>
                                      <p:cBhvr>
                                        <p:cTn id="46" dur="1" fill="hold">
                                          <p:stCondLst>
                                            <p:cond delay="0"/>
                                          </p:stCondLst>
                                        </p:cTn>
                                        <p:tgtEl>
                                          <p:spTgt spid="8">
                                            <p:txEl>
                                              <p:pRg st="7" end="7"/>
                                            </p:txEl>
                                          </p:spTgt>
                                        </p:tgtEl>
                                        <p:attrNameLst>
                                          <p:attrName>style.visibility</p:attrName>
                                        </p:attrNameLst>
                                      </p:cBhvr>
                                      <p:to>
                                        <p:strVal val="visible"/>
                                      </p:to>
                                    </p:set>
                                    <p:animEffect transition="in" filter="fade">
                                      <p:cBhvr>
                                        <p:cTn id="47" dur="2000"/>
                                        <p:tgtEl>
                                          <p:spTgt spid="8">
                                            <p:txEl>
                                              <p:pRg st="7" end="7"/>
                                            </p:txEl>
                                          </p:spTgt>
                                        </p:tgtEl>
                                      </p:cBhvr>
                                    </p:animEffect>
                                    <p:anim calcmode="lin" valueType="num">
                                      <p:cBhvr>
                                        <p:cTn id="48" dur="2000" fill="hold"/>
                                        <p:tgtEl>
                                          <p:spTgt spid="8">
                                            <p:txEl>
                                              <p:pRg st="7" end="7"/>
                                            </p:txEl>
                                          </p:spTgt>
                                        </p:tgtEl>
                                        <p:attrNameLst>
                                          <p:attrName>ppt_w</p:attrName>
                                        </p:attrNameLst>
                                      </p:cBhvr>
                                      <p:tavLst>
                                        <p:tav tm="0" fmla="#ppt_w*sin(2.5*pi*$)">
                                          <p:val>
                                            <p:fltVal val="0"/>
                                          </p:val>
                                        </p:tav>
                                        <p:tav tm="100000">
                                          <p:val>
                                            <p:fltVal val="1"/>
                                          </p:val>
                                        </p:tav>
                                      </p:tavLst>
                                    </p:anim>
                                    <p:anim calcmode="lin" valueType="num">
                                      <p:cBhvr>
                                        <p:cTn id="49" dur="2000" fill="hold"/>
                                        <p:tgtEl>
                                          <p:spTgt spid="8">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45" presetClass="entr" presetSubtype="0" fill="hold" nodeType="clickEffect">
                                  <p:stCondLst>
                                    <p:cond delay="0"/>
                                  </p:stCondLst>
                                  <p:childTnLst>
                                    <p:set>
                                      <p:cBhvr>
                                        <p:cTn id="53" dur="1" fill="hold">
                                          <p:stCondLst>
                                            <p:cond delay="0"/>
                                          </p:stCondLst>
                                        </p:cTn>
                                        <p:tgtEl>
                                          <p:spTgt spid="8">
                                            <p:txEl>
                                              <p:pRg st="8" end="8"/>
                                            </p:txEl>
                                          </p:spTgt>
                                        </p:tgtEl>
                                        <p:attrNameLst>
                                          <p:attrName>style.visibility</p:attrName>
                                        </p:attrNameLst>
                                      </p:cBhvr>
                                      <p:to>
                                        <p:strVal val="visible"/>
                                      </p:to>
                                    </p:set>
                                    <p:animEffect transition="in" filter="fade">
                                      <p:cBhvr>
                                        <p:cTn id="54" dur="2000"/>
                                        <p:tgtEl>
                                          <p:spTgt spid="8">
                                            <p:txEl>
                                              <p:pRg st="8" end="8"/>
                                            </p:txEl>
                                          </p:spTgt>
                                        </p:tgtEl>
                                      </p:cBhvr>
                                    </p:animEffect>
                                    <p:anim calcmode="lin" valueType="num">
                                      <p:cBhvr>
                                        <p:cTn id="55" dur="2000" fill="hold"/>
                                        <p:tgtEl>
                                          <p:spTgt spid="8">
                                            <p:txEl>
                                              <p:pRg st="8" end="8"/>
                                            </p:txEl>
                                          </p:spTgt>
                                        </p:tgtEl>
                                        <p:attrNameLst>
                                          <p:attrName>ppt_w</p:attrName>
                                        </p:attrNameLst>
                                      </p:cBhvr>
                                      <p:tavLst>
                                        <p:tav tm="0" fmla="#ppt_w*sin(2.5*pi*$)">
                                          <p:val>
                                            <p:fltVal val="0"/>
                                          </p:val>
                                        </p:tav>
                                        <p:tav tm="100000">
                                          <p:val>
                                            <p:fltVal val="1"/>
                                          </p:val>
                                        </p:tav>
                                      </p:tavLst>
                                    </p:anim>
                                    <p:anim calcmode="lin" valueType="num">
                                      <p:cBhvr>
                                        <p:cTn id="56" dur="2000" fill="hold"/>
                                        <p:tgtEl>
                                          <p:spTgt spid="8">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45" presetClass="entr" presetSubtype="0" fill="hold" nodeType="clickEffect">
                                  <p:stCondLst>
                                    <p:cond delay="0"/>
                                  </p:stCondLst>
                                  <p:childTnLst>
                                    <p:set>
                                      <p:cBhvr>
                                        <p:cTn id="60" dur="1" fill="hold">
                                          <p:stCondLst>
                                            <p:cond delay="0"/>
                                          </p:stCondLst>
                                        </p:cTn>
                                        <p:tgtEl>
                                          <p:spTgt spid="8">
                                            <p:txEl>
                                              <p:pRg st="9" end="9"/>
                                            </p:txEl>
                                          </p:spTgt>
                                        </p:tgtEl>
                                        <p:attrNameLst>
                                          <p:attrName>style.visibility</p:attrName>
                                        </p:attrNameLst>
                                      </p:cBhvr>
                                      <p:to>
                                        <p:strVal val="visible"/>
                                      </p:to>
                                    </p:set>
                                    <p:animEffect transition="in" filter="fade">
                                      <p:cBhvr>
                                        <p:cTn id="61" dur="2000"/>
                                        <p:tgtEl>
                                          <p:spTgt spid="8">
                                            <p:txEl>
                                              <p:pRg st="9" end="9"/>
                                            </p:txEl>
                                          </p:spTgt>
                                        </p:tgtEl>
                                      </p:cBhvr>
                                    </p:animEffect>
                                    <p:anim calcmode="lin" valueType="num">
                                      <p:cBhvr>
                                        <p:cTn id="62" dur="2000" fill="hold"/>
                                        <p:tgtEl>
                                          <p:spTgt spid="8">
                                            <p:txEl>
                                              <p:pRg st="9" end="9"/>
                                            </p:txEl>
                                          </p:spTgt>
                                        </p:tgtEl>
                                        <p:attrNameLst>
                                          <p:attrName>ppt_w</p:attrName>
                                        </p:attrNameLst>
                                      </p:cBhvr>
                                      <p:tavLst>
                                        <p:tav tm="0" fmla="#ppt_w*sin(2.5*pi*$)">
                                          <p:val>
                                            <p:fltVal val="0"/>
                                          </p:val>
                                        </p:tav>
                                        <p:tav tm="100000">
                                          <p:val>
                                            <p:fltVal val="1"/>
                                          </p:val>
                                        </p:tav>
                                      </p:tavLst>
                                    </p:anim>
                                    <p:anim calcmode="lin" valueType="num">
                                      <p:cBhvr>
                                        <p:cTn id="63" dur="2000" fill="hold"/>
                                        <p:tgtEl>
                                          <p:spTgt spid="8">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896938" y="116633"/>
            <a:ext cx="7059438" cy="504056"/>
          </a:xfrm>
          <a:prstGeom prst="roundRect">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r>
              <a:rPr lang="ru-RU" sz="2800" b="1" spc="150" dirty="0" err="1">
                <a:ln w="11430"/>
                <a:solidFill>
                  <a:srgbClr val="F8F8F8"/>
                </a:solidFill>
                <a:effectLst>
                  <a:outerShdw blurRad="25400" algn="tl" rotWithShape="0">
                    <a:srgbClr val="000000">
                      <a:alpha val="43000"/>
                    </a:srgbClr>
                  </a:outerShdw>
                </a:effectLst>
              </a:rPr>
              <a:t>Принципи</a:t>
            </a:r>
            <a:r>
              <a:rPr lang="ru-RU" sz="2800" b="1" spc="150" dirty="0">
                <a:ln w="11430"/>
                <a:solidFill>
                  <a:srgbClr val="F8F8F8"/>
                </a:solidFill>
                <a:effectLst>
                  <a:outerShdw blurRad="25400" algn="tl" rotWithShape="0">
                    <a:srgbClr val="000000">
                      <a:alpha val="43000"/>
                    </a:srgbClr>
                  </a:outerShdw>
                </a:effectLst>
              </a:rPr>
              <a:t> </a:t>
            </a:r>
            <a:r>
              <a:rPr lang="ru-RU" sz="2800" b="1" spc="150" dirty="0" err="1">
                <a:ln w="11430"/>
                <a:solidFill>
                  <a:srgbClr val="F8F8F8"/>
                </a:solidFill>
                <a:effectLst>
                  <a:outerShdw blurRad="25400" algn="tl" rotWithShape="0">
                    <a:srgbClr val="000000">
                      <a:alpha val="43000"/>
                    </a:srgbClr>
                  </a:outerShdw>
                </a:effectLst>
              </a:rPr>
              <a:t>кримінального</a:t>
            </a:r>
            <a:r>
              <a:rPr lang="ru-RU" sz="2800" b="1" spc="150" dirty="0">
                <a:ln w="11430"/>
                <a:solidFill>
                  <a:srgbClr val="F8F8F8"/>
                </a:solidFill>
                <a:effectLst>
                  <a:outerShdw blurRad="25400" algn="tl" rotWithShape="0">
                    <a:srgbClr val="000000">
                      <a:alpha val="43000"/>
                    </a:srgbClr>
                  </a:outerShdw>
                </a:effectLst>
              </a:rPr>
              <a:t> права</a:t>
            </a:r>
            <a:endParaRPr lang="ru-RU" sz="2800" b="1" spc="150" dirty="0">
              <a:ln w="11430"/>
              <a:solidFill>
                <a:srgbClr val="F8F8F8"/>
              </a:solidFill>
              <a:effectLst>
                <a:outerShdw blurRad="25400" algn="tl" rotWithShape="0">
                  <a:srgbClr val="000000">
                    <a:alpha val="43000"/>
                  </a:srgbClr>
                </a:outerShdw>
              </a:effectLst>
            </a:endParaRPr>
          </a:p>
        </p:txBody>
      </p:sp>
      <p:sp>
        <p:nvSpPr>
          <p:cNvPr id="9" name="Блок-схема: альтернативный процесс 8"/>
          <p:cNvSpPr/>
          <p:nvPr/>
        </p:nvSpPr>
        <p:spPr>
          <a:xfrm>
            <a:off x="395538" y="710606"/>
            <a:ext cx="8524943" cy="69819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100" b="1" dirty="0" smtClean="0">
                <a:solidFill>
                  <a:schemeClr val="bg1">
                    <a:lumMod val="95000"/>
                    <a:lumOff val="5000"/>
                  </a:schemeClr>
                </a:solidFill>
              </a:rPr>
              <a:t>1.Принцип</a:t>
            </a:r>
            <a:r>
              <a:rPr lang="ru-RU" sz="1050" b="1" dirty="0" smtClean="0">
                <a:solidFill>
                  <a:schemeClr val="bg1">
                    <a:lumMod val="95000"/>
                    <a:lumOff val="5000"/>
                  </a:schemeClr>
                </a:solidFill>
              </a:rPr>
              <a:t> </a:t>
            </a:r>
            <a:r>
              <a:rPr lang="ru-RU" sz="1050" b="1" dirty="0" err="1">
                <a:solidFill>
                  <a:schemeClr val="bg1">
                    <a:lumMod val="95000"/>
                    <a:lumOff val="5000"/>
                  </a:schemeClr>
                </a:solidFill>
              </a:rPr>
              <a:t>законодавчого</a:t>
            </a:r>
            <a:r>
              <a:rPr lang="ru-RU" sz="1050" b="1" dirty="0">
                <a:solidFill>
                  <a:schemeClr val="bg1">
                    <a:lumMod val="95000"/>
                    <a:lumOff val="5000"/>
                  </a:schemeClr>
                </a:solidFill>
              </a:rPr>
              <a:t> </a:t>
            </a:r>
            <a:r>
              <a:rPr lang="ru-RU" sz="1050" b="1" dirty="0" err="1">
                <a:solidFill>
                  <a:schemeClr val="bg1">
                    <a:lumMod val="95000"/>
                    <a:lumOff val="5000"/>
                  </a:schemeClr>
                </a:solidFill>
              </a:rPr>
              <a:t>визначення</a:t>
            </a:r>
            <a:r>
              <a:rPr lang="ru-RU" sz="1050" b="1" dirty="0">
                <a:solidFill>
                  <a:schemeClr val="bg1">
                    <a:lumMod val="95000"/>
                    <a:lumOff val="5000"/>
                  </a:schemeClr>
                </a:solidFill>
              </a:rPr>
              <a:t> </a:t>
            </a:r>
            <a:r>
              <a:rPr lang="ru-RU" sz="1050" b="1" dirty="0" err="1">
                <a:solidFill>
                  <a:schemeClr val="bg1">
                    <a:lumMod val="95000"/>
                    <a:lumOff val="5000"/>
                  </a:schemeClr>
                </a:solidFill>
              </a:rPr>
              <a:t>злочину</a:t>
            </a:r>
            <a:r>
              <a:rPr lang="ru-RU" sz="1050" b="1" dirty="0">
                <a:solidFill>
                  <a:schemeClr val="bg1">
                    <a:lumMod val="95000"/>
                    <a:lumOff val="5000"/>
                  </a:schemeClr>
                </a:solidFill>
              </a:rPr>
              <a:t> </a:t>
            </a:r>
            <a:r>
              <a:rPr lang="ru-RU" sz="1050" b="1" dirty="0"/>
              <a:t>(лат. </a:t>
            </a:r>
            <a:r>
              <a:rPr lang="ru-RU" sz="1050" b="1" dirty="0" err="1"/>
              <a:t>nullum</a:t>
            </a:r>
            <a:r>
              <a:rPr lang="ru-RU" sz="1050" b="1" dirty="0"/>
              <a:t> </a:t>
            </a:r>
            <a:r>
              <a:rPr lang="ru-RU" sz="1050" b="1" dirty="0" err="1"/>
              <a:t>crimen</a:t>
            </a:r>
            <a:r>
              <a:rPr lang="ru-RU" sz="1050" b="1" dirty="0"/>
              <a:t> </a:t>
            </a:r>
            <a:r>
              <a:rPr lang="ru-RU" sz="1050" b="1" dirty="0" err="1"/>
              <a:t>sine</a:t>
            </a:r>
            <a:r>
              <a:rPr lang="ru-RU" sz="1050" b="1" dirty="0"/>
              <a:t> </a:t>
            </a:r>
            <a:r>
              <a:rPr lang="ru-RU" sz="1050" b="1" dirty="0" err="1"/>
              <a:t>lege</a:t>
            </a:r>
            <a:r>
              <a:rPr lang="ru-RU" sz="1050" b="1" dirty="0"/>
              <a:t> — </a:t>
            </a:r>
            <a:r>
              <a:rPr lang="ru-RU" sz="1050" b="1" dirty="0" err="1"/>
              <a:t>немає</a:t>
            </a:r>
            <a:r>
              <a:rPr lang="ru-RU" sz="1050" b="1" dirty="0"/>
              <a:t> </a:t>
            </a:r>
            <a:r>
              <a:rPr lang="ru-RU" sz="1050" b="1" dirty="0" err="1"/>
              <a:t>злочину</a:t>
            </a:r>
            <a:r>
              <a:rPr lang="ru-RU" sz="1050" b="1" dirty="0"/>
              <a:t>, не </a:t>
            </a:r>
            <a:r>
              <a:rPr lang="ru-RU" sz="1050" b="1" dirty="0" err="1"/>
              <a:t>передбаченого</a:t>
            </a:r>
            <a:r>
              <a:rPr lang="ru-RU" sz="1050" b="1" dirty="0"/>
              <a:t> Законом). </a:t>
            </a:r>
            <a:r>
              <a:rPr lang="ru-RU" sz="1050" b="1" dirty="0" err="1"/>
              <a:t>Це</a:t>
            </a:r>
            <a:r>
              <a:rPr lang="ru-RU" sz="1050" b="1" dirty="0"/>
              <a:t> </a:t>
            </a:r>
            <a:r>
              <a:rPr lang="ru-RU" sz="1050" b="1" dirty="0" err="1"/>
              <a:t>одне</a:t>
            </a:r>
            <a:r>
              <a:rPr lang="ru-RU" sz="1050" b="1" dirty="0"/>
              <a:t> </a:t>
            </a:r>
            <a:r>
              <a:rPr lang="ru-RU" sz="1050" b="1" dirty="0" err="1"/>
              <a:t>із</a:t>
            </a:r>
            <a:r>
              <a:rPr lang="ru-RU" sz="1050" b="1" dirty="0"/>
              <a:t> </a:t>
            </a:r>
            <a:r>
              <a:rPr lang="ru-RU" sz="1050" b="1" dirty="0" err="1"/>
              <a:t>найважливіших</a:t>
            </a:r>
            <a:r>
              <a:rPr lang="ru-RU" sz="1050" b="1" dirty="0"/>
              <a:t> </a:t>
            </a:r>
            <a:r>
              <a:rPr lang="ru-RU" sz="1050" b="1" dirty="0" err="1"/>
              <a:t>загальних</a:t>
            </a:r>
            <a:r>
              <a:rPr lang="ru-RU" sz="1050" b="1" dirty="0"/>
              <a:t> </a:t>
            </a:r>
            <a:r>
              <a:rPr lang="ru-RU" sz="1050" b="1" dirty="0" err="1"/>
              <a:t>положень</a:t>
            </a:r>
            <a:r>
              <a:rPr lang="ru-RU" sz="1050" b="1" dirty="0"/>
              <a:t> (</a:t>
            </a:r>
            <a:r>
              <a:rPr lang="ru-RU" sz="1050" b="1" dirty="0" err="1"/>
              <a:t>принципів</a:t>
            </a:r>
            <a:r>
              <a:rPr lang="ru-RU" sz="1050" b="1" dirty="0"/>
              <a:t>) </a:t>
            </a:r>
            <a:r>
              <a:rPr lang="ru-RU" sz="1050" b="1" dirty="0" err="1"/>
              <a:t>кримінального</a:t>
            </a:r>
            <a:r>
              <a:rPr lang="ru-RU" sz="1050" b="1" dirty="0"/>
              <a:t> права. </a:t>
            </a:r>
            <a:r>
              <a:rPr lang="ru-RU" sz="1050" b="1" dirty="0" err="1"/>
              <a:t>Воно</a:t>
            </a:r>
            <a:r>
              <a:rPr lang="ru-RU" sz="1050" b="1" dirty="0"/>
              <a:t> </a:t>
            </a:r>
            <a:r>
              <a:rPr lang="ru-RU" sz="1050" b="1" dirty="0" err="1"/>
              <a:t>визначається</a:t>
            </a:r>
            <a:r>
              <a:rPr lang="ru-RU" sz="1050" b="1" dirty="0"/>
              <a:t> в ст. 1, 2, 3 та 11 КК </a:t>
            </a:r>
            <a:r>
              <a:rPr lang="ru-RU" sz="1050" b="1" dirty="0" err="1"/>
              <a:t>України</a:t>
            </a:r>
            <a:r>
              <a:rPr lang="ru-RU" sz="1050" b="1" dirty="0"/>
              <a:t>. </a:t>
            </a:r>
            <a:r>
              <a:rPr lang="ru-RU" sz="1050" b="1" dirty="0" err="1"/>
              <a:t>Реалізація</a:t>
            </a:r>
            <a:r>
              <a:rPr lang="ru-RU" sz="1050" b="1" dirty="0"/>
              <a:t> </a:t>
            </a:r>
            <a:r>
              <a:rPr lang="ru-RU" sz="1050" b="1" dirty="0" err="1"/>
              <a:t>цього</a:t>
            </a:r>
            <a:r>
              <a:rPr lang="ru-RU" sz="1050" b="1" dirty="0"/>
              <a:t> принципу не </a:t>
            </a:r>
            <a:r>
              <a:rPr lang="ru-RU" sz="1050" b="1" dirty="0" err="1"/>
              <a:t>залишає</a:t>
            </a:r>
            <a:r>
              <a:rPr lang="ru-RU" sz="1050" b="1" dirty="0"/>
              <a:t> </a:t>
            </a:r>
            <a:r>
              <a:rPr lang="ru-RU" sz="1050" b="1" dirty="0" err="1"/>
              <a:t>місця</a:t>
            </a:r>
            <a:r>
              <a:rPr lang="ru-RU" sz="1050" b="1" dirty="0"/>
              <a:t> для </a:t>
            </a:r>
            <a:r>
              <a:rPr lang="ru-RU" sz="1050" b="1" dirty="0" err="1"/>
              <a:t>аналогії</a:t>
            </a:r>
            <a:r>
              <a:rPr lang="ru-RU" sz="1050" b="1" dirty="0"/>
              <a:t> </a:t>
            </a:r>
            <a:r>
              <a:rPr lang="ru-RU" sz="1050" b="1" dirty="0" err="1"/>
              <a:t>кримінального</a:t>
            </a:r>
            <a:r>
              <a:rPr lang="ru-RU" sz="1050" b="1" dirty="0"/>
              <a:t> закону, яка прямо заборонена ч. 4 ст. 3 КК.</a:t>
            </a:r>
            <a:endParaRPr lang="ru-RU" sz="1050" b="1" dirty="0"/>
          </a:p>
        </p:txBody>
      </p:sp>
      <p:sp>
        <p:nvSpPr>
          <p:cNvPr id="10" name="Блок-схема: альтернативный процесс 9"/>
          <p:cNvSpPr/>
          <p:nvPr/>
        </p:nvSpPr>
        <p:spPr>
          <a:xfrm>
            <a:off x="395537" y="1484784"/>
            <a:ext cx="8524944" cy="692249"/>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100" b="1" dirty="0" smtClean="0">
                <a:solidFill>
                  <a:schemeClr val="bg1"/>
                </a:solidFill>
              </a:rPr>
              <a:t>2.Принцип</a:t>
            </a:r>
            <a:r>
              <a:rPr lang="ru-RU" sz="1050" b="1" dirty="0" smtClean="0">
                <a:solidFill>
                  <a:schemeClr val="bg1"/>
                </a:solidFill>
              </a:rPr>
              <a:t> </a:t>
            </a:r>
            <a:r>
              <a:rPr lang="ru-RU" sz="1050" b="1" dirty="0" err="1">
                <a:solidFill>
                  <a:schemeClr val="bg1"/>
                </a:solidFill>
              </a:rPr>
              <a:t>особистої</a:t>
            </a:r>
            <a:r>
              <a:rPr lang="ru-RU" sz="1050" b="1" dirty="0">
                <a:solidFill>
                  <a:schemeClr val="bg1"/>
                </a:solidFill>
              </a:rPr>
              <a:t> </a:t>
            </a:r>
            <a:r>
              <a:rPr lang="ru-RU" sz="1050" b="1" dirty="0" err="1">
                <a:solidFill>
                  <a:schemeClr val="bg1"/>
                </a:solidFill>
              </a:rPr>
              <a:t>відповідальності</a:t>
            </a:r>
            <a:r>
              <a:rPr lang="ru-RU" sz="1050" b="1" dirty="0"/>
              <a:t>. </a:t>
            </a:r>
            <a:r>
              <a:rPr lang="ru-RU" sz="1050" b="1" dirty="0" err="1"/>
              <a:t>Кримінальна</a:t>
            </a:r>
            <a:r>
              <a:rPr lang="ru-RU" sz="1050" b="1" dirty="0"/>
              <a:t> </a:t>
            </a:r>
            <a:r>
              <a:rPr lang="ru-RU" sz="1050" b="1" dirty="0" err="1"/>
              <a:t>відповідальність</a:t>
            </a:r>
            <a:r>
              <a:rPr lang="ru-RU" sz="1050" b="1" dirty="0"/>
              <a:t> </a:t>
            </a:r>
            <a:r>
              <a:rPr lang="ru-RU" sz="1050" b="1" dirty="0" err="1"/>
              <a:t>можлива</a:t>
            </a:r>
            <a:r>
              <a:rPr lang="ru-RU" sz="1050" b="1" dirty="0"/>
              <a:t> </a:t>
            </a:r>
            <a:r>
              <a:rPr lang="ru-RU" sz="1050" b="1" dirty="0" err="1"/>
              <a:t>лише</a:t>
            </a:r>
            <a:r>
              <a:rPr lang="ru-RU" sz="1050" b="1" dirty="0"/>
              <a:t> за </a:t>
            </a:r>
            <a:r>
              <a:rPr lang="ru-RU" sz="1050" b="1" dirty="0" err="1"/>
              <a:t>власні</a:t>
            </a:r>
            <a:r>
              <a:rPr lang="ru-RU" sz="1050" b="1" dirty="0"/>
              <a:t> </a:t>
            </a:r>
            <a:r>
              <a:rPr lang="ru-RU" sz="1050" b="1" dirty="0" err="1"/>
              <a:t>дії</a:t>
            </a:r>
            <a:r>
              <a:rPr lang="ru-RU" sz="1050" b="1" dirty="0"/>
              <a:t> (</a:t>
            </a:r>
            <a:r>
              <a:rPr lang="ru-RU" sz="1050" b="1" dirty="0" err="1"/>
              <a:t>бездіяльність</a:t>
            </a:r>
            <a:r>
              <a:rPr lang="ru-RU" sz="1050" b="1" dirty="0"/>
              <a:t>). </a:t>
            </a:r>
            <a:r>
              <a:rPr lang="ru-RU" sz="1050" b="1" dirty="0" err="1"/>
              <a:t>Ніхто</a:t>
            </a:r>
            <a:r>
              <a:rPr lang="ru-RU" sz="1050" b="1" dirty="0"/>
              <a:t> не </a:t>
            </a:r>
            <a:r>
              <a:rPr lang="ru-RU" sz="1050" b="1" dirty="0" err="1"/>
              <a:t>може</a:t>
            </a:r>
            <a:r>
              <a:rPr lang="ru-RU" sz="1050" b="1" dirty="0"/>
              <a:t> бути </a:t>
            </a:r>
            <a:r>
              <a:rPr lang="ru-RU" sz="1050" b="1" dirty="0" err="1"/>
              <a:t>притягнутий</a:t>
            </a:r>
            <a:r>
              <a:rPr lang="ru-RU" sz="1050" b="1" dirty="0"/>
              <a:t> до </a:t>
            </a:r>
            <a:r>
              <a:rPr lang="ru-RU" sz="1050" b="1" dirty="0" err="1"/>
              <a:t>кримінальної</a:t>
            </a:r>
            <a:r>
              <a:rPr lang="ru-RU" sz="1050" b="1" dirty="0"/>
              <a:t> </a:t>
            </a:r>
            <a:r>
              <a:rPr lang="ru-RU" sz="1050" b="1" dirty="0" err="1"/>
              <a:t>відповідальності</a:t>
            </a:r>
            <a:r>
              <a:rPr lang="ru-RU" sz="1050" b="1" dirty="0"/>
              <a:t> за </a:t>
            </a:r>
            <a:r>
              <a:rPr lang="ru-RU" sz="1050" b="1" dirty="0" err="1"/>
              <a:t>злочин</a:t>
            </a:r>
            <a:r>
              <a:rPr lang="ru-RU" sz="1050" b="1" dirty="0"/>
              <a:t>, </a:t>
            </a:r>
            <a:r>
              <a:rPr lang="ru-RU" sz="1050" b="1" dirty="0" err="1"/>
              <a:t>вчинений</a:t>
            </a:r>
            <a:r>
              <a:rPr lang="ru-RU" sz="1050" b="1" dirty="0"/>
              <a:t> </a:t>
            </a:r>
            <a:r>
              <a:rPr lang="ru-RU" sz="1050" b="1" dirty="0" err="1"/>
              <a:t>іншою</a:t>
            </a:r>
            <a:r>
              <a:rPr lang="ru-RU" sz="1050" b="1" dirty="0"/>
              <a:t> особою. </a:t>
            </a:r>
            <a:r>
              <a:rPr lang="ru-RU" sz="1050" b="1" dirty="0" err="1"/>
              <a:t>Цей</a:t>
            </a:r>
            <a:r>
              <a:rPr lang="ru-RU" sz="1050" b="1" dirty="0"/>
              <a:t> принцип </a:t>
            </a:r>
            <a:r>
              <a:rPr lang="ru-RU" sz="1050" b="1" dirty="0" err="1"/>
              <a:t>безпосередньо</a:t>
            </a:r>
            <a:r>
              <a:rPr lang="ru-RU" sz="1050" b="1" dirty="0"/>
              <a:t> </a:t>
            </a:r>
            <a:r>
              <a:rPr lang="ru-RU" sz="1050" b="1" dirty="0" err="1"/>
              <a:t>витікає</a:t>
            </a:r>
            <a:r>
              <a:rPr lang="ru-RU" sz="1050" b="1" dirty="0"/>
              <a:t> </a:t>
            </a:r>
            <a:r>
              <a:rPr lang="ru-RU" sz="1050" b="1" dirty="0" err="1"/>
              <a:t>зі</a:t>
            </a:r>
            <a:r>
              <a:rPr lang="ru-RU" sz="1050" b="1" dirty="0"/>
              <a:t> </a:t>
            </a:r>
            <a:r>
              <a:rPr lang="ru-RU" sz="1050" b="1" dirty="0" err="1"/>
              <a:t>змісту</a:t>
            </a:r>
            <a:r>
              <a:rPr lang="ru-RU" sz="1050" b="1" dirty="0"/>
              <a:t> ч. 2 ст. 2 КК: «Особа </a:t>
            </a:r>
            <a:r>
              <a:rPr lang="ru-RU" sz="1050" b="1" dirty="0" err="1"/>
              <a:t>вважається</a:t>
            </a:r>
            <a:r>
              <a:rPr lang="ru-RU" sz="1050" b="1" dirty="0"/>
              <a:t> </a:t>
            </a:r>
            <a:r>
              <a:rPr lang="ru-RU" sz="1050" b="1" dirty="0" err="1"/>
              <a:t>невинуватою</a:t>
            </a:r>
            <a:r>
              <a:rPr lang="ru-RU" sz="1050" b="1" dirty="0"/>
              <a:t> у </a:t>
            </a:r>
            <a:r>
              <a:rPr lang="ru-RU" sz="1050" b="1" dirty="0" err="1"/>
              <a:t>вчиненні</a:t>
            </a:r>
            <a:r>
              <a:rPr lang="ru-RU" sz="1050" b="1" dirty="0"/>
              <a:t> </a:t>
            </a:r>
            <a:r>
              <a:rPr lang="ru-RU" sz="1050" b="1" dirty="0" err="1"/>
              <a:t>злочину</a:t>
            </a:r>
            <a:r>
              <a:rPr lang="ru-RU" sz="1050" b="1" dirty="0"/>
              <a:t> і не </a:t>
            </a:r>
            <a:r>
              <a:rPr lang="ru-RU" sz="1050" b="1" dirty="0" err="1"/>
              <a:t>може</a:t>
            </a:r>
            <a:r>
              <a:rPr lang="ru-RU" sz="1050" b="1" dirty="0"/>
              <a:t> бути </a:t>
            </a:r>
            <a:r>
              <a:rPr lang="ru-RU" sz="1050" b="1" dirty="0" err="1"/>
              <a:t>піддана</a:t>
            </a:r>
            <a:r>
              <a:rPr lang="ru-RU" sz="1050" b="1" dirty="0"/>
              <a:t> </a:t>
            </a:r>
            <a:r>
              <a:rPr lang="ru-RU" sz="1050" b="1" dirty="0" err="1"/>
              <a:t>кримінальному</a:t>
            </a:r>
            <a:r>
              <a:rPr lang="ru-RU" sz="1050" b="1" dirty="0"/>
              <a:t> </a:t>
            </a:r>
            <a:r>
              <a:rPr lang="ru-RU" sz="1050" b="1" dirty="0" err="1"/>
              <a:t>покаранню</a:t>
            </a:r>
            <a:r>
              <a:rPr lang="ru-RU" sz="1050" b="1" dirty="0"/>
              <a:t>, доки </a:t>
            </a:r>
            <a:r>
              <a:rPr lang="ru-RU" sz="1050" b="1" dirty="0" err="1"/>
              <a:t>її</a:t>
            </a:r>
            <a:r>
              <a:rPr lang="ru-RU" sz="1050" b="1" dirty="0"/>
              <a:t> вину не буде доведено в законному порядку і </a:t>
            </a:r>
            <a:r>
              <a:rPr lang="ru-RU" sz="1050" b="1" dirty="0" err="1"/>
              <a:t>встановлено</a:t>
            </a:r>
            <a:r>
              <a:rPr lang="ru-RU" sz="1050" b="1" dirty="0"/>
              <a:t> </a:t>
            </a:r>
            <a:r>
              <a:rPr lang="ru-RU" sz="1050" b="1" dirty="0" err="1"/>
              <a:t>обвинувальним</a:t>
            </a:r>
            <a:r>
              <a:rPr lang="ru-RU" sz="1050" b="1" dirty="0"/>
              <a:t> </a:t>
            </a:r>
            <a:r>
              <a:rPr lang="ru-RU" sz="1050" b="1" dirty="0" err="1"/>
              <a:t>вироком</a:t>
            </a:r>
            <a:r>
              <a:rPr lang="ru-RU" sz="1050" b="1" dirty="0"/>
              <a:t> суду»</a:t>
            </a:r>
          </a:p>
        </p:txBody>
      </p:sp>
      <p:sp>
        <p:nvSpPr>
          <p:cNvPr id="11" name="Блок-схема: альтернативный процесс 10"/>
          <p:cNvSpPr/>
          <p:nvPr/>
        </p:nvSpPr>
        <p:spPr>
          <a:xfrm>
            <a:off x="395533" y="2271167"/>
            <a:ext cx="8524950" cy="5760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100" b="1" dirty="0" smtClean="0">
                <a:solidFill>
                  <a:schemeClr val="bg1"/>
                </a:solidFill>
              </a:rPr>
              <a:t>3.Принцип</a:t>
            </a:r>
            <a:r>
              <a:rPr lang="ru-RU" sz="1050" b="1" dirty="0" smtClean="0">
                <a:solidFill>
                  <a:schemeClr val="bg1"/>
                </a:solidFill>
              </a:rPr>
              <a:t> </a:t>
            </a:r>
            <a:r>
              <a:rPr lang="ru-RU" sz="1050" b="1" dirty="0" err="1">
                <a:solidFill>
                  <a:schemeClr val="bg1"/>
                </a:solidFill>
              </a:rPr>
              <a:t>винної</a:t>
            </a:r>
            <a:r>
              <a:rPr lang="ru-RU" sz="1050" b="1" dirty="0">
                <a:solidFill>
                  <a:schemeClr val="bg1"/>
                </a:solidFill>
              </a:rPr>
              <a:t> </a:t>
            </a:r>
            <a:r>
              <a:rPr lang="ru-RU" sz="1050" b="1" dirty="0" err="1">
                <a:solidFill>
                  <a:schemeClr val="bg1"/>
                </a:solidFill>
              </a:rPr>
              <a:t>відповідальності</a:t>
            </a:r>
            <a:r>
              <a:rPr lang="ru-RU" sz="1050" b="1" dirty="0"/>
              <a:t>. </a:t>
            </a:r>
            <a:r>
              <a:rPr lang="ru-RU" sz="1050" b="1" dirty="0" err="1"/>
              <a:t>Кримінальна</a:t>
            </a:r>
            <a:r>
              <a:rPr lang="ru-RU" sz="1050" b="1" dirty="0"/>
              <a:t> </a:t>
            </a:r>
            <a:r>
              <a:rPr lang="ru-RU" sz="1050" b="1" dirty="0" err="1"/>
              <a:t>відповідальність</a:t>
            </a:r>
            <a:r>
              <a:rPr lang="ru-RU" sz="1050" b="1" dirty="0"/>
              <a:t> </a:t>
            </a:r>
            <a:r>
              <a:rPr lang="ru-RU" sz="1050" b="1" dirty="0" err="1"/>
              <a:t>настає</a:t>
            </a:r>
            <a:r>
              <a:rPr lang="ru-RU" sz="1050" b="1" dirty="0"/>
              <a:t> </a:t>
            </a:r>
            <a:r>
              <a:rPr lang="ru-RU" sz="1050" b="1" dirty="0" err="1"/>
              <a:t>тільки</a:t>
            </a:r>
            <a:r>
              <a:rPr lang="ru-RU" sz="1050" b="1" dirty="0"/>
              <a:t> при </a:t>
            </a:r>
            <a:r>
              <a:rPr lang="ru-RU" sz="1050" b="1" dirty="0" err="1"/>
              <a:t>наявності</a:t>
            </a:r>
            <a:r>
              <a:rPr lang="ru-RU" sz="1050" b="1" dirty="0"/>
              <a:t> вини, </a:t>
            </a:r>
            <a:r>
              <a:rPr lang="ru-RU" sz="1050" b="1" dirty="0" err="1"/>
              <a:t>тобто</a:t>
            </a:r>
            <a:r>
              <a:rPr lang="ru-RU" sz="1050" b="1" dirty="0"/>
              <a:t> </a:t>
            </a:r>
            <a:r>
              <a:rPr lang="ru-RU" sz="1050" b="1" dirty="0" err="1"/>
              <a:t>лише</a:t>
            </a:r>
            <a:r>
              <a:rPr lang="ru-RU" sz="1050" b="1" dirty="0"/>
              <a:t> в таких </a:t>
            </a:r>
            <a:r>
              <a:rPr lang="ru-RU" sz="1050" b="1" dirty="0" err="1"/>
              <a:t>випадках</a:t>
            </a:r>
            <a:r>
              <a:rPr lang="ru-RU" sz="1050" b="1" dirty="0"/>
              <a:t>, коли </a:t>
            </a:r>
            <a:r>
              <a:rPr lang="ru-RU" sz="1050" b="1" dirty="0" err="1"/>
              <a:t>заподіяна</a:t>
            </a:r>
            <a:r>
              <a:rPr lang="ru-RU" sz="1050" b="1" dirty="0"/>
              <a:t> шкода, </a:t>
            </a:r>
            <a:r>
              <a:rPr lang="ru-RU" sz="1050" b="1" dirty="0" err="1"/>
              <a:t>вчинений</a:t>
            </a:r>
            <a:r>
              <a:rPr lang="ru-RU" sz="1050" b="1" dirty="0"/>
              <a:t> </a:t>
            </a:r>
            <a:r>
              <a:rPr lang="ru-RU" sz="1050" b="1" dirty="0" err="1"/>
              <a:t>злочин</a:t>
            </a:r>
            <a:r>
              <a:rPr lang="ru-RU" sz="1050" b="1" dirty="0"/>
              <a:t> </a:t>
            </a:r>
            <a:r>
              <a:rPr lang="ru-RU" sz="1050" b="1" dirty="0" err="1"/>
              <a:t>були</a:t>
            </a:r>
            <a:r>
              <a:rPr lang="ru-RU" sz="1050" b="1" dirty="0"/>
              <a:t> </a:t>
            </a:r>
            <a:r>
              <a:rPr lang="ru-RU" sz="1050" b="1" dirty="0" err="1"/>
              <a:t>заподіяні</a:t>
            </a:r>
            <a:r>
              <a:rPr lang="ru-RU" sz="1050" b="1" dirty="0"/>
              <a:t> </a:t>
            </a:r>
            <a:r>
              <a:rPr lang="ru-RU" sz="1050" b="1" dirty="0" err="1"/>
              <a:t>навмисно</a:t>
            </a:r>
            <a:r>
              <a:rPr lang="ru-RU" sz="1050" b="1" dirty="0"/>
              <a:t> </a:t>
            </a:r>
            <a:r>
              <a:rPr lang="ru-RU" sz="1050" b="1" dirty="0" err="1"/>
              <a:t>чи</a:t>
            </a:r>
            <a:r>
              <a:rPr lang="ru-RU" sz="1050" b="1" dirty="0"/>
              <a:t> </a:t>
            </a:r>
            <a:r>
              <a:rPr lang="ru-RU" sz="1050" b="1" dirty="0" err="1"/>
              <a:t>необережно</a:t>
            </a:r>
            <a:r>
              <a:rPr lang="ru-RU" sz="1050" b="1" dirty="0"/>
              <a:t> (ст. 23 КК). Невинно </a:t>
            </a:r>
            <a:r>
              <a:rPr lang="ru-RU" sz="1050" b="1" dirty="0" err="1"/>
              <a:t>заподіяна</a:t>
            </a:r>
            <a:r>
              <a:rPr lang="ru-RU" sz="1050" b="1" dirty="0"/>
              <a:t> шкода (казус), </a:t>
            </a:r>
            <a:r>
              <a:rPr lang="ru-RU" sz="1050" b="1" dirty="0" err="1"/>
              <a:t>незалежно</a:t>
            </a:r>
            <a:r>
              <a:rPr lang="ru-RU" sz="1050" b="1" dirty="0"/>
              <a:t> </a:t>
            </a:r>
            <a:r>
              <a:rPr lang="ru-RU" sz="1050" b="1" dirty="0" err="1"/>
              <a:t>від</a:t>
            </a:r>
            <a:r>
              <a:rPr lang="ru-RU" sz="1050" b="1" dirty="0"/>
              <a:t> </a:t>
            </a:r>
            <a:r>
              <a:rPr lang="ru-RU" sz="1050" b="1" dirty="0" err="1"/>
              <a:t>її</a:t>
            </a:r>
            <a:r>
              <a:rPr lang="ru-RU" sz="1050" b="1" dirty="0"/>
              <a:t> </a:t>
            </a:r>
            <a:r>
              <a:rPr lang="ru-RU" sz="1050" b="1" dirty="0" err="1"/>
              <a:t>тяжкості</a:t>
            </a:r>
            <a:r>
              <a:rPr lang="ru-RU" sz="1050" b="1" dirty="0"/>
              <a:t>, </a:t>
            </a:r>
            <a:r>
              <a:rPr lang="ru-RU" sz="1050" b="1" dirty="0" err="1"/>
              <a:t>злочином</a:t>
            </a:r>
            <a:r>
              <a:rPr lang="ru-RU" sz="1050" b="1" dirty="0"/>
              <a:t> не </a:t>
            </a:r>
            <a:r>
              <a:rPr lang="ru-RU" sz="1050" b="1" dirty="0" err="1"/>
              <a:t>визнається</a:t>
            </a:r>
            <a:r>
              <a:rPr lang="ru-RU" sz="1050" b="1" dirty="0"/>
              <a:t> і </a:t>
            </a:r>
            <a:r>
              <a:rPr lang="ru-RU" sz="1050" b="1" dirty="0" err="1"/>
              <a:t>кримінальної</a:t>
            </a:r>
            <a:r>
              <a:rPr lang="ru-RU" sz="1050" b="1" dirty="0"/>
              <a:t> </a:t>
            </a:r>
            <a:r>
              <a:rPr lang="ru-RU" sz="1050" b="1" dirty="0" err="1"/>
              <a:t>відповідальності</a:t>
            </a:r>
            <a:r>
              <a:rPr lang="ru-RU" sz="1050" b="1" dirty="0"/>
              <a:t> не </a:t>
            </a:r>
            <a:r>
              <a:rPr lang="ru-RU" sz="1050" b="1" dirty="0" err="1" smtClean="0"/>
              <a:t>тягне</a:t>
            </a:r>
            <a:r>
              <a:rPr lang="ru-RU" sz="1050" b="1" dirty="0" smtClean="0"/>
              <a:t>.</a:t>
            </a:r>
            <a:endParaRPr lang="ru-RU" sz="1050" b="1" dirty="0"/>
          </a:p>
        </p:txBody>
      </p:sp>
      <p:sp>
        <p:nvSpPr>
          <p:cNvPr id="12" name="Блок-схема: альтернативный процесс 11"/>
          <p:cNvSpPr/>
          <p:nvPr/>
        </p:nvSpPr>
        <p:spPr>
          <a:xfrm>
            <a:off x="395537" y="2924944"/>
            <a:ext cx="8524946" cy="82252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100" b="1" dirty="0">
                <a:solidFill>
                  <a:schemeClr val="bg1"/>
                </a:solidFill>
              </a:rPr>
              <a:t>4</a:t>
            </a:r>
            <a:r>
              <a:rPr lang="ru-RU" sz="1100" b="1" dirty="0" smtClean="0">
                <a:solidFill>
                  <a:schemeClr val="bg1"/>
                </a:solidFill>
              </a:rPr>
              <a:t>.Принцип</a:t>
            </a:r>
            <a:r>
              <a:rPr lang="ru-RU" sz="1050" b="1" dirty="0" smtClean="0">
                <a:solidFill>
                  <a:schemeClr val="bg1"/>
                </a:solidFill>
              </a:rPr>
              <a:t> </a:t>
            </a:r>
            <a:r>
              <a:rPr lang="ru-RU" sz="1050" b="1" dirty="0" err="1">
                <a:solidFill>
                  <a:schemeClr val="bg1"/>
                </a:solidFill>
              </a:rPr>
              <a:t>суб'єктивної</a:t>
            </a:r>
            <a:r>
              <a:rPr lang="ru-RU" sz="1050" b="1" dirty="0">
                <a:solidFill>
                  <a:schemeClr val="bg1"/>
                </a:solidFill>
              </a:rPr>
              <a:t> </a:t>
            </a:r>
            <a:r>
              <a:rPr lang="ru-RU" sz="1050" b="1" dirty="0" err="1">
                <a:solidFill>
                  <a:schemeClr val="bg1"/>
                </a:solidFill>
              </a:rPr>
              <a:t>осудності</a:t>
            </a:r>
            <a:r>
              <a:rPr lang="ru-RU" sz="1050" b="1" dirty="0">
                <a:solidFill>
                  <a:schemeClr val="bg1"/>
                </a:solidFill>
              </a:rPr>
              <a:t>. </a:t>
            </a:r>
            <a:r>
              <a:rPr lang="ru-RU" sz="1050" b="1" dirty="0" err="1"/>
              <a:t>Кримінальна</a:t>
            </a:r>
            <a:r>
              <a:rPr lang="ru-RU" sz="1050" b="1" dirty="0"/>
              <a:t> </a:t>
            </a:r>
            <a:r>
              <a:rPr lang="ru-RU" sz="1050" b="1" dirty="0" err="1"/>
              <a:t>відповідальність</a:t>
            </a:r>
            <a:r>
              <a:rPr lang="ru-RU" sz="1050" b="1" dirty="0"/>
              <a:t> </a:t>
            </a:r>
            <a:r>
              <a:rPr lang="ru-RU" sz="1050" b="1" dirty="0" err="1"/>
              <a:t>ґрунтується</a:t>
            </a:r>
            <a:r>
              <a:rPr lang="ru-RU" sz="1050" b="1" dirty="0"/>
              <a:t> </a:t>
            </a:r>
            <a:r>
              <a:rPr lang="ru-RU" sz="1050" b="1" dirty="0" err="1"/>
              <a:t>лише</a:t>
            </a:r>
            <a:r>
              <a:rPr lang="ru-RU" sz="1050" b="1" dirty="0"/>
              <a:t> на </a:t>
            </a:r>
            <a:r>
              <a:rPr lang="ru-RU" sz="1050" b="1" dirty="0" err="1"/>
              <a:t>суб'єктивній</a:t>
            </a:r>
            <a:r>
              <a:rPr lang="ru-RU" sz="1050" b="1" dirty="0"/>
              <a:t> </a:t>
            </a:r>
            <a:r>
              <a:rPr lang="ru-RU" sz="1050" b="1" dirty="0" err="1"/>
              <a:t>осудності</a:t>
            </a:r>
            <a:r>
              <a:rPr lang="ru-RU" sz="1050" b="1" dirty="0"/>
              <a:t>. </a:t>
            </a:r>
            <a:r>
              <a:rPr lang="ru-RU" sz="1050" b="1" dirty="0" err="1"/>
              <a:t>Об'єктивна</a:t>
            </a:r>
            <a:r>
              <a:rPr lang="ru-RU" sz="1050" b="1" dirty="0"/>
              <a:t> </a:t>
            </a:r>
            <a:r>
              <a:rPr lang="ru-RU" sz="1050" b="1" dirty="0" err="1"/>
              <a:t>осудність</a:t>
            </a:r>
            <a:r>
              <a:rPr lang="ru-RU" sz="1050" b="1" dirty="0"/>
              <a:t> </a:t>
            </a:r>
            <a:r>
              <a:rPr lang="ru-RU" sz="1050" b="1" dirty="0" err="1"/>
              <a:t>відхиляється</a:t>
            </a:r>
            <a:r>
              <a:rPr lang="ru-RU" sz="1050" b="1" dirty="0"/>
              <a:t>, </a:t>
            </a:r>
            <a:r>
              <a:rPr lang="ru-RU" sz="1050" b="1" dirty="0" err="1"/>
              <a:t>оскільки</a:t>
            </a:r>
            <a:r>
              <a:rPr lang="ru-RU" sz="1050" b="1" dirty="0"/>
              <a:t> вона не </a:t>
            </a:r>
            <a:r>
              <a:rPr lang="ru-RU" sz="1050" b="1" dirty="0" err="1"/>
              <a:t>враховує</a:t>
            </a:r>
            <a:r>
              <a:rPr lang="ru-RU" sz="1050" b="1" dirty="0"/>
              <a:t>, не </a:t>
            </a:r>
            <a:r>
              <a:rPr lang="ru-RU" sz="1050" b="1" dirty="0" err="1"/>
              <a:t>припускає</a:t>
            </a:r>
            <a:r>
              <a:rPr lang="ru-RU" sz="1050" b="1" dirty="0"/>
              <a:t> </a:t>
            </a:r>
            <a:r>
              <a:rPr lang="ru-RU" sz="1050" b="1" dirty="0" err="1"/>
              <a:t>участі</a:t>
            </a:r>
            <a:r>
              <a:rPr lang="ru-RU" sz="1050" b="1" dirty="0"/>
              <a:t> в </a:t>
            </a:r>
            <a:r>
              <a:rPr lang="ru-RU" sz="1050" b="1" dirty="0" err="1"/>
              <a:t>діях</a:t>
            </a:r>
            <a:r>
              <a:rPr lang="ru-RU" sz="1050" b="1" dirty="0"/>
              <a:t> </a:t>
            </a:r>
            <a:r>
              <a:rPr lang="ru-RU" sz="1050" b="1" dirty="0" err="1"/>
              <a:t>свідомості</a:t>
            </a:r>
            <a:r>
              <a:rPr lang="ru-RU" sz="1050" b="1" dirty="0"/>
              <a:t> та </a:t>
            </a:r>
            <a:r>
              <a:rPr lang="ru-RU" sz="1050" b="1" dirty="0" err="1"/>
              <a:t>волі</a:t>
            </a:r>
            <a:r>
              <a:rPr lang="ru-RU" sz="1050" b="1" dirty="0"/>
              <a:t>. </a:t>
            </a:r>
            <a:r>
              <a:rPr lang="ru-RU" sz="1050" b="1" dirty="0" err="1"/>
              <a:t>Крім</a:t>
            </a:r>
            <a:r>
              <a:rPr lang="ru-RU" sz="1050" b="1" dirty="0"/>
              <a:t> вини, як </a:t>
            </a:r>
            <a:r>
              <a:rPr lang="ru-RU" sz="1050" b="1" dirty="0" err="1"/>
              <a:t>підґрунтя</a:t>
            </a:r>
            <a:r>
              <a:rPr lang="ru-RU" sz="1050" b="1" dirty="0"/>
              <a:t> </a:t>
            </a:r>
            <a:r>
              <a:rPr lang="ru-RU" sz="1050" b="1" dirty="0" err="1"/>
              <a:t>суб'єктивної</a:t>
            </a:r>
            <a:r>
              <a:rPr lang="ru-RU" sz="1050" b="1" dirty="0"/>
              <a:t> </a:t>
            </a:r>
            <a:r>
              <a:rPr lang="ru-RU" sz="1050" b="1" dirty="0" err="1"/>
              <a:t>сторони</a:t>
            </a:r>
            <a:r>
              <a:rPr lang="ru-RU" sz="1050" b="1" dirty="0"/>
              <a:t> </a:t>
            </a:r>
            <a:r>
              <a:rPr lang="ru-RU" sz="1050" b="1" dirty="0" err="1"/>
              <a:t>злочину</a:t>
            </a:r>
            <a:r>
              <a:rPr lang="ru-RU" sz="1050" b="1" dirty="0"/>
              <a:t>, </a:t>
            </a:r>
            <a:r>
              <a:rPr lang="ru-RU" sz="1050" b="1" dirty="0" err="1"/>
              <a:t>кримінальна</a:t>
            </a:r>
            <a:r>
              <a:rPr lang="ru-RU" sz="1050" b="1" dirty="0"/>
              <a:t> </a:t>
            </a:r>
            <a:r>
              <a:rPr lang="ru-RU" sz="1050" b="1" dirty="0" err="1"/>
              <a:t>відповідальність</a:t>
            </a:r>
            <a:r>
              <a:rPr lang="ru-RU" sz="1050" b="1" dirty="0"/>
              <a:t> </a:t>
            </a:r>
            <a:r>
              <a:rPr lang="ru-RU" sz="1050" b="1" dirty="0" err="1"/>
              <a:t>припускає</a:t>
            </a:r>
            <a:r>
              <a:rPr lang="ru-RU" sz="1050" b="1" dirty="0"/>
              <a:t>, </a:t>
            </a:r>
            <a:r>
              <a:rPr lang="ru-RU" sz="1050" b="1" dirty="0" err="1"/>
              <a:t>вимагає</a:t>
            </a:r>
            <a:r>
              <a:rPr lang="ru-RU" sz="1050" b="1" dirty="0"/>
              <a:t> </a:t>
            </a:r>
            <a:r>
              <a:rPr lang="ru-RU" sz="1050" b="1" dirty="0" err="1"/>
              <a:t>усвідомлювання</a:t>
            </a:r>
            <a:r>
              <a:rPr lang="ru-RU" sz="1050" b="1" dirty="0"/>
              <a:t> винною особою </a:t>
            </a:r>
            <a:r>
              <a:rPr lang="ru-RU" sz="1050" b="1" dirty="0" err="1"/>
              <a:t>всіх</a:t>
            </a:r>
            <a:r>
              <a:rPr lang="ru-RU" sz="1050" b="1" dirty="0"/>
              <a:t> </a:t>
            </a:r>
            <a:r>
              <a:rPr lang="ru-RU" sz="1050" b="1" dirty="0" err="1"/>
              <a:t>ознак</a:t>
            </a:r>
            <a:r>
              <a:rPr lang="ru-RU" sz="1050" b="1" dirty="0"/>
              <a:t> складу </a:t>
            </a:r>
            <a:r>
              <a:rPr lang="ru-RU" sz="1050" b="1" dirty="0" err="1"/>
              <a:t>злочину</a:t>
            </a:r>
            <a:r>
              <a:rPr lang="ru-RU" sz="1050" b="1" dirty="0"/>
              <a:t>. </a:t>
            </a:r>
            <a:r>
              <a:rPr lang="ru-RU" sz="1050" b="1" dirty="0" err="1"/>
              <a:t>Найбільш</a:t>
            </a:r>
            <a:r>
              <a:rPr lang="ru-RU" sz="1050" b="1" dirty="0"/>
              <a:t> </a:t>
            </a:r>
            <a:r>
              <a:rPr lang="ru-RU" sz="1050" b="1" dirty="0" err="1"/>
              <a:t>переконливо</a:t>
            </a:r>
            <a:r>
              <a:rPr lang="ru-RU" sz="1050" b="1" dirty="0"/>
              <a:t> принцип </a:t>
            </a:r>
            <a:r>
              <a:rPr lang="ru-RU" sz="1050" b="1" dirty="0" err="1"/>
              <a:t>суб'єктивної</a:t>
            </a:r>
            <a:r>
              <a:rPr lang="ru-RU" sz="1050" b="1" dirty="0"/>
              <a:t> </a:t>
            </a:r>
            <a:r>
              <a:rPr lang="ru-RU" sz="1050" b="1" dirty="0" err="1"/>
              <a:t>осудності</a:t>
            </a:r>
            <a:r>
              <a:rPr lang="ru-RU" sz="1050" b="1" dirty="0"/>
              <a:t> </a:t>
            </a:r>
            <a:r>
              <a:rPr lang="ru-RU" sz="1050" b="1" dirty="0" err="1"/>
              <a:t>діє</a:t>
            </a:r>
            <a:r>
              <a:rPr lang="ru-RU" sz="1050" b="1" dirty="0"/>
              <a:t> при </a:t>
            </a:r>
            <a:r>
              <a:rPr lang="ru-RU" sz="1050" b="1" dirty="0" err="1"/>
              <a:t>ексцесі</a:t>
            </a:r>
            <a:r>
              <a:rPr lang="ru-RU" sz="1050" b="1" dirty="0"/>
              <a:t> </a:t>
            </a:r>
            <a:r>
              <a:rPr lang="ru-RU" sz="1050" b="1" dirty="0" err="1"/>
              <a:t>виконавця</a:t>
            </a:r>
            <a:r>
              <a:rPr lang="ru-RU" sz="1050" b="1" dirty="0"/>
              <a:t>. </a:t>
            </a:r>
            <a:r>
              <a:rPr lang="ru-RU" sz="1050" b="1" dirty="0" err="1"/>
              <a:t>Співучасники</a:t>
            </a:r>
            <a:r>
              <a:rPr lang="ru-RU" sz="1050" b="1" dirty="0"/>
              <a:t> не </a:t>
            </a:r>
            <a:r>
              <a:rPr lang="ru-RU" sz="1050" b="1" dirty="0" err="1"/>
              <a:t>підлягають</a:t>
            </a:r>
            <a:r>
              <a:rPr lang="ru-RU" sz="1050" b="1" dirty="0"/>
              <a:t> </a:t>
            </a:r>
            <a:r>
              <a:rPr lang="ru-RU" sz="1050" b="1" dirty="0" err="1"/>
              <a:t>відповідальності</a:t>
            </a:r>
            <a:r>
              <a:rPr lang="ru-RU" sz="1050" b="1" dirty="0"/>
              <a:t> за </a:t>
            </a:r>
            <a:r>
              <a:rPr lang="ru-RU" sz="1050" b="1" dirty="0" err="1"/>
              <a:t>ті</a:t>
            </a:r>
            <a:r>
              <a:rPr lang="ru-RU" sz="1050" b="1" dirty="0"/>
              <a:t> </a:t>
            </a:r>
            <a:r>
              <a:rPr lang="ru-RU" sz="1050" b="1" dirty="0" err="1"/>
              <a:t>дії</a:t>
            </a:r>
            <a:r>
              <a:rPr lang="ru-RU" sz="1050" b="1" dirty="0"/>
              <a:t> </a:t>
            </a:r>
            <a:r>
              <a:rPr lang="ru-RU" sz="1050" b="1" dirty="0" err="1"/>
              <a:t>виконавця</a:t>
            </a:r>
            <a:r>
              <a:rPr lang="ru-RU" sz="1050" b="1" dirty="0"/>
              <a:t>, </a:t>
            </a:r>
            <a:r>
              <a:rPr lang="ru-RU" sz="1050" b="1" dirty="0" err="1"/>
              <a:t>які</a:t>
            </a:r>
            <a:r>
              <a:rPr lang="ru-RU" sz="1050" b="1" dirty="0"/>
              <a:t> не </a:t>
            </a:r>
            <a:r>
              <a:rPr lang="ru-RU" sz="1050" b="1" dirty="0" err="1"/>
              <a:t>охоплювалися</a:t>
            </a:r>
            <a:r>
              <a:rPr lang="ru-RU" sz="1050" b="1" dirty="0"/>
              <a:t> </a:t>
            </a:r>
            <a:r>
              <a:rPr lang="ru-RU" sz="1050" b="1" dirty="0" err="1"/>
              <a:t>їх</a:t>
            </a:r>
            <a:r>
              <a:rPr lang="ru-RU" sz="1050" b="1" dirty="0"/>
              <a:t> </a:t>
            </a:r>
            <a:r>
              <a:rPr lang="ru-RU" sz="1050" b="1" dirty="0" err="1"/>
              <a:t>умислом</a:t>
            </a:r>
            <a:r>
              <a:rPr lang="ru-RU" sz="1050" b="1" dirty="0"/>
              <a:t>.</a:t>
            </a:r>
            <a:endParaRPr lang="ru-RU" sz="1050" b="1" dirty="0"/>
          </a:p>
        </p:txBody>
      </p:sp>
      <p:sp>
        <p:nvSpPr>
          <p:cNvPr id="14" name="Блок-схема: альтернативный процесс 13"/>
          <p:cNvSpPr/>
          <p:nvPr/>
        </p:nvSpPr>
        <p:spPr>
          <a:xfrm>
            <a:off x="376808" y="4389996"/>
            <a:ext cx="8543675" cy="64807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100" b="1" dirty="0" smtClean="0">
                <a:solidFill>
                  <a:schemeClr val="bg1"/>
                </a:solidFill>
              </a:rPr>
              <a:t>6.Принцип</a:t>
            </a:r>
            <a:r>
              <a:rPr lang="ru-RU" sz="1050" b="1" dirty="0" smtClean="0">
                <a:solidFill>
                  <a:schemeClr val="bg1"/>
                </a:solidFill>
              </a:rPr>
              <a:t> </a:t>
            </a:r>
            <a:r>
              <a:rPr lang="ru-RU" sz="1050" b="1" dirty="0" err="1">
                <a:solidFill>
                  <a:schemeClr val="bg1"/>
                </a:solidFill>
              </a:rPr>
              <a:t>переваги</a:t>
            </a:r>
            <a:r>
              <a:rPr lang="ru-RU" sz="1050" b="1" dirty="0">
                <a:solidFill>
                  <a:schemeClr val="bg1"/>
                </a:solidFill>
              </a:rPr>
              <a:t> </a:t>
            </a:r>
            <a:r>
              <a:rPr lang="ru-RU" sz="1050" b="1" dirty="0" err="1">
                <a:solidFill>
                  <a:schemeClr val="bg1"/>
                </a:solidFill>
              </a:rPr>
              <a:t>обставин</a:t>
            </a:r>
            <a:r>
              <a:rPr lang="ru-RU" sz="1050" b="1" dirty="0"/>
              <a:t>, </a:t>
            </a:r>
            <a:r>
              <a:rPr lang="ru-RU" sz="1050" b="1" dirty="0" err="1"/>
              <a:t>що</a:t>
            </a:r>
            <a:r>
              <a:rPr lang="ru-RU" sz="1050" b="1" dirty="0"/>
              <a:t> </a:t>
            </a:r>
            <a:r>
              <a:rPr lang="ru-RU" sz="1050" b="1" dirty="0" err="1"/>
              <a:t>пом'якшують</a:t>
            </a:r>
            <a:r>
              <a:rPr lang="ru-RU" sz="1050" b="1" dirty="0"/>
              <a:t> </a:t>
            </a:r>
            <a:r>
              <a:rPr lang="ru-RU" sz="1050" b="1" dirty="0" err="1"/>
              <a:t>відповідальність</a:t>
            </a:r>
            <a:r>
              <a:rPr lang="ru-RU" sz="1050" b="1" dirty="0"/>
              <a:t>. При </a:t>
            </a:r>
            <a:r>
              <a:rPr lang="ru-RU" sz="1050" b="1" dirty="0" err="1"/>
              <a:t>конкуренції</a:t>
            </a:r>
            <a:r>
              <a:rPr lang="ru-RU" sz="1050" b="1" dirty="0"/>
              <a:t> </a:t>
            </a:r>
            <a:r>
              <a:rPr lang="ru-RU" sz="1050" b="1" dirty="0" err="1"/>
              <a:t>обтяжуючих</a:t>
            </a:r>
            <a:r>
              <a:rPr lang="ru-RU" sz="1050" b="1" dirty="0"/>
              <a:t> та </a:t>
            </a:r>
            <a:r>
              <a:rPr lang="ru-RU" sz="1050" b="1" dirty="0" err="1"/>
              <a:t>пом'якшуючих</a:t>
            </a:r>
            <a:r>
              <a:rPr lang="ru-RU" sz="1050" b="1" dirty="0"/>
              <a:t> </a:t>
            </a:r>
            <a:r>
              <a:rPr lang="ru-RU" sz="1050" b="1" dirty="0" err="1"/>
              <a:t>відповідальність</a:t>
            </a:r>
            <a:r>
              <a:rPr lang="ru-RU" sz="1050" b="1" dirty="0"/>
              <a:t> </a:t>
            </a:r>
            <a:r>
              <a:rPr lang="ru-RU" sz="1050" b="1" dirty="0" err="1"/>
              <a:t>обставин</a:t>
            </a:r>
            <a:r>
              <a:rPr lang="ru-RU" sz="1050" b="1" dirty="0"/>
              <a:t> </a:t>
            </a:r>
            <a:r>
              <a:rPr lang="ru-RU" sz="1050" b="1" dirty="0" err="1"/>
              <a:t>перевагу</a:t>
            </a:r>
            <a:r>
              <a:rPr lang="ru-RU" sz="1050" b="1" dirty="0"/>
              <a:t> </a:t>
            </a:r>
            <a:r>
              <a:rPr lang="ru-RU" sz="1050" b="1" dirty="0" err="1"/>
              <a:t>мають</a:t>
            </a:r>
            <a:r>
              <a:rPr lang="ru-RU" sz="1050" b="1" dirty="0"/>
              <a:t> </a:t>
            </a:r>
            <a:r>
              <a:rPr lang="ru-RU" sz="1050" b="1" dirty="0" err="1"/>
              <a:t>пом'якшуючі</a:t>
            </a:r>
            <a:r>
              <a:rPr lang="ru-RU" sz="1050" b="1" dirty="0"/>
              <a:t> </a:t>
            </a:r>
            <a:r>
              <a:rPr lang="ru-RU" sz="1050" b="1" dirty="0" err="1"/>
              <a:t>обставини</a:t>
            </a:r>
            <a:r>
              <a:rPr lang="ru-RU" sz="1050" b="1" dirty="0"/>
              <a:t> </a:t>
            </a:r>
            <a:r>
              <a:rPr lang="ru-RU" sz="1050" b="1" dirty="0" err="1"/>
              <a:t>вчинення</a:t>
            </a:r>
            <a:r>
              <a:rPr lang="ru-RU" sz="1050" b="1" dirty="0"/>
              <a:t> </a:t>
            </a:r>
            <a:r>
              <a:rPr lang="ru-RU" sz="1050" b="1" dirty="0" err="1"/>
              <a:t>злочину</a:t>
            </a:r>
            <a:r>
              <a:rPr lang="ru-RU" sz="1050" b="1" dirty="0"/>
              <a:t>. Так, </a:t>
            </a:r>
            <a:r>
              <a:rPr lang="ru-RU" sz="1050" b="1" dirty="0" err="1"/>
              <a:t>наприклад</a:t>
            </a:r>
            <a:r>
              <a:rPr lang="ru-RU" sz="1050" b="1" dirty="0"/>
              <a:t>, при </a:t>
            </a:r>
            <a:r>
              <a:rPr lang="ru-RU" sz="1050" b="1" dirty="0" err="1"/>
              <a:t>вчиненні</a:t>
            </a:r>
            <a:r>
              <a:rPr lang="ru-RU" sz="1050" b="1" dirty="0"/>
              <a:t> </a:t>
            </a:r>
            <a:r>
              <a:rPr lang="ru-RU" sz="1050" b="1" dirty="0" err="1"/>
              <a:t>навмисного</a:t>
            </a:r>
            <a:r>
              <a:rPr lang="ru-RU" sz="1050" b="1" dirty="0"/>
              <a:t> </a:t>
            </a:r>
            <a:r>
              <a:rPr lang="ru-RU" sz="1050" b="1" dirty="0" err="1"/>
              <a:t>вбивства</a:t>
            </a:r>
            <a:r>
              <a:rPr lang="ru-RU" sz="1050" b="1" dirty="0"/>
              <a:t> з особливою </a:t>
            </a:r>
            <a:r>
              <a:rPr lang="ru-RU" sz="1050" b="1" dirty="0" err="1"/>
              <a:t>жорстокістю</a:t>
            </a:r>
            <a:r>
              <a:rPr lang="ru-RU" sz="1050" b="1" dirty="0"/>
              <a:t> </a:t>
            </a:r>
            <a:r>
              <a:rPr lang="ru-RU" sz="1050" b="1" dirty="0" err="1"/>
              <a:t>перебуваючої</a:t>
            </a:r>
            <a:r>
              <a:rPr lang="ru-RU" sz="1050" b="1" dirty="0"/>
              <a:t> в </a:t>
            </a:r>
            <a:r>
              <a:rPr lang="ru-RU" sz="1050" b="1" dirty="0" err="1"/>
              <a:t>стані</a:t>
            </a:r>
            <a:r>
              <a:rPr lang="ru-RU" sz="1050" b="1" dirty="0"/>
              <a:t> </a:t>
            </a:r>
            <a:r>
              <a:rPr lang="ru-RU" sz="1050" b="1" dirty="0" err="1"/>
              <a:t>вагітності</a:t>
            </a:r>
            <a:r>
              <a:rPr lang="ru-RU" sz="1050" b="1" dirty="0"/>
              <a:t> </a:t>
            </a:r>
            <a:r>
              <a:rPr lang="ru-RU" sz="1050" b="1" dirty="0" err="1"/>
              <a:t>жінки</a:t>
            </a:r>
            <a:r>
              <a:rPr lang="ru-RU" sz="1050" b="1" dirty="0"/>
              <a:t>[4], але в </a:t>
            </a:r>
            <a:r>
              <a:rPr lang="ru-RU" sz="1050" b="1" dirty="0" err="1"/>
              <a:t>стані</a:t>
            </a:r>
            <a:r>
              <a:rPr lang="ru-RU" sz="1050" b="1" dirty="0"/>
              <a:t> </a:t>
            </a:r>
            <a:r>
              <a:rPr lang="ru-RU" sz="1050" b="1" dirty="0" err="1"/>
              <a:t>фізіологічного</a:t>
            </a:r>
            <a:r>
              <a:rPr lang="ru-RU" sz="1050" b="1" dirty="0"/>
              <a:t> </a:t>
            </a:r>
            <a:r>
              <a:rPr lang="ru-RU" sz="1050" b="1" dirty="0" err="1"/>
              <a:t>афекту</a:t>
            </a:r>
            <a:r>
              <a:rPr lang="ru-RU" sz="1050" b="1" dirty="0"/>
              <a:t>, </a:t>
            </a:r>
            <a:r>
              <a:rPr lang="ru-RU" sz="1050" b="1" dirty="0" err="1"/>
              <a:t>скоєне</a:t>
            </a:r>
            <a:r>
              <a:rPr lang="ru-RU" sz="1050" b="1" dirty="0"/>
              <a:t> </a:t>
            </a:r>
            <a:r>
              <a:rPr lang="ru-RU" sz="1050" b="1" dirty="0" err="1"/>
              <a:t>кваліфікується</a:t>
            </a:r>
            <a:r>
              <a:rPr lang="ru-RU" sz="1050" b="1" dirty="0"/>
              <a:t> </a:t>
            </a:r>
            <a:r>
              <a:rPr lang="ru-RU" sz="1050" b="1" dirty="0" err="1"/>
              <a:t>лише</a:t>
            </a:r>
            <a:r>
              <a:rPr lang="ru-RU" sz="1050" b="1" dirty="0"/>
              <a:t> як </a:t>
            </a:r>
            <a:r>
              <a:rPr lang="ru-RU" sz="1050" b="1" dirty="0" err="1"/>
              <a:t>умисне</a:t>
            </a:r>
            <a:r>
              <a:rPr lang="ru-RU" sz="1050" b="1" dirty="0"/>
              <a:t> </a:t>
            </a:r>
            <a:r>
              <a:rPr lang="ru-RU" sz="1050" b="1" dirty="0" err="1"/>
              <a:t>вбивство</a:t>
            </a:r>
            <a:r>
              <a:rPr lang="ru-RU" sz="1050" b="1" dirty="0"/>
              <a:t>, </a:t>
            </a:r>
            <a:r>
              <a:rPr lang="ru-RU" sz="1050" b="1" dirty="0" err="1"/>
              <a:t>вчинене</a:t>
            </a:r>
            <a:r>
              <a:rPr lang="ru-RU" sz="1050" b="1" dirty="0"/>
              <a:t> в </a:t>
            </a:r>
            <a:r>
              <a:rPr lang="ru-RU" sz="1050" b="1" dirty="0" err="1"/>
              <a:t>стані</a:t>
            </a:r>
            <a:r>
              <a:rPr lang="ru-RU" sz="1050" b="1" dirty="0"/>
              <a:t> сильного душевного </a:t>
            </a:r>
            <a:r>
              <a:rPr lang="ru-RU" sz="1050" b="1" dirty="0" err="1"/>
              <a:t>хвилювання</a:t>
            </a:r>
            <a:endParaRPr lang="ru-RU" sz="1050" b="1" dirty="0"/>
          </a:p>
        </p:txBody>
      </p:sp>
      <p:sp>
        <p:nvSpPr>
          <p:cNvPr id="15" name="Блок-схема: альтернативный процесс 14"/>
          <p:cNvSpPr/>
          <p:nvPr/>
        </p:nvSpPr>
        <p:spPr>
          <a:xfrm>
            <a:off x="376810" y="6033442"/>
            <a:ext cx="8443662" cy="78057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050" b="1" dirty="0" smtClean="0">
                <a:solidFill>
                  <a:schemeClr val="bg1"/>
                </a:solidFill>
              </a:rPr>
              <a:t>8.Принцип </a:t>
            </a:r>
            <a:r>
              <a:rPr lang="ru-RU" sz="1050" b="1" dirty="0" err="1">
                <a:solidFill>
                  <a:schemeClr val="bg1"/>
                </a:solidFill>
              </a:rPr>
              <a:t>повного</a:t>
            </a:r>
            <a:r>
              <a:rPr lang="ru-RU" sz="1050" b="1" dirty="0">
                <a:solidFill>
                  <a:schemeClr val="bg1"/>
                </a:solidFill>
              </a:rPr>
              <a:t> </a:t>
            </a:r>
            <a:r>
              <a:rPr lang="ru-RU" sz="1050" b="1" dirty="0" err="1">
                <a:solidFill>
                  <a:schemeClr val="bg1"/>
                </a:solidFill>
              </a:rPr>
              <a:t>відшкодування</a:t>
            </a:r>
            <a:r>
              <a:rPr lang="ru-RU" sz="1050" b="1" dirty="0">
                <a:solidFill>
                  <a:schemeClr val="bg1"/>
                </a:solidFill>
              </a:rPr>
              <a:t> </a:t>
            </a:r>
            <a:r>
              <a:rPr lang="ru-RU" sz="1050" b="1" dirty="0" err="1">
                <a:solidFill>
                  <a:schemeClr val="bg1"/>
                </a:solidFill>
              </a:rPr>
              <a:t>шкоди</a:t>
            </a:r>
            <a:r>
              <a:rPr lang="ru-RU" sz="1050" b="1" dirty="0"/>
              <a:t>, </a:t>
            </a:r>
            <a:r>
              <a:rPr lang="ru-RU" sz="1050" b="1" dirty="0" err="1"/>
              <a:t>заподіяної</a:t>
            </a:r>
            <a:r>
              <a:rPr lang="ru-RU" sz="1050" b="1" dirty="0"/>
              <a:t> </a:t>
            </a:r>
            <a:r>
              <a:rPr lang="ru-RU" sz="1050" b="1" dirty="0" err="1"/>
              <a:t>злочином</a:t>
            </a:r>
            <a:r>
              <a:rPr lang="ru-RU" sz="1050" b="1" dirty="0"/>
              <a:t>. </a:t>
            </a:r>
            <a:r>
              <a:rPr lang="ru-RU" sz="1050" b="1" dirty="0" err="1"/>
              <a:t>Цей</a:t>
            </a:r>
            <a:r>
              <a:rPr lang="ru-RU" sz="1050" b="1" dirty="0"/>
              <a:t> принцип є </a:t>
            </a:r>
            <a:r>
              <a:rPr lang="ru-RU" sz="1050" b="1" dirty="0" err="1"/>
              <a:t>здійсненням</a:t>
            </a:r>
            <a:r>
              <a:rPr lang="ru-RU" sz="1050" b="1" dirty="0"/>
              <a:t> </a:t>
            </a:r>
            <a:r>
              <a:rPr lang="ru-RU" sz="1050" b="1" dirty="0" err="1"/>
              <a:t>нової</a:t>
            </a:r>
            <a:r>
              <a:rPr lang="ru-RU" sz="1050" b="1" dirty="0"/>
              <a:t> </a:t>
            </a:r>
            <a:r>
              <a:rPr lang="ru-RU" sz="1050" b="1" dirty="0" err="1"/>
              <a:t>концепції</a:t>
            </a:r>
            <a:r>
              <a:rPr lang="ru-RU" sz="1050" b="1" dirty="0"/>
              <a:t> </a:t>
            </a:r>
            <a:r>
              <a:rPr lang="ru-RU" sz="1050" b="1" dirty="0" err="1"/>
              <a:t>кримінального</a:t>
            </a:r>
            <a:r>
              <a:rPr lang="ru-RU" sz="1050" b="1" dirty="0"/>
              <a:t> закону — </a:t>
            </a:r>
            <a:r>
              <a:rPr lang="ru-RU" sz="1050" b="1" dirty="0" err="1"/>
              <a:t>концепції</a:t>
            </a:r>
            <a:r>
              <a:rPr lang="ru-RU" sz="1050" b="1" dirty="0"/>
              <a:t> </a:t>
            </a:r>
            <a:r>
              <a:rPr lang="ru-RU" sz="1050" b="1" dirty="0" err="1"/>
              <a:t>захисту</a:t>
            </a:r>
            <a:r>
              <a:rPr lang="ru-RU" sz="1050" b="1" dirty="0"/>
              <a:t>, </a:t>
            </a:r>
            <a:r>
              <a:rPr lang="ru-RU" sz="1050" b="1" dirty="0" err="1"/>
              <a:t>доповнення</a:t>
            </a:r>
            <a:r>
              <a:rPr lang="ru-RU" sz="1050" b="1" dirty="0"/>
              <a:t> </a:t>
            </a:r>
            <a:r>
              <a:rPr lang="ru-RU" sz="1050" b="1" dirty="0" err="1"/>
              <a:t>караючої</a:t>
            </a:r>
            <a:r>
              <a:rPr lang="ru-RU" sz="1050" b="1" dirty="0"/>
              <a:t> </a:t>
            </a:r>
            <a:r>
              <a:rPr lang="ru-RU" sz="1050" b="1" dirty="0" err="1"/>
              <a:t>функції</a:t>
            </a:r>
            <a:r>
              <a:rPr lang="ru-RU" sz="1050" b="1" dirty="0"/>
              <a:t> </a:t>
            </a:r>
            <a:r>
              <a:rPr lang="ru-RU" sz="1050" b="1" dirty="0" err="1"/>
              <a:t>кримінального</a:t>
            </a:r>
            <a:r>
              <a:rPr lang="ru-RU" sz="1050" b="1" dirty="0"/>
              <a:t> закону </a:t>
            </a:r>
            <a:r>
              <a:rPr lang="ru-RU" sz="1050" b="1" dirty="0" err="1"/>
              <a:t>функцією</a:t>
            </a:r>
            <a:r>
              <a:rPr lang="ru-RU" sz="1050" b="1" dirty="0"/>
              <a:t> </a:t>
            </a:r>
            <a:r>
              <a:rPr lang="ru-RU" sz="1050" b="1" dirty="0" err="1"/>
              <a:t>захисту</a:t>
            </a:r>
            <a:r>
              <a:rPr lang="ru-RU" sz="1050" b="1" dirty="0"/>
              <a:t>, </a:t>
            </a:r>
            <a:r>
              <a:rPr lang="ru-RU" sz="1050" b="1" dirty="0" err="1"/>
              <a:t>поновлення</a:t>
            </a:r>
            <a:r>
              <a:rPr lang="ru-RU" sz="1050" b="1" dirty="0"/>
              <a:t> </a:t>
            </a:r>
            <a:r>
              <a:rPr lang="ru-RU" sz="1050" b="1" dirty="0" err="1"/>
              <a:t>порушених</a:t>
            </a:r>
            <a:r>
              <a:rPr lang="ru-RU" sz="1050" b="1" dirty="0"/>
              <a:t> прав, </a:t>
            </a:r>
            <a:r>
              <a:rPr lang="ru-RU" sz="1050" b="1" dirty="0" err="1"/>
              <a:t>інтересів</a:t>
            </a:r>
            <a:r>
              <a:rPr lang="ru-RU" sz="1050" b="1" dirty="0"/>
              <a:t> особи. Кара за </a:t>
            </a:r>
            <a:r>
              <a:rPr lang="ru-RU" sz="1050" b="1" dirty="0" err="1"/>
              <a:t>злочин</a:t>
            </a:r>
            <a:r>
              <a:rPr lang="ru-RU" sz="1050" b="1" dirty="0"/>
              <a:t> </a:t>
            </a:r>
            <a:r>
              <a:rPr lang="ru-RU" sz="1050" b="1" dirty="0" err="1"/>
              <a:t>може</a:t>
            </a:r>
            <a:r>
              <a:rPr lang="ru-RU" sz="1050" b="1" dirty="0"/>
              <a:t> і повинна бути </a:t>
            </a:r>
            <a:r>
              <a:rPr lang="ru-RU" sz="1050" b="1" dirty="0" err="1"/>
              <a:t>засобом</a:t>
            </a:r>
            <a:r>
              <a:rPr lang="ru-RU" sz="1050" b="1" dirty="0"/>
              <a:t> </a:t>
            </a:r>
            <a:r>
              <a:rPr lang="ru-RU" sz="1050" b="1" dirty="0" err="1"/>
              <a:t>захисту</a:t>
            </a:r>
            <a:r>
              <a:rPr lang="ru-RU" sz="1050" b="1" dirty="0"/>
              <a:t>, а не </a:t>
            </a:r>
            <a:r>
              <a:rPr lang="ru-RU" sz="1050" b="1" dirty="0" err="1"/>
              <a:t>тільки</a:t>
            </a:r>
            <a:r>
              <a:rPr lang="ru-RU" sz="1050" b="1" dirty="0"/>
              <a:t> </a:t>
            </a:r>
            <a:r>
              <a:rPr lang="ru-RU" sz="1050" b="1" dirty="0" err="1"/>
              <a:t>покарання</a:t>
            </a:r>
            <a:r>
              <a:rPr lang="ru-RU" sz="1050" b="1" dirty="0"/>
              <a:t>, як </a:t>
            </a:r>
            <a:r>
              <a:rPr lang="ru-RU" sz="1050" b="1" dirty="0" err="1"/>
              <a:t>це</a:t>
            </a:r>
            <a:r>
              <a:rPr lang="ru-RU" sz="1050" b="1" dirty="0"/>
              <a:t> </a:t>
            </a:r>
            <a:r>
              <a:rPr lang="ru-RU" sz="1050" b="1" dirty="0" err="1"/>
              <a:t>витікає</a:t>
            </a:r>
            <a:r>
              <a:rPr lang="ru-RU" sz="1050" b="1" dirty="0"/>
              <a:t> </a:t>
            </a:r>
            <a:r>
              <a:rPr lang="ru-RU" sz="1050" b="1" dirty="0" err="1"/>
              <a:t>із</a:t>
            </a:r>
            <a:r>
              <a:rPr lang="ru-RU" sz="1050" b="1" dirty="0"/>
              <a:t> </a:t>
            </a:r>
            <a:r>
              <a:rPr lang="ru-RU" sz="1050" b="1" dirty="0" err="1"/>
              <a:t>змісту</a:t>
            </a:r>
            <a:r>
              <a:rPr lang="ru-RU" sz="1050" b="1" dirty="0"/>
              <a:t> ст. 50 КК.</a:t>
            </a:r>
            <a:endParaRPr lang="ru-RU" sz="1050" b="1" dirty="0"/>
          </a:p>
        </p:txBody>
      </p:sp>
      <p:sp>
        <p:nvSpPr>
          <p:cNvPr id="16" name="Блок-схема: альтернативный процесс 15"/>
          <p:cNvSpPr/>
          <p:nvPr/>
        </p:nvSpPr>
        <p:spPr>
          <a:xfrm>
            <a:off x="376810" y="3813746"/>
            <a:ext cx="8543673" cy="47396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100" b="1" dirty="0">
                <a:solidFill>
                  <a:schemeClr val="bg1"/>
                </a:solidFill>
              </a:rPr>
              <a:t>5</a:t>
            </a:r>
            <a:r>
              <a:rPr lang="ru-RU" sz="1100" b="1" dirty="0" smtClean="0">
                <a:solidFill>
                  <a:schemeClr val="bg1"/>
                </a:solidFill>
              </a:rPr>
              <a:t>.Принцип</a:t>
            </a:r>
            <a:r>
              <a:rPr lang="ru-RU" sz="1050" b="1" dirty="0" smtClean="0">
                <a:solidFill>
                  <a:schemeClr val="bg1"/>
                </a:solidFill>
              </a:rPr>
              <a:t> </a:t>
            </a:r>
            <a:r>
              <a:rPr lang="ru-RU" sz="1050" b="1" dirty="0" err="1">
                <a:solidFill>
                  <a:schemeClr val="bg1"/>
                </a:solidFill>
              </a:rPr>
              <a:t>повної</a:t>
            </a:r>
            <a:r>
              <a:rPr lang="ru-RU" sz="1050" b="1" dirty="0">
                <a:solidFill>
                  <a:schemeClr val="bg1"/>
                </a:solidFill>
              </a:rPr>
              <a:t> </a:t>
            </a:r>
            <a:r>
              <a:rPr lang="ru-RU" sz="1050" b="1" dirty="0" err="1">
                <a:solidFill>
                  <a:schemeClr val="bg1"/>
                </a:solidFill>
              </a:rPr>
              <a:t>відповідальності</a:t>
            </a:r>
            <a:r>
              <a:rPr lang="ru-RU" sz="1050" b="1" dirty="0">
                <a:solidFill>
                  <a:schemeClr val="bg1"/>
                </a:solidFill>
              </a:rPr>
              <a:t>. </a:t>
            </a:r>
            <a:r>
              <a:rPr lang="ru-RU" sz="1050" b="1" dirty="0" err="1"/>
              <a:t>Повнота</a:t>
            </a:r>
            <a:r>
              <a:rPr lang="ru-RU" sz="1050" b="1" dirty="0"/>
              <a:t> </a:t>
            </a:r>
            <a:r>
              <a:rPr lang="ru-RU" sz="1050" b="1" dirty="0" err="1"/>
              <a:t>осудності</a:t>
            </a:r>
            <a:r>
              <a:rPr lang="ru-RU" sz="1050" b="1" dirty="0"/>
              <a:t> </a:t>
            </a:r>
            <a:r>
              <a:rPr lang="ru-RU" sz="1050" b="1" dirty="0" err="1"/>
              <a:t>означає</a:t>
            </a:r>
            <a:r>
              <a:rPr lang="ru-RU" sz="1050" b="1" dirty="0"/>
              <a:t> </a:t>
            </a:r>
            <a:r>
              <a:rPr lang="ru-RU" sz="1050" b="1" dirty="0" err="1"/>
              <a:t>вимогу</a:t>
            </a:r>
            <a:r>
              <a:rPr lang="ru-RU" sz="1050" b="1" dirty="0"/>
              <a:t> </a:t>
            </a:r>
            <a:r>
              <a:rPr lang="ru-RU" sz="1050" b="1" dirty="0" err="1"/>
              <a:t>поставити</a:t>
            </a:r>
            <a:r>
              <a:rPr lang="ru-RU" sz="1050" b="1" dirty="0"/>
              <a:t> в </a:t>
            </a:r>
            <a:r>
              <a:rPr lang="ru-RU" sz="1050" b="1" dirty="0" err="1"/>
              <a:t>провину</a:t>
            </a:r>
            <a:r>
              <a:rPr lang="ru-RU" sz="1050" b="1" dirty="0"/>
              <a:t> </a:t>
            </a:r>
            <a:r>
              <a:rPr lang="ru-RU" sz="1050" b="1" dirty="0" err="1"/>
              <a:t>особі</a:t>
            </a:r>
            <a:r>
              <a:rPr lang="ru-RU" sz="1050" b="1" dirty="0"/>
              <a:t> все </a:t>
            </a:r>
            <a:r>
              <a:rPr lang="ru-RU" sz="1050" b="1" dirty="0" err="1"/>
              <a:t>скоєне</a:t>
            </a:r>
            <a:r>
              <a:rPr lang="ru-RU" sz="1050" b="1" dirty="0"/>
              <a:t> нею, </a:t>
            </a:r>
            <a:r>
              <a:rPr lang="ru-RU" sz="1050" b="1" dirty="0" err="1"/>
              <a:t>незалежно</a:t>
            </a:r>
            <a:r>
              <a:rPr lang="ru-RU" sz="1050" b="1" dirty="0"/>
              <a:t> </a:t>
            </a:r>
            <a:r>
              <a:rPr lang="ru-RU" sz="1050" b="1" dirty="0" err="1"/>
              <a:t>від</a:t>
            </a:r>
            <a:r>
              <a:rPr lang="ru-RU" sz="1050" b="1" dirty="0"/>
              <a:t> того, </a:t>
            </a:r>
            <a:r>
              <a:rPr lang="ru-RU" sz="1050" b="1" dirty="0" err="1"/>
              <a:t>якою</a:t>
            </a:r>
            <a:r>
              <a:rPr lang="ru-RU" sz="1050" b="1" dirty="0"/>
              <a:t> </a:t>
            </a:r>
            <a:r>
              <a:rPr lang="ru-RU" sz="1050" b="1" dirty="0" err="1"/>
              <a:t>кількістю</a:t>
            </a:r>
            <a:r>
              <a:rPr lang="ru-RU" sz="1050" b="1" dirty="0"/>
              <a:t> </a:t>
            </a:r>
            <a:r>
              <a:rPr lang="ru-RU" sz="1050" b="1" dirty="0" err="1"/>
              <a:t>кримінально-правових</a:t>
            </a:r>
            <a:r>
              <a:rPr lang="ru-RU" sz="1050" b="1" dirty="0"/>
              <a:t> норм </a:t>
            </a:r>
            <a:r>
              <a:rPr lang="ru-RU" sz="1050" b="1" dirty="0" err="1"/>
              <a:t>це</a:t>
            </a:r>
            <a:r>
              <a:rPr lang="ru-RU" sz="1050" b="1" dirty="0"/>
              <a:t> </a:t>
            </a:r>
            <a:r>
              <a:rPr lang="ru-RU" sz="1050" b="1" dirty="0" err="1"/>
              <a:t>передбачено</a:t>
            </a:r>
            <a:r>
              <a:rPr lang="ru-RU" sz="1050" b="1" dirty="0"/>
              <a:t>. Будь-яка </a:t>
            </a:r>
            <a:r>
              <a:rPr lang="ru-RU" sz="1050" b="1" dirty="0" err="1"/>
              <a:t>неповнота</a:t>
            </a:r>
            <a:r>
              <a:rPr lang="ru-RU" sz="1050" b="1" dirty="0"/>
              <a:t> </a:t>
            </a:r>
            <a:r>
              <a:rPr lang="ru-RU" sz="1050" b="1" dirty="0" err="1"/>
              <a:t>осудності</a:t>
            </a:r>
            <a:r>
              <a:rPr lang="ru-RU" sz="1050" b="1" dirty="0"/>
              <a:t> </a:t>
            </a:r>
            <a:r>
              <a:rPr lang="ru-RU" sz="1050" b="1" dirty="0" err="1"/>
              <a:t>визнається</a:t>
            </a:r>
            <a:r>
              <a:rPr lang="ru-RU" sz="1050" b="1" dirty="0"/>
              <a:t> </a:t>
            </a:r>
            <a:r>
              <a:rPr lang="ru-RU" sz="1050" b="1" dirty="0" err="1"/>
              <a:t>безумовною</a:t>
            </a:r>
            <a:r>
              <a:rPr lang="ru-RU" sz="1050" b="1" dirty="0"/>
              <a:t> </a:t>
            </a:r>
            <a:r>
              <a:rPr lang="ru-RU" sz="1050" b="1" dirty="0" err="1"/>
              <a:t>підставою</a:t>
            </a:r>
            <a:r>
              <a:rPr lang="ru-RU" sz="1050" b="1" dirty="0"/>
              <a:t> для </a:t>
            </a:r>
            <a:r>
              <a:rPr lang="ru-RU" sz="1050" b="1" dirty="0" err="1"/>
              <a:t>повернення</a:t>
            </a:r>
            <a:r>
              <a:rPr lang="ru-RU" sz="1050" b="1" dirty="0"/>
              <a:t> </a:t>
            </a:r>
            <a:r>
              <a:rPr lang="ru-RU" sz="1050" b="1" dirty="0" err="1"/>
              <a:t>кримінальної</a:t>
            </a:r>
            <a:r>
              <a:rPr lang="ru-RU" sz="1050" b="1" dirty="0"/>
              <a:t> </a:t>
            </a:r>
            <a:r>
              <a:rPr lang="ru-RU" sz="1050" b="1" dirty="0" err="1"/>
              <a:t>справи</a:t>
            </a:r>
            <a:r>
              <a:rPr lang="ru-RU" sz="1050" b="1" dirty="0"/>
              <a:t> на </a:t>
            </a:r>
            <a:r>
              <a:rPr lang="ru-RU" sz="1050" b="1" dirty="0" err="1"/>
              <a:t>додаткове</a:t>
            </a:r>
            <a:r>
              <a:rPr lang="ru-RU" sz="1050" b="1" dirty="0"/>
              <a:t> </a:t>
            </a:r>
            <a:r>
              <a:rPr lang="ru-RU" sz="1050" b="1" dirty="0" err="1" smtClean="0"/>
              <a:t>слідство</a:t>
            </a:r>
            <a:r>
              <a:rPr lang="ru-RU" sz="1050" b="1" dirty="0" smtClean="0"/>
              <a:t>.</a:t>
            </a:r>
            <a:endParaRPr lang="ru-RU" sz="1050" b="1" dirty="0"/>
          </a:p>
        </p:txBody>
      </p:sp>
      <p:sp>
        <p:nvSpPr>
          <p:cNvPr id="17" name="Блок-схема: альтернативный процесс 16"/>
          <p:cNvSpPr/>
          <p:nvPr/>
        </p:nvSpPr>
        <p:spPr>
          <a:xfrm>
            <a:off x="395861" y="5150841"/>
            <a:ext cx="8524622" cy="79208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050" b="1" dirty="0" smtClean="0">
                <a:solidFill>
                  <a:schemeClr val="bg1"/>
                </a:solidFill>
              </a:rPr>
              <a:t>7.</a:t>
            </a:r>
            <a:r>
              <a:rPr lang="vi-VN" sz="1050" b="1" dirty="0" smtClean="0">
                <a:solidFill>
                  <a:schemeClr val="bg1"/>
                </a:solidFill>
              </a:rPr>
              <a:t>Принцип </a:t>
            </a:r>
            <a:r>
              <a:rPr lang="vi-VN" sz="1050" b="1" dirty="0">
                <a:solidFill>
                  <a:schemeClr val="bg1"/>
                </a:solidFill>
              </a:rPr>
              <a:t>більшої караності групового злочину</a:t>
            </a:r>
            <a:r>
              <a:rPr lang="vi-VN" sz="1050" b="1" dirty="0"/>
              <a:t>. За невеликим винятком всі або переважна більшість правових норм про відповідальність за навмисні злочини містять кваліфікуючу ознаку — вчинення його групою осіб або організованою групою. Крім того, п. 2 ч. 1 ст. 67 КК визнає вчинення злочину групою осіб за попередньою змовою, яка обтяжує відповідальність винної особи. Чим бі́льше злочинна група та чим міцніше вона організована, тим бі́льшої кари вона заслуговує.</a:t>
            </a:r>
            <a:endParaRPr lang="ru-RU" sz="1050" b="1"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80">
                                          <p:stCondLst>
                                            <p:cond delay="0"/>
                                          </p:stCondLst>
                                        </p:cTn>
                                        <p:tgtEl>
                                          <p:spTgt spid="9"/>
                                        </p:tgtEl>
                                      </p:cBhvr>
                                    </p:animEffect>
                                    <p:anim calcmode="lin" valueType="num">
                                      <p:cBhvr>
                                        <p:cTn id="1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7" dur="26">
                                          <p:stCondLst>
                                            <p:cond delay="650"/>
                                          </p:stCondLst>
                                        </p:cTn>
                                        <p:tgtEl>
                                          <p:spTgt spid="9"/>
                                        </p:tgtEl>
                                      </p:cBhvr>
                                      <p:to x="100000" y="60000"/>
                                    </p:animScale>
                                    <p:animScale>
                                      <p:cBhvr>
                                        <p:cTn id="18" dur="166" decel="50000">
                                          <p:stCondLst>
                                            <p:cond delay="676"/>
                                          </p:stCondLst>
                                        </p:cTn>
                                        <p:tgtEl>
                                          <p:spTgt spid="9"/>
                                        </p:tgtEl>
                                      </p:cBhvr>
                                      <p:to x="100000" y="100000"/>
                                    </p:animScale>
                                    <p:animScale>
                                      <p:cBhvr>
                                        <p:cTn id="19" dur="26">
                                          <p:stCondLst>
                                            <p:cond delay="1312"/>
                                          </p:stCondLst>
                                        </p:cTn>
                                        <p:tgtEl>
                                          <p:spTgt spid="9"/>
                                        </p:tgtEl>
                                      </p:cBhvr>
                                      <p:to x="100000" y="80000"/>
                                    </p:animScale>
                                    <p:animScale>
                                      <p:cBhvr>
                                        <p:cTn id="20" dur="166" decel="50000">
                                          <p:stCondLst>
                                            <p:cond delay="1338"/>
                                          </p:stCondLst>
                                        </p:cTn>
                                        <p:tgtEl>
                                          <p:spTgt spid="9"/>
                                        </p:tgtEl>
                                      </p:cBhvr>
                                      <p:to x="100000" y="100000"/>
                                    </p:animScale>
                                    <p:animScale>
                                      <p:cBhvr>
                                        <p:cTn id="21" dur="26">
                                          <p:stCondLst>
                                            <p:cond delay="1642"/>
                                          </p:stCondLst>
                                        </p:cTn>
                                        <p:tgtEl>
                                          <p:spTgt spid="9"/>
                                        </p:tgtEl>
                                      </p:cBhvr>
                                      <p:to x="100000" y="90000"/>
                                    </p:animScale>
                                    <p:animScale>
                                      <p:cBhvr>
                                        <p:cTn id="22" dur="166" decel="50000">
                                          <p:stCondLst>
                                            <p:cond delay="1668"/>
                                          </p:stCondLst>
                                        </p:cTn>
                                        <p:tgtEl>
                                          <p:spTgt spid="9"/>
                                        </p:tgtEl>
                                      </p:cBhvr>
                                      <p:to x="100000" y="100000"/>
                                    </p:animScale>
                                    <p:animScale>
                                      <p:cBhvr>
                                        <p:cTn id="23" dur="26">
                                          <p:stCondLst>
                                            <p:cond delay="1808"/>
                                          </p:stCondLst>
                                        </p:cTn>
                                        <p:tgtEl>
                                          <p:spTgt spid="9"/>
                                        </p:tgtEl>
                                      </p:cBhvr>
                                      <p:to x="100000" y="95000"/>
                                    </p:animScale>
                                    <p:animScale>
                                      <p:cBhvr>
                                        <p:cTn id="24" dur="166" decel="50000">
                                          <p:stCondLst>
                                            <p:cond delay="1834"/>
                                          </p:stCondLst>
                                        </p:cTn>
                                        <p:tgtEl>
                                          <p:spTgt spid="9"/>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80">
                                          <p:stCondLst>
                                            <p:cond delay="0"/>
                                          </p:stCondLst>
                                        </p:cTn>
                                        <p:tgtEl>
                                          <p:spTgt spid="10"/>
                                        </p:tgtEl>
                                      </p:cBhvr>
                                    </p:animEffect>
                                    <p:anim calcmode="lin" valueType="num">
                                      <p:cBhvr>
                                        <p:cTn id="3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5" dur="26">
                                          <p:stCondLst>
                                            <p:cond delay="650"/>
                                          </p:stCondLst>
                                        </p:cTn>
                                        <p:tgtEl>
                                          <p:spTgt spid="10"/>
                                        </p:tgtEl>
                                      </p:cBhvr>
                                      <p:to x="100000" y="60000"/>
                                    </p:animScale>
                                    <p:animScale>
                                      <p:cBhvr>
                                        <p:cTn id="36" dur="166" decel="50000">
                                          <p:stCondLst>
                                            <p:cond delay="676"/>
                                          </p:stCondLst>
                                        </p:cTn>
                                        <p:tgtEl>
                                          <p:spTgt spid="10"/>
                                        </p:tgtEl>
                                      </p:cBhvr>
                                      <p:to x="100000" y="100000"/>
                                    </p:animScale>
                                    <p:animScale>
                                      <p:cBhvr>
                                        <p:cTn id="37" dur="26">
                                          <p:stCondLst>
                                            <p:cond delay="1312"/>
                                          </p:stCondLst>
                                        </p:cTn>
                                        <p:tgtEl>
                                          <p:spTgt spid="10"/>
                                        </p:tgtEl>
                                      </p:cBhvr>
                                      <p:to x="100000" y="80000"/>
                                    </p:animScale>
                                    <p:animScale>
                                      <p:cBhvr>
                                        <p:cTn id="38" dur="166" decel="50000">
                                          <p:stCondLst>
                                            <p:cond delay="1338"/>
                                          </p:stCondLst>
                                        </p:cTn>
                                        <p:tgtEl>
                                          <p:spTgt spid="10"/>
                                        </p:tgtEl>
                                      </p:cBhvr>
                                      <p:to x="100000" y="100000"/>
                                    </p:animScale>
                                    <p:animScale>
                                      <p:cBhvr>
                                        <p:cTn id="39" dur="26">
                                          <p:stCondLst>
                                            <p:cond delay="1642"/>
                                          </p:stCondLst>
                                        </p:cTn>
                                        <p:tgtEl>
                                          <p:spTgt spid="10"/>
                                        </p:tgtEl>
                                      </p:cBhvr>
                                      <p:to x="100000" y="90000"/>
                                    </p:animScale>
                                    <p:animScale>
                                      <p:cBhvr>
                                        <p:cTn id="40" dur="166" decel="50000">
                                          <p:stCondLst>
                                            <p:cond delay="1668"/>
                                          </p:stCondLst>
                                        </p:cTn>
                                        <p:tgtEl>
                                          <p:spTgt spid="10"/>
                                        </p:tgtEl>
                                      </p:cBhvr>
                                      <p:to x="100000" y="100000"/>
                                    </p:animScale>
                                    <p:animScale>
                                      <p:cBhvr>
                                        <p:cTn id="41" dur="26">
                                          <p:stCondLst>
                                            <p:cond delay="1808"/>
                                          </p:stCondLst>
                                        </p:cTn>
                                        <p:tgtEl>
                                          <p:spTgt spid="10"/>
                                        </p:tgtEl>
                                      </p:cBhvr>
                                      <p:to x="100000" y="95000"/>
                                    </p:animScale>
                                    <p:animScale>
                                      <p:cBhvr>
                                        <p:cTn id="42" dur="166" decel="50000">
                                          <p:stCondLst>
                                            <p:cond delay="1834"/>
                                          </p:stCondLst>
                                        </p:cTn>
                                        <p:tgtEl>
                                          <p:spTgt spid="10"/>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80">
                                          <p:stCondLst>
                                            <p:cond delay="0"/>
                                          </p:stCondLst>
                                        </p:cTn>
                                        <p:tgtEl>
                                          <p:spTgt spid="11"/>
                                        </p:tgtEl>
                                      </p:cBhvr>
                                    </p:animEffect>
                                    <p:anim calcmode="lin" valueType="num">
                                      <p:cBhvr>
                                        <p:cTn id="4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3" dur="26">
                                          <p:stCondLst>
                                            <p:cond delay="650"/>
                                          </p:stCondLst>
                                        </p:cTn>
                                        <p:tgtEl>
                                          <p:spTgt spid="11"/>
                                        </p:tgtEl>
                                      </p:cBhvr>
                                      <p:to x="100000" y="60000"/>
                                    </p:animScale>
                                    <p:animScale>
                                      <p:cBhvr>
                                        <p:cTn id="54" dur="166" decel="50000">
                                          <p:stCondLst>
                                            <p:cond delay="676"/>
                                          </p:stCondLst>
                                        </p:cTn>
                                        <p:tgtEl>
                                          <p:spTgt spid="11"/>
                                        </p:tgtEl>
                                      </p:cBhvr>
                                      <p:to x="100000" y="100000"/>
                                    </p:animScale>
                                    <p:animScale>
                                      <p:cBhvr>
                                        <p:cTn id="55" dur="26">
                                          <p:stCondLst>
                                            <p:cond delay="1312"/>
                                          </p:stCondLst>
                                        </p:cTn>
                                        <p:tgtEl>
                                          <p:spTgt spid="11"/>
                                        </p:tgtEl>
                                      </p:cBhvr>
                                      <p:to x="100000" y="80000"/>
                                    </p:animScale>
                                    <p:animScale>
                                      <p:cBhvr>
                                        <p:cTn id="56" dur="166" decel="50000">
                                          <p:stCondLst>
                                            <p:cond delay="1338"/>
                                          </p:stCondLst>
                                        </p:cTn>
                                        <p:tgtEl>
                                          <p:spTgt spid="11"/>
                                        </p:tgtEl>
                                      </p:cBhvr>
                                      <p:to x="100000" y="100000"/>
                                    </p:animScale>
                                    <p:animScale>
                                      <p:cBhvr>
                                        <p:cTn id="57" dur="26">
                                          <p:stCondLst>
                                            <p:cond delay="1642"/>
                                          </p:stCondLst>
                                        </p:cTn>
                                        <p:tgtEl>
                                          <p:spTgt spid="11"/>
                                        </p:tgtEl>
                                      </p:cBhvr>
                                      <p:to x="100000" y="90000"/>
                                    </p:animScale>
                                    <p:animScale>
                                      <p:cBhvr>
                                        <p:cTn id="58" dur="166" decel="50000">
                                          <p:stCondLst>
                                            <p:cond delay="1668"/>
                                          </p:stCondLst>
                                        </p:cTn>
                                        <p:tgtEl>
                                          <p:spTgt spid="11"/>
                                        </p:tgtEl>
                                      </p:cBhvr>
                                      <p:to x="100000" y="100000"/>
                                    </p:animScale>
                                    <p:animScale>
                                      <p:cBhvr>
                                        <p:cTn id="59" dur="26">
                                          <p:stCondLst>
                                            <p:cond delay="1808"/>
                                          </p:stCondLst>
                                        </p:cTn>
                                        <p:tgtEl>
                                          <p:spTgt spid="11"/>
                                        </p:tgtEl>
                                      </p:cBhvr>
                                      <p:to x="100000" y="95000"/>
                                    </p:animScale>
                                    <p:animScale>
                                      <p:cBhvr>
                                        <p:cTn id="60" dur="166" decel="50000">
                                          <p:stCondLst>
                                            <p:cond delay="1834"/>
                                          </p:stCondLst>
                                        </p:cTn>
                                        <p:tgtEl>
                                          <p:spTgt spid="11"/>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26"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wipe(down)">
                                      <p:cBhvr>
                                        <p:cTn id="65" dur="580">
                                          <p:stCondLst>
                                            <p:cond delay="0"/>
                                          </p:stCondLst>
                                        </p:cTn>
                                        <p:tgtEl>
                                          <p:spTgt spid="12"/>
                                        </p:tgtEl>
                                      </p:cBhvr>
                                    </p:animEffect>
                                    <p:anim calcmode="lin" valueType="num">
                                      <p:cBhvr>
                                        <p:cTn id="6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1" dur="26">
                                          <p:stCondLst>
                                            <p:cond delay="650"/>
                                          </p:stCondLst>
                                        </p:cTn>
                                        <p:tgtEl>
                                          <p:spTgt spid="12"/>
                                        </p:tgtEl>
                                      </p:cBhvr>
                                      <p:to x="100000" y="60000"/>
                                    </p:animScale>
                                    <p:animScale>
                                      <p:cBhvr>
                                        <p:cTn id="72" dur="166" decel="50000">
                                          <p:stCondLst>
                                            <p:cond delay="676"/>
                                          </p:stCondLst>
                                        </p:cTn>
                                        <p:tgtEl>
                                          <p:spTgt spid="12"/>
                                        </p:tgtEl>
                                      </p:cBhvr>
                                      <p:to x="100000" y="100000"/>
                                    </p:animScale>
                                    <p:animScale>
                                      <p:cBhvr>
                                        <p:cTn id="73" dur="26">
                                          <p:stCondLst>
                                            <p:cond delay="1312"/>
                                          </p:stCondLst>
                                        </p:cTn>
                                        <p:tgtEl>
                                          <p:spTgt spid="12"/>
                                        </p:tgtEl>
                                      </p:cBhvr>
                                      <p:to x="100000" y="80000"/>
                                    </p:animScale>
                                    <p:animScale>
                                      <p:cBhvr>
                                        <p:cTn id="74" dur="166" decel="50000">
                                          <p:stCondLst>
                                            <p:cond delay="1338"/>
                                          </p:stCondLst>
                                        </p:cTn>
                                        <p:tgtEl>
                                          <p:spTgt spid="12"/>
                                        </p:tgtEl>
                                      </p:cBhvr>
                                      <p:to x="100000" y="100000"/>
                                    </p:animScale>
                                    <p:animScale>
                                      <p:cBhvr>
                                        <p:cTn id="75" dur="26">
                                          <p:stCondLst>
                                            <p:cond delay="1642"/>
                                          </p:stCondLst>
                                        </p:cTn>
                                        <p:tgtEl>
                                          <p:spTgt spid="12"/>
                                        </p:tgtEl>
                                      </p:cBhvr>
                                      <p:to x="100000" y="90000"/>
                                    </p:animScale>
                                    <p:animScale>
                                      <p:cBhvr>
                                        <p:cTn id="76" dur="166" decel="50000">
                                          <p:stCondLst>
                                            <p:cond delay="1668"/>
                                          </p:stCondLst>
                                        </p:cTn>
                                        <p:tgtEl>
                                          <p:spTgt spid="12"/>
                                        </p:tgtEl>
                                      </p:cBhvr>
                                      <p:to x="100000" y="100000"/>
                                    </p:animScale>
                                    <p:animScale>
                                      <p:cBhvr>
                                        <p:cTn id="77" dur="26">
                                          <p:stCondLst>
                                            <p:cond delay="1808"/>
                                          </p:stCondLst>
                                        </p:cTn>
                                        <p:tgtEl>
                                          <p:spTgt spid="12"/>
                                        </p:tgtEl>
                                      </p:cBhvr>
                                      <p:to x="100000" y="95000"/>
                                    </p:animScale>
                                    <p:animScale>
                                      <p:cBhvr>
                                        <p:cTn id="78" dur="166" decel="50000">
                                          <p:stCondLst>
                                            <p:cond delay="1834"/>
                                          </p:stCondLst>
                                        </p:cTn>
                                        <p:tgtEl>
                                          <p:spTgt spid="12"/>
                                        </p:tgtEl>
                                      </p:cBhvr>
                                      <p:to x="100000" y="100000"/>
                                    </p:animScale>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wipe(down)">
                                      <p:cBhvr>
                                        <p:cTn id="83" dur="580">
                                          <p:stCondLst>
                                            <p:cond delay="0"/>
                                          </p:stCondLst>
                                        </p:cTn>
                                        <p:tgtEl>
                                          <p:spTgt spid="16"/>
                                        </p:tgtEl>
                                      </p:cBhvr>
                                    </p:animEffect>
                                    <p:anim calcmode="lin" valueType="num">
                                      <p:cBhvr>
                                        <p:cTn id="8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89" dur="26">
                                          <p:stCondLst>
                                            <p:cond delay="650"/>
                                          </p:stCondLst>
                                        </p:cTn>
                                        <p:tgtEl>
                                          <p:spTgt spid="16"/>
                                        </p:tgtEl>
                                      </p:cBhvr>
                                      <p:to x="100000" y="60000"/>
                                    </p:animScale>
                                    <p:animScale>
                                      <p:cBhvr>
                                        <p:cTn id="90" dur="166" decel="50000">
                                          <p:stCondLst>
                                            <p:cond delay="676"/>
                                          </p:stCondLst>
                                        </p:cTn>
                                        <p:tgtEl>
                                          <p:spTgt spid="16"/>
                                        </p:tgtEl>
                                      </p:cBhvr>
                                      <p:to x="100000" y="100000"/>
                                    </p:animScale>
                                    <p:animScale>
                                      <p:cBhvr>
                                        <p:cTn id="91" dur="26">
                                          <p:stCondLst>
                                            <p:cond delay="1312"/>
                                          </p:stCondLst>
                                        </p:cTn>
                                        <p:tgtEl>
                                          <p:spTgt spid="16"/>
                                        </p:tgtEl>
                                      </p:cBhvr>
                                      <p:to x="100000" y="80000"/>
                                    </p:animScale>
                                    <p:animScale>
                                      <p:cBhvr>
                                        <p:cTn id="92" dur="166" decel="50000">
                                          <p:stCondLst>
                                            <p:cond delay="1338"/>
                                          </p:stCondLst>
                                        </p:cTn>
                                        <p:tgtEl>
                                          <p:spTgt spid="16"/>
                                        </p:tgtEl>
                                      </p:cBhvr>
                                      <p:to x="100000" y="100000"/>
                                    </p:animScale>
                                    <p:animScale>
                                      <p:cBhvr>
                                        <p:cTn id="93" dur="26">
                                          <p:stCondLst>
                                            <p:cond delay="1642"/>
                                          </p:stCondLst>
                                        </p:cTn>
                                        <p:tgtEl>
                                          <p:spTgt spid="16"/>
                                        </p:tgtEl>
                                      </p:cBhvr>
                                      <p:to x="100000" y="90000"/>
                                    </p:animScale>
                                    <p:animScale>
                                      <p:cBhvr>
                                        <p:cTn id="94" dur="166" decel="50000">
                                          <p:stCondLst>
                                            <p:cond delay="1668"/>
                                          </p:stCondLst>
                                        </p:cTn>
                                        <p:tgtEl>
                                          <p:spTgt spid="16"/>
                                        </p:tgtEl>
                                      </p:cBhvr>
                                      <p:to x="100000" y="100000"/>
                                    </p:animScale>
                                    <p:animScale>
                                      <p:cBhvr>
                                        <p:cTn id="95" dur="26">
                                          <p:stCondLst>
                                            <p:cond delay="1808"/>
                                          </p:stCondLst>
                                        </p:cTn>
                                        <p:tgtEl>
                                          <p:spTgt spid="16"/>
                                        </p:tgtEl>
                                      </p:cBhvr>
                                      <p:to x="100000" y="95000"/>
                                    </p:animScale>
                                    <p:animScale>
                                      <p:cBhvr>
                                        <p:cTn id="96" dur="166" decel="50000">
                                          <p:stCondLst>
                                            <p:cond delay="1834"/>
                                          </p:stCondLst>
                                        </p:cTn>
                                        <p:tgtEl>
                                          <p:spTgt spid="16"/>
                                        </p:tgtEl>
                                      </p:cBhvr>
                                      <p:to x="100000" y="100000"/>
                                    </p:animScale>
                                  </p:childTnLst>
                                </p:cTn>
                              </p:par>
                            </p:childTnLst>
                          </p:cTn>
                        </p:par>
                      </p:childTnLst>
                    </p:cTn>
                  </p:par>
                  <p:par>
                    <p:cTn id="97" fill="hold">
                      <p:stCondLst>
                        <p:cond delay="indefinite"/>
                      </p:stCondLst>
                      <p:childTnLst>
                        <p:par>
                          <p:cTn id="98" fill="hold">
                            <p:stCondLst>
                              <p:cond delay="0"/>
                            </p:stCondLst>
                            <p:childTnLst>
                              <p:par>
                                <p:cTn id="99" presetID="26" presetClass="entr" presetSubtype="0" fill="hold" grpId="0" nodeType="clickEffect">
                                  <p:stCondLst>
                                    <p:cond delay="0"/>
                                  </p:stCondLst>
                                  <p:childTnLst>
                                    <p:set>
                                      <p:cBhvr>
                                        <p:cTn id="100" dur="1" fill="hold">
                                          <p:stCondLst>
                                            <p:cond delay="0"/>
                                          </p:stCondLst>
                                        </p:cTn>
                                        <p:tgtEl>
                                          <p:spTgt spid="14"/>
                                        </p:tgtEl>
                                        <p:attrNameLst>
                                          <p:attrName>style.visibility</p:attrName>
                                        </p:attrNameLst>
                                      </p:cBhvr>
                                      <p:to>
                                        <p:strVal val="visible"/>
                                      </p:to>
                                    </p:set>
                                    <p:animEffect transition="in" filter="wipe(down)">
                                      <p:cBhvr>
                                        <p:cTn id="101" dur="580">
                                          <p:stCondLst>
                                            <p:cond delay="0"/>
                                          </p:stCondLst>
                                        </p:cTn>
                                        <p:tgtEl>
                                          <p:spTgt spid="14"/>
                                        </p:tgtEl>
                                      </p:cBhvr>
                                    </p:animEffect>
                                    <p:anim calcmode="lin" valueType="num">
                                      <p:cBhvr>
                                        <p:cTn id="10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07" dur="26">
                                          <p:stCondLst>
                                            <p:cond delay="650"/>
                                          </p:stCondLst>
                                        </p:cTn>
                                        <p:tgtEl>
                                          <p:spTgt spid="14"/>
                                        </p:tgtEl>
                                      </p:cBhvr>
                                      <p:to x="100000" y="60000"/>
                                    </p:animScale>
                                    <p:animScale>
                                      <p:cBhvr>
                                        <p:cTn id="108" dur="166" decel="50000">
                                          <p:stCondLst>
                                            <p:cond delay="676"/>
                                          </p:stCondLst>
                                        </p:cTn>
                                        <p:tgtEl>
                                          <p:spTgt spid="14"/>
                                        </p:tgtEl>
                                      </p:cBhvr>
                                      <p:to x="100000" y="100000"/>
                                    </p:animScale>
                                    <p:animScale>
                                      <p:cBhvr>
                                        <p:cTn id="109" dur="26">
                                          <p:stCondLst>
                                            <p:cond delay="1312"/>
                                          </p:stCondLst>
                                        </p:cTn>
                                        <p:tgtEl>
                                          <p:spTgt spid="14"/>
                                        </p:tgtEl>
                                      </p:cBhvr>
                                      <p:to x="100000" y="80000"/>
                                    </p:animScale>
                                    <p:animScale>
                                      <p:cBhvr>
                                        <p:cTn id="110" dur="166" decel="50000">
                                          <p:stCondLst>
                                            <p:cond delay="1338"/>
                                          </p:stCondLst>
                                        </p:cTn>
                                        <p:tgtEl>
                                          <p:spTgt spid="14"/>
                                        </p:tgtEl>
                                      </p:cBhvr>
                                      <p:to x="100000" y="100000"/>
                                    </p:animScale>
                                    <p:animScale>
                                      <p:cBhvr>
                                        <p:cTn id="111" dur="26">
                                          <p:stCondLst>
                                            <p:cond delay="1642"/>
                                          </p:stCondLst>
                                        </p:cTn>
                                        <p:tgtEl>
                                          <p:spTgt spid="14"/>
                                        </p:tgtEl>
                                      </p:cBhvr>
                                      <p:to x="100000" y="90000"/>
                                    </p:animScale>
                                    <p:animScale>
                                      <p:cBhvr>
                                        <p:cTn id="112" dur="166" decel="50000">
                                          <p:stCondLst>
                                            <p:cond delay="1668"/>
                                          </p:stCondLst>
                                        </p:cTn>
                                        <p:tgtEl>
                                          <p:spTgt spid="14"/>
                                        </p:tgtEl>
                                      </p:cBhvr>
                                      <p:to x="100000" y="100000"/>
                                    </p:animScale>
                                    <p:animScale>
                                      <p:cBhvr>
                                        <p:cTn id="113" dur="26">
                                          <p:stCondLst>
                                            <p:cond delay="1808"/>
                                          </p:stCondLst>
                                        </p:cTn>
                                        <p:tgtEl>
                                          <p:spTgt spid="14"/>
                                        </p:tgtEl>
                                      </p:cBhvr>
                                      <p:to x="100000" y="95000"/>
                                    </p:animScale>
                                    <p:animScale>
                                      <p:cBhvr>
                                        <p:cTn id="114" dur="166" decel="50000">
                                          <p:stCondLst>
                                            <p:cond delay="1834"/>
                                          </p:stCondLst>
                                        </p:cTn>
                                        <p:tgtEl>
                                          <p:spTgt spid="14"/>
                                        </p:tgtEl>
                                      </p:cBhvr>
                                      <p:to x="100000" y="100000"/>
                                    </p:animScale>
                                  </p:childTnLst>
                                </p:cTn>
                              </p:par>
                            </p:childTnLst>
                          </p:cTn>
                        </p:par>
                      </p:childTnLst>
                    </p:cTn>
                  </p:par>
                  <p:par>
                    <p:cTn id="115" fill="hold">
                      <p:stCondLst>
                        <p:cond delay="indefinite"/>
                      </p:stCondLst>
                      <p:childTnLst>
                        <p:par>
                          <p:cTn id="116" fill="hold">
                            <p:stCondLst>
                              <p:cond delay="0"/>
                            </p:stCondLst>
                            <p:childTnLst>
                              <p:par>
                                <p:cTn id="117" presetID="26" presetClass="entr" presetSubtype="0" fill="hold" grpId="0" nodeType="clickEffect">
                                  <p:stCondLst>
                                    <p:cond delay="0"/>
                                  </p:stCondLst>
                                  <p:childTnLst>
                                    <p:set>
                                      <p:cBhvr>
                                        <p:cTn id="118" dur="1" fill="hold">
                                          <p:stCondLst>
                                            <p:cond delay="0"/>
                                          </p:stCondLst>
                                        </p:cTn>
                                        <p:tgtEl>
                                          <p:spTgt spid="17"/>
                                        </p:tgtEl>
                                        <p:attrNameLst>
                                          <p:attrName>style.visibility</p:attrName>
                                        </p:attrNameLst>
                                      </p:cBhvr>
                                      <p:to>
                                        <p:strVal val="visible"/>
                                      </p:to>
                                    </p:set>
                                    <p:animEffect transition="in" filter="wipe(down)">
                                      <p:cBhvr>
                                        <p:cTn id="119" dur="580">
                                          <p:stCondLst>
                                            <p:cond delay="0"/>
                                          </p:stCondLst>
                                        </p:cTn>
                                        <p:tgtEl>
                                          <p:spTgt spid="17"/>
                                        </p:tgtEl>
                                      </p:cBhvr>
                                    </p:animEffect>
                                    <p:anim calcmode="lin" valueType="num">
                                      <p:cBhvr>
                                        <p:cTn id="12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25" dur="26">
                                          <p:stCondLst>
                                            <p:cond delay="650"/>
                                          </p:stCondLst>
                                        </p:cTn>
                                        <p:tgtEl>
                                          <p:spTgt spid="17"/>
                                        </p:tgtEl>
                                      </p:cBhvr>
                                      <p:to x="100000" y="60000"/>
                                    </p:animScale>
                                    <p:animScale>
                                      <p:cBhvr>
                                        <p:cTn id="126" dur="166" decel="50000">
                                          <p:stCondLst>
                                            <p:cond delay="676"/>
                                          </p:stCondLst>
                                        </p:cTn>
                                        <p:tgtEl>
                                          <p:spTgt spid="17"/>
                                        </p:tgtEl>
                                      </p:cBhvr>
                                      <p:to x="100000" y="100000"/>
                                    </p:animScale>
                                    <p:animScale>
                                      <p:cBhvr>
                                        <p:cTn id="127" dur="26">
                                          <p:stCondLst>
                                            <p:cond delay="1312"/>
                                          </p:stCondLst>
                                        </p:cTn>
                                        <p:tgtEl>
                                          <p:spTgt spid="17"/>
                                        </p:tgtEl>
                                      </p:cBhvr>
                                      <p:to x="100000" y="80000"/>
                                    </p:animScale>
                                    <p:animScale>
                                      <p:cBhvr>
                                        <p:cTn id="128" dur="166" decel="50000">
                                          <p:stCondLst>
                                            <p:cond delay="1338"/>
                                          </p:stCondLst>
                                        </p:cTn>
                                        <p:tgtEl>
                                          <p:spTgt spid="17"/>
                                        </p:tgtEl>
                                      </p:cBhvr>
                                      <p:to x="100000" y="100000"/>
                                    </p:animScale>
                                    <p:animScale>
                                      <p:cBhvr>
                                        <p:cTn id="129" dur="26">
                                          <p:stCondLst>
                                            <p:cond delay="1642"/>
                                          </p:stCondLst>
                                        </p:cTn>
                                        <p:tgtEl>
                                          <p:spTgt spid="17"/>
                                        </p:tgtEl>
                                      </p:cBhvr>
                                      <p:to x="100000" y="90000"/>
                                    </p:animScale>
                                    <p:animScale>
                                      <p:cBhvr>
                                        <p:cTn id="130" dur="166" decel="50000">
                                          <p:stCondLst>
                                            <p:cond delay="1668"/>
                                          </p:stCondLst>
                                        </p:cTn>
                                        <p:tgtEl>
                                          <p:spTgt spid="17"/>
                                        </p:tgtEl>
                                      </p:cBhvr>
                                      <p:to x="100000" y="100000"/>
                                    </p:animScale>
                                    <p:animScale>
                                      <p:cBhvr>
                                        <p:cTn id="131" dur="26">
                                          <p:stCondLst>
                                            <p:cond delay="1808"/>
                                          </p:stCondLst>
                                        </p:cTn>
                                        <p:tgtEl>
                                          <p:spTgt spid="17"/>
                                        </p:tgtEl>
                                      </p:cBhvr>
                                      <p:to x="100000" y="95000"/>
                                    </p:animScale>
                                    <p:animScale>
                                      <p:cBhvr>
                                        <p:cTn id="132" dur="166" decel="50000">
                                          <p:stCondLst>
                                            <p:cond delay="1834"/>
                                          </p:stCondLst>
                                        </p:cTn>
                                        <p:tgtEl>
                                          <p:spTgt spid="17"/>
                                        </p:tgtEl>
                                      </p:cBhvr>
                                      <p:to x="100000" y="100000"/>
                                    </p:animScale>
                                  </p:childTnLst>
                                </p:cTn>
                              </p:par>
                            </p:childTnLst>
                          </p:cTn>
                        </p:par>
                      </p:childTnLst>
                    </p:cTn>
                  </p:par>
                  <p:par>
                    <p:cTn id="133" fill="hold">
                      <p:stCondLst>
                        <p:cond delay="indefinite"/>
                      </p:stCondLst>
                      <p:childTnLst>
                        <p:par>
                          <p:cTn id="134" fill="hold">
                            <p:stCondLst>
                              <p:cond delay="0"/>
                            </p:stCondLst>
                            <p:childTnLst>
                              <p:par>
                                <p:cTn id="135" presetID="26" presetClass="entr" presetSubtype="0" fill="hold" grpId="0" nodeType="clickEffect">
                                  <p:stCondLst>
                                    <p:cond delay="0"/>
                                  </p:stCondLst>
                                  <p:childTnLst>
                                    <p:set>
                                      <p:cBhvr>
                                        <p:cTn id="136" dur="1" fill="hold">
                                          <p:stCondLst>
                                            <p:cond delay="0"/>
                                          </p:stCondLst>
                                        </p:cTn>
                                        <p:tgtEl>
                                          <p:spTgt spid="15"/>
                                        </p:tgtEl>
                                        <p:attrNameLst>
                                          <p:attrName>style.visibility</p:attrName>
                                        </p:attrNameLst>
                                      </p:cBhvr>
                                      <p:to>
                                        <p:strVal val="visible"/>
                                      </p:to>
                                    </p:set>
                                    <p:animEffect transition="in" filter="wipe(down)">
                                      <p:cBhvr>
                                        <p:cTn id="137" dur="580">
                                          <p:stCondLst>
                                            <p:cond delay="0"/>
                                          </p:stCondLst>
                                        </p:cTn>
                                        <p:tgtEl>
                                          <p:spTgt spid="15"/>
                                        </p:tgtEl>
                                      </p:cBhvr>
                                    </p:animEffect>
                                    <p:anim calcmode="lin" valueType="num">
                                      <p:cBhvr>
                                        <p:cTn id="13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3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4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4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4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43" dur="26">
                                          <p:stCondLst>
                                            <p:cond delay="650"/>
                                          </p:stCondLst>
                                        </p:cTn>
                                        <p:tgtEl>
                                          <p:spTgt spid="15"/>
                                        </p:tgtEl>
                                      </p:cBhvr>
                                      <p:to x="100000" y="60000"/>
                                    </p:animScale>
                                    <p:animScale>
                                      <p:cBhvr>
                                        <p:cTn id="144" dur="166" decel="50000">
                                          <p:stCondLst>
                                            <p:cond delay="676"/>
                                          </p:stCondLst>
                                        </p:cTn>
                                        <p:tgtEl>
                                          <p:spTgt spid="15"/>
                                        </p:tgtEl>
                                      </p:cBhvr>
                                      <p:to x="100000" y="100000"/>
                                    </p:animScale>
                                    <p:animScale>
                                      <p:cBhvr>
                                        <p:cTn id="145" dur="26">
                                          <p:stCondLst>
                                            <p:cond delay="1312"/>
                                          </p:stCondLst>
                                        </p:cTn>
                                        <p:tgtEl>
                                          <p:spTgt spid="15"/>
                                        </p:tgtEl>
                                      </p:cBhvr>
                                      <p:to x="100000" y="80000"/>
                                    </p:animScale>
                                    <p:animScale>
                                      <p:cBhvr>
                                        <p:cTn id="146" dur="166" decel="50000">
                                          <p:stCondLst>
                                            <p:cond delay="1338"/>
                                          </p:stCondLst>
                                        </p:cTn>
                                        <p:tgtEl>
                                          <p:spTgt spid="15"/>
                                        </p:tgtEl>
                                      </p:cBhvr>
                                      <p:to x="100000" y="100000"/>
                                    </p:animScale>
                                    <p:animScale>
                                      <p:cBhvr>
                                        <p:cTn id="147" dur="26">
                                          <p:stCondLst>
                                            <p:cond delay="1642"/>
                                          </p:stCondLst>
                                        </p:cTn>
                                        <p:tgtEl>
                                          <p:spTgt spid="15"/>
                                        </p:tgtEl>
                                      </p:cBhvr>
                                      <p:to x="100000" y="90000"/>
                                    </p:animScale>
                                    <p:animScale>
                                      <p:cBhvr>
                                        <p:cTn id="148" dur="166" decel="50000">
                                          <p:stCondLst>
                                            <p:cond delay="1668"/>
                                          </p:stCondLst>
                                        </p:cTn>
                                        <p:tgtEl>
                                          <p:spTgt spid="15"/>
                                        </p:tgtEl>
                                      </p:cBhvr>
                                      <p:to x="100000" y="100000"/>
                                    </p:animScale>
                                    <p:animScale>
                                      <p:cBhvr>
                                        <p:cTn id="149" dur="26">
                                          <p:stCondLst>
                                            <p:cond delay="1808"/>
                                          </p:stCondLst>
                                        </p:cTn>
                                        <p:tgtEl>
                                          <p:spTgt spid="15"/>
                                        </p:tgtEl>
                                      </p:cBhvr>
                                      <p:to x="100000" y="95000"/>
                                    </p:animScale>
                                    <p:animScale>
                                      <p:cBhvr>
                                        <p:cTn id="150"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P spid="12"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683568" y="270781"/>
            <a:ext cx="7488832" cy="108012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a:t>РОЗДІЛ </a:t>
            </a:r>
            <a:r>
              <a:rPr lang="en-US" dirty="0"/>
              <a:t>II. </a:t>
            </a:r>
            <a:r>
              <a:rPr lang="uk-UA" dirty="0"/>
              <a:t>КРИМІНАЛЬНА ВІДПОВІДАЛЬНІСТЬ ТА ЇЇ ПІДСТАВИ</a:t>
            </a:r>
          </a:p>
        </p:txBody>
      </p:sp>
      <p:sp>
        <p:nvSpPr>
          <p:cNvPr id="4" name="TextBox 3"/>
          <p:cNvSpPr txBox="1"/>
          <p:nvPr/>
        </p:nvSpPr>
        <p:spPr>
          <a:xfrm>
            <a:off x="755576" y="1412776"/>
            <a:ext cx="7560840" cy="5262979"/>
          </a:xfrm>
          <a:prstGeom prst="rect">
            <a:avLst/>
          </a:prstGeom>
          <a:noFill/>
        </p:spPr>
        <p:txBody>
          <a:bodyPr wrap="square" rtlCol="0">
            <a:spAutoFit/>
          </a:bodyPr>
          <a:lstStyle/>
          <a:p>
            <a:r>
              <a:rPr lang="uk-UA" sz="1600" dirty="0">
                <a:solidFill>
                  <a:schemeClr val="accent6"/>
                </a:solidFill>
              </a:rPr>
              <a:t>Кримінальна відповідальність </a:t>
            </a:r>
            <a:r>
              <a:rPr lang="uk-UA" sz="1600" dirty="0"/>
              <a:t>- вид юридичної відповідальності, що встановлюється державою в кримінальному законі, накладається судом на осіб, які винні у вчиненні злочину, та мають нести зобов'язання особистого, майнового чи організаційного характеру.</a:t>
            </a:r>
          </a:p>
          <a:p>
            <a:r>
              <a:rPr lang="uk-UA" sz="1600" dirty="0"/>
              <a:t> Звідси, </a:t>
            </a:r>
            <a:r>
              <a:rPr lang="uk-UA" sz="1600" u="sng" dirty="0"/>
              <a:t>по-перше,</a:t>
            </a:r>
            <a:r>
              <a:rPr lang="uk-UA" sz="1600" dirty="0"/>
              <a:t> кримінальна відповідальність - це вид юридичної відповідальності, що встановлюється державою в кримінальному законі. Отже, тільки Кримінальний кодекс України встановлює кримінальні покарання, дає вичерпний перелік покарання, передбачає підстави, порядок, межі їх призначення.</a:t>
            </a:r>
          </a:p>
          <a:p>
            <a:r>
              <a:rPr lang="uk-UA" sz="1600" dirty="0"/>
              <a:t> </a:t>
            </a:r>
            <a:r>
              <a:rPr lang="uk-UA" sz="1600" u="sng" dirty="0"/>
              <a:t>По-друге</a:t>
            </a:r>
            <a:r>
              <a:rPr lang="uk-UA" sz="1600" dirty="0"/>
              <a:t>, кримінальна відповідальність застосовується лише судом і лише до особи, винної у вчиненні злочину.</a:t>
            </a:r>
          </a:p>
          <a:p>
            <a:r>
              <a:rPr lang="uk-UA" sz="1600" dirty="0"/>
              <a:t> </a:t>
            </a:r>
            <a:r>
              <a:rPr lang="uk-UA" sz="1600" u="sng" dirty="0"/>
              <a:t>По-третє,</a:t>
            </a:r>
            <a:r>
              <a:rPr lang="uk-UA" sz="1600" dirty="0"/>
              <a:t> кримінальна відповідальність - це обов'язки злочинця особистого (позбавлення волі), майнового (конфіскація майна) чи організаційного (позбавлення права мати певну посаду) характеру.</a:t>
            </a:r>
          </a:p>
          <a:p>
            <a:r>
              <a:rPr lang="uk-UA" sz="1600" dirty="0"/>
              <a:t> У ст. З КК України передбачено підстави кримінальної відповідальності, В ній зазначено, що кримінальна відповідальність і покарання несе тільки особа, винна у вчиненні злочину, тобто особа, яка умисно чи необережно вчинила діяння, яке передбачено кримінальним законом як суспільне небезпечне. Сукупність ознак, які визначають діяння як злочин, має назву "склад злочину". Тому часто стверджують, що єдиною підставою кримінальної відповідальності є наявність складу злочину.</a:t>
            </a:r>
          </a:p>
        </p:txBody>
      </p:sp>
    </p:spTree>
    <p:extLst>
      <p:ext uri="{BB962C8B-B14F-4D97-AF65-F5344CB8AC3E}">
        <p14:creationId xmlns:p14="http://schemas.microsoft.com/office/powerpoint/2010/main" val="220012512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4"/>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wipe(down)">
                                      <p:cBhvr>
                                        <p:cTn id="11" dur="500"/>
                                        <p:tgtEl>
                                          <p:spTgt spid="4">
                                            <p:txEl>
                                              <p:pRg st="0" end="0"/>
                                            </p:txEl>
                                          </p:spTgt>
                                        </p:tgtEl>
                                      </p:cBhvr>
                                    </p:animEffect>
                                  </p:childTnLst>
                                </p:cTn>
                              </p:par>
                              <p:par>
                                <p:cTn id="12" presetID="22" presetClass="entr" presetSubtype="4"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wipe(down)">
                                      <p:cBhvr>
                                        <p:cTn id="14" dur="500"/>
                                        <p:tgtEl>
                                          <p:spTgt spid="4">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wipe(down)">
                                      <p:cBhvr>
                                        <p:cTn id="20" dur="500"/>
                                        <p:tgtEl>
                                          <p:spTgt spid="4">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down)">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2"/>
            <a:ext cx="6048672" cy="369332"/>
          </a:xfrm>
          <a:prstGeom prst="rect">
            <a:avLst/>
          </a:prstGeom>
        </p:spPr>
        <p:txBody>
          <a:bodyPr wrap="square">
            <a:spAutoFit/>
          </a:bodyPr>
          <a:lstStyle/>
          <a:p>
            <a:r>
              <a:rPr lang="uk-UA" b="1" i="1" dirty="0">
                <a:solidFill>
                  <a:schemeClr val="accent6"/>
                </a:solidFill>
                <a:effectLst>
                  <a:outerShdw blurRad="38100" dist="38100" dir="2700000" algn="tl">
                    <a:srgbClr val="000000">
                      <a:alpha val="43137"/>
                    </a:srgbClr>
                  </a:outerShdw>
                </a:effectLst>
              </a:rPr>
              <a:t>Підставами кримінальної відповідальності є:</a:t>
            </a:r>
          </a:p>
        </p:txBody>
      </p:sp>
      <p:sp>
        <p:nvSpPr>
          <p:cNvPr id="4" name="Прямоугольник 3"/>
          <p:cNvSpPr/>
          <p:nvPr/>
        </p:nvSpPr>
        <p:spPr>
          <a:xfrm>
            <a:off x="251520" y="1196752"/>
            <a:ext cx="7704856" cy="276999"/>
          </a:xfrm>
          <a:prstGeom prst="rect">
            <a:avLst/>
          </a:prstGeom>
        </p:spPr>
        <p:txBody>
          <a:bodyPr wrap="square">
            <a:spAutoFit/>
          </a:bodyPr>
          <a:lstStyle/>
          <a:p>
            <a:r>
              <a:rPr lang="ru-RU" sz="1200" dirty="0"/>
              <a:t>1) </a:t>
            </a:r>
            <a:r>
              <a:rPr lang="ru-RU" sz="1200" dirty="0" err="1"/>
              <a:t>наявність</a:t>
            </a:r>
            <a:r>
              <a:rPr lang="ru-RU" sz="1200" dirty="0"/>
              <a:t> </a:t>
            </a:r>
            <a:r>
              <a:rPr lang="ru-RU" sz="1200" dirty="0" err="1"/>
              <a:t>юридичного</a:t>
            </a:r>
            <a:r>
              <a:rPr lang="ru-RU" sz="1200" dirty="0"/>
              <a:t> факту - </a:t>
            </a:r>
            <a:r>
              <a:rPr lang="ru-RU" sz="1200" dirty="0" err="1"/>
              <a:t>вчинення</a:t>
            </a:r>
            <a:r>
              <a:rPr lang="ru-RU" sz="1200" dirty="0"/>
              <a:t> </a:t>
            </a:r>
            <a:r>
              <a:rPr lang="ru-RU" sz="1200" dirty="0" err="1"/>
              <a:t>діяння</a:t>
            </a:r>
            <a:r>
              <a:rPr lang="ru-RU" sz="1200" dirty="0"/>
              <a:t>, </a:t>
            </a:r>
            <a:r>
              <a:rPr lang="ru-RU" sz="1200" dirty="0" err="1"/>
              <a:t>забороненого</a:t>
            </a:r>
            <a:r>
              <a:rPr lang="ru-RU" sz="1200" dirty="0"/>
              <a:t> </a:t>
            </a:r>
            <a:r>
              <a:rPr lang="ru-RU" sz="1200" dirty="0" err="1"/>
              <a:t>кримінальним</a:t>
            </a:r>
            <a:r>
              <a:rPr lang="ru-RU" sz="1200" dirty="0"/>
              <a:t> законом; </a:t>
            </a:r>
            <a:endParaRPr lang="uk-UA" sz="1200" dirty="0"/>
          </a:p>
        </p:txBody>
      </p:sp>
      <p:sp>
        <p:nvSpPr>
          <p:cNvPr id="5" name="Прямоугольник 4"/>
          <p:cNvSpPr/>
          <p:nvPr/>
        </p:nvSpPr>
        <p:spPr>
          <a:xfrm>
            <a:off x="251520" y="1700808"/>
            <a:ext cx="8424936" cy="261610"/>
          </a:xfrm>
          <a:prstGeom prst="rect">
            <a:avLst/>
          </a:prstGeom>
        </p:spPr>
        <p:txBody>
          <a:bodyPr wrap="square">
            <a:spAutoFit/>
          </a:bodyPr>
          <a:lstStyle/>
          <a:p>
            <a:r>
              <a:rPr lang="ru-RU" sz="1100" dirty="0"/>
              <a:t>2) </a:t>
            </a:r>
            <a:r>
              <a:rPr lang="ru-RU" sz="1100" dirty="0" err="1"/>
              <a:t>таке</a:t>
            </a:r>
            <a:r>
              <a:rPr lang="ru-RU" sz="1100" dirty="0"/>
              <a:t> </a:t>
            </a:r>
            <a:r>
              <a:rPr lang="ru-RU" sz="1100" dirty="0" err="1"/>
              <a:t>діяння</a:t>
            </a:r>
            <a:r>
              <a:rPr lang="ru-RU" sz="1100" dirty="0"/>
              <a:t> за </a:t>
            </a:r>
            <a:r>
              <a:rPr lang="ru-RU" sz="1100" dirty="0" err="1"/>
              <a:t>соціальним</a:t>
            </a:r>
            <a:r>
              <a:rPr lang="ru-RU" sz="1100" dirty="0"/>
              <a:t> </a:t>
            </a:r>
            <a:r>
              <a:rPr lang="ru-RU" sz="1100" dirty="0" err="1"/>
              <a:t>змістом</a:t>
            </a:r>
            <a:r>
              <a:rPr lang="ru-RU" sz="1100" dirty="0"/>
              <a:t> </a:t>
            </a:r>
            <a:r>
              <a:rPr lang="ru-RU" sz="1100" dirty="0" err="1"/>
              <a:t>завдало</a:t>
            </a:r>
            <a:r>
              <a:rPr lang="ru-RU" sz="1100" dirty="0"/>
              <a:t> </a:t>
            </a:r>
            <a:r>
              <a:rPr lang="ru-RU" sz="1100" dirty="0" err="1"/>
              <a:t>або</a:t>
            </a:r>
            <a:r>
              <a:rPr lang="ru-RU" sz="1100" dirty="0"/>
              <a:t> </a:t>
            </a:r>
            <a:r>
              <a:rPr lang="ru-RU" sz="1100" dirty="0" err="1"/>
              <a:t>загрожувало</a:t>
            </a:r>
            <a:r>
              <a:rPr lang="ru-RU" sz="1100" dirty="0"/>
              <a:t> </a:t>
            </a:r>
            <a:r>
              <a:rPr lang="ru-RU" sz="1100" dirty="0" err="1"/>
              <a:t>завдати</a:t>
            </a:r>
            <a:r>
              <a:rPr lang="ru-RU" sz="1100" dirty="0"/>
              <a:t> шкоду </a:t>
            </a:r>
            <a:r>
              <a:rPr lang="ru-RU" sz="1100" dirty="0" err="1"/>
              <a:t>певним</a:t>
            </a:r>
            <a:r>
              <a:rPr lang="ru-RU" sz="1100" dirty="0"/>
              <a:t> благам </a:t>
            </a:r>
            <a:r>
              <a:rPr lang="ru-RU" sz="1100" dirty="0" err="1"/>
              <a:t>або</a:t>
            </a:r>
            <a:r>
              <a:rPr lang="ru-RU" sz="1100" dirty="0"/>
              <a:t> </a:t>
            </a:r>
            <a:r>
              <a:rPr lang="ru-RU" sz="1100" dirty="0" err="1"/>
              <a:t>іншим</a:t>
            </a:r>
            <a:r>
              <a:rPr lang="ru-RU" sz="1100" dirty="0"/>
              <a:t> </a:t>
            </a:r>
            <a:r>
              <a:rPr lang="ru-RU" sz="1100" dirty="0" err="1"/>
              <a:t>цінностям</a:t>
            </a:r>
            <a:r>
              <a:rPr lang="ru-RU" sz="1100" dirty="0"/>
              <a:t>;</a:t>
            </a:r>
            <a:endParaRPr lang="uk-UA" sz="1100" dirty="0"/>
          </a:p>
        </p:txBody>
      </p:sp>
      <p:sp>
        <p:nvSpPr>
          <p:cNvPr id="6" name="Прямоугольник 5"/>
          <p:cNvSpPr/>
          <p:nvPr/>
        </p:nvSpPr>
        <p:spPr>
          <a:xfrm>
            <a:off x="251520" y="2204864"/>
            <a:ext cx="8424936" cy="430887"/>
          </a:xfrm>
          <a:prstGeom prst="rect">
            <a:avLst/>
          </a:prstGeom>
        </p:spPr>
        <p:txBody>
          <a:bodyPr wrap="square">
            <a:spAutoFit/>
          </a:bodyPr>
          <a:lstStyle/>
          <a:p>
            <a:r>
              <a:rPr lang="ru-RU" sz="1100" dirty="0"/>
              <a:t>3) </a:t>
            </a:r>
            <a:r>
              <a:rPr lang="ru-RU" sz="1100" dirty="0" err="1"/>
              <a:t>зазначене</a:t>
            </a:r>
            <a:r>
              <a:rPr lang="ru-RU" sz="1100" dirty="0"/>
              <a:t> </a:t>
            </a:r>
            <a:r>
              <a:rPr lang="ru-RU" sz="1100" dirty="0" err="1"/>
              <a:t>вище</a:t>
            </a:r>
            <a:r>
              <a:rPr lang="ru-RU" sz="1100" dirty="0"/>
              <a:t> </a:t>
            </a:r>
            <a:r>
              <a:rPr lang="ru-RU" sz="1100" dirty="0" err="1"/>
              <a:t>діяння</a:t>
            </a:r>
            <a:r>
              <a:rPr lang="ru-RU" sz="1100" dirty="0"/>
              <a:t> вчинено </a:t>
            </a:r>
            <a:r>
              <a:rPr lang="ru-RU" sz="1100" dirty="0" err="1"/>
              <a:t>фізичною</a:t>
            </a:r>
            <a:r>
              <a:rPr lang="ru-RU" sz="1100" dirty="0"/>
              <a:t> </a:t>
            </a:r>
            <a:r>
              <a:rPr lang="ru-RU" sz="1100" dirty="0" err="1"/>
              <a:t>осудною</a:t>
            </a:r>
            <a:r>
              <a:rPr lang="ru-RU" sz="1100" dirty="0"/>
              <a:t> особою, яка </a:t>
            </a:r>
            <a:r>
              <a:rPr lang="ru-RU" sz="1100" dirty="0" err="1"/>
              <a:t>досягла</a:t>
            </a:r>
            <a:r>
              <a:rPr lang="ru-RU" sz="1100" dirty="0"/>
              <a:t> </a:t>
            </a:r>
            <a:r>
              <a:rPr lang="ru-RU" sz="1100" dirty="0" err="1"/>
              <a:t>встановленого</a:t>
            </a:r>
            <a:r>
              <a:rPr lang="ru-RU" sz="1100" dirty="0"/>
              <a:t> в </a:t>
            </a:r>
            <a:r>
              <a:rPr lang="ru-RU" sz="1100" dirty="0" err="1"/>
              <a:t>законі</a:t>
            </a:r>
            <a:r>
              <a:rPr lang="ru-RU" sz="1100" dirty="0"/>
              <a:t> </a:t>
            </a:r>
            <a:r>
              <a:rPr lang="ru-RU" sz="1100" dirty="0" err="1"/>
              <a:t>віку</a:t>
            </a:r>
            <a:r>
              <a:rPr lang="ru-RU" sz="1100" dirty="0"/>
              <a:t> </a:t>
            </a:r>
            <a:r>
              <a:rPr lang="ru-RU" sz="1100" dirty="0" err="1"/>
              <a:t>кримінальної</a:t>
            </a:r>
            <a:r>
              <a:rPr lang="ru-RU" sz="1100" dirty="0"/>
              <a:t> </a:t>
            </a:r>
            <a:r>
              <a:rPr lang="ru-RU" sz="1100" dirty="0" err="1"/>
              <a:t>відповідальності</a:t>
            </a:r>
            <a:r>
              <a:rPr lang="ru-RU" sz="1100" dirty="0"/>
              <a:t>;</a:t>
            </a:r>
            <a:endParaRPr lang="uk-UA" sz="1100" dirty="0"/>
          </a:p>
        </p:txBody>
      </p:sp>
      <p:sp>
        <p:nvSpPr>
          <p:cNvPr id="7" name="Прямоугольник 6"/>
          <p:cNvSpPr/>
          <p:nvPr/>
        </p:nvSpPr>
        <p:spPr>
          <a:xfrm>
            <a:off x="264443" y="2635751"/>
            <a:ext cx="8424936" cy="261610"/>
          </a:xfrm>
          <a:prstGeom prst="rect">
            <a:avLst/>
          </a:prstGeom>
        </p:spPr>
        <p:txBody>
          <a:bodyPr wrap="square">
            <a:spAutoFit/>
          </a:bodyPr>
          <a:lstStyle/>
          <a:p>
            <a:r>
              <a:rPr lang="ru-RU" sz="1100" dirty="0"/>
              <a:t>4) </a:t>
            </a:r>
            <a:r>
              <a:rPr lang="ru-RU" sz="1100" dirty="0" err="1"/>
              <a:t>під</a:t>
            </a:r>
            <a:r>
              <a:rPr lang="ru-RU" sz="1100" dirty="0"/>
              <a:t> час </a:t>
            </a:r>
            <a:r>
              <a:rPr lang="ru-RU" sz="1100" dirty="0" err="1"/>
              <a:t>вчинення</a:t>
            </a:r>
            <a:r>
              <a:rPr lang="ru-RU" sz="1100" dirty="0"/>
              <a:t> </a:t>
            </a:r>
            <a:r>
              <a:rPr lang="ru-RU" sz="1100" dirty="0" err="1"/>
              <a:t>діяння</a:t>
            </a:r>
            <a:r>
              <a:rPr lang="ru-RU" sz="1100" dirty="0"/>
              <a:t> особа не </a:t>
            </a:r>
            <a:r>
              <a:rPr lang="ru-RU" sz="1100" dirty="0" err="1"/>
              <a:t>перебувала</a:t>
            </a:r>
            <a:r>
              <a:rPr lang="ru-RU" sz="1100" dirty="0"/>
              <a:t> </a:t>
            </a:r>
            <a:r>
              <a:rPr lang="ru-RU" sz="1100" dirty="0" err="1"/>
              <a:t>під</a:t>
            </a:r>
            <a:r>
              <a:rPr lang="ru-RU" sz="1100" dirty="0"/>
              <a:t> </a:t>
            </a:r>
            <a:r>
              <a:rPr lang="ru-RU" sz="1100" dirty="0" err="1"/>
              <a:t>впливом</a:t>
            </a:r>
            <a:r>
              <a:rPr lang="ru-RU" sz="1100" dirty="0"/>
              <a:t> будь-</a:t>
            </a:r>
            <a:r>
              <a:rPr lang="ru-RU" sz="1100" dirty="0" err="1"/>
              <a:t>якої</a:t>
            </a:r>
            <a:r>
              <a:rPr lang="ru-RU" sz="1100" dirty="0"/>
              <a:t> </a:t>
            </a:r>
            <a:r>
              <a:rPr lang="ru-RU" sz="1100" dirty="0" err="1"/>
              <a:t>сили</a:t>
            </a:r>
            <a:r>
              <a:rPr lang="ru-RU" sz="1100" dirty="0"/>
              <a:t> </a:t>
            </a:r>
            <a:r>
              <a:rPr lang="ru-RU" sz="1100" dirty="0" err="1"/>
              <a:t>або</a:t>
            </a:r>
            <a:r>
              <a:rPr lang="ru-RU" sz="1100" dirty="0"/>
              <a:t> примусу, </a:t>
            </a:r>
            <a:r>
              <a:rPr lang="ru-RU" sz="1100" dirty="0" err="1"/>
              <a:t>яким</a:t>
            </a:r>
            <a:r>
              <a:rPr lang="ru-RU" sz="1100" dirty="0"/>
              <a:t> вона не могла </a:t>
            </a:r>
            <a:r>
              <a:rPr lang="ru-RU" sz="1100" dirty="0" err="1"/>
              <a:t>протистояти</a:t>
            </a:r>
            <a:r>
              <a:rPr lang="ru-RU" sz="1100" dirty="0"/>
              <a:t>; </a:t>
            </a:r>
            <a:endParaRPr lang="uk-UA" sz="1100" dirty="0"/>
          </a:p>
        </p:txBody>
      </p:sp>
      <p:sp>
        <p:nvSpPr>
          <p:cNvPr id="8" name="Прямоугольник 7"/>
          <p:cNvSpPr/>
          <p:nvPr/>
        </p:nvSpPr>
        <p:spPr>
          <a:xfrm>
            <a:off x="264443" y="2967900"/>
            <a:ext cx="6606480" cy="261610"/>
          </a:xfrm>
          <a:prstGeom prst="rect">
            <a:avLst/>
          </a:prstGeom>
        </p:spPr>
        <p:txBody>
          <a:bodyPr wrap="square">
            <a:spAutoFit/>
          </a:bodyPr>
          <a:lstStyle/>
          <a:p>
            <a:r>
              <a:rPr lang="uk-UA" sz="1100" dirty="0"/>
              <a:t>5) відсутні інші обставини, які відповідно до закону виключають злочинність діяння.</a:t>
            </a:r>
          </a:p>
        </p:txBody>
      </p:sp>
      <p:sp>
        <p:nvSpPr>
          <p:cNvPr id="9" name="Прямоугольник 8"/>
          <p:cNvSpPr/>
          <p:nvPr/>
        </p:nvSpPr>
        <p:spPr>
          <a:xfrm>
            <a:off x="264442" y="3429000"/>
            <a:ext cx="8412013" cy="2031325"/>
          </a:xfrm>
          <a:prstGeom prst="rect">
            <a:avLst/>
          </a:prstGeom>
        </p:spPr>
        <p:txBody>
          <a:bodyPr wrap="square">
            <a:spAutoFit/>
          </a:bodyPr>
          <a:lstStyle/>
          <a:p>
            <a:r>
              <a:rPr lang="uk-UA" dirty="0"/>
              <a:t>Ці критерії обумовлюють сутність і специфіку злочину певного виду та пов'язані з такою категорією кримінального права, як склад злочину. Таке розуміння питання, що розглядається, дає можливість констатувати, що підставою кримінальної відповідальності є вчинення суспільно небезпечного діяння, яке містить ознаки складу злочину. Підставою кримінальної відповідальності (ст. 2 КК) є вчинення особою суспільно небезпечного діяння, яке містить склад злочину, передбаченого кримінальним законом</a:t>
            </a:r>
          </a:p>
        </p:txBody>
      </p:sp>
    </p:spTree>
    <p:extLst>
      <p:ext uri="{BB962C8B-B14F-4D97-AF65-F5344CB8AC3E}">
        <p14:creationId xmlns:p14="http://schemas.microsoft.com/office/powerpoint/2010/main" val="19929717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circle(in)">
                                      <p:cBhvr>
                                        <p:cTn id="4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260648"/>
            <a:ext cx="7128792"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smtClean="0"/>
              <a:t>Чинність</a:t>
            </a:r>
            <a:r>
              <a:rPr lang="ru-RU" dirty="0" smtClean="0"/>
              <a:t> </a:t>
            </a:r>
            <a:r>
              <a:rPr lang="ru-RU" dirty="0"/>
              <a:t>закону про </a:t>
            </a:r>
            <a:r>
              <a:rPr lang="ru-RU" dirty="0" err="1"/>
              <a:t>кримінальну</a:t>
            </a:r>
            <a:r>
              <a:rPr lang="ru-RU" dirty="0"/>
              <a:t> </a:t>
            </a:r>
            <a:r>
              <a:rPr lang="ru-RU" dirty="0" err="1"/>
              <a:t>відповідальність</a:t>
            </a:r>
            <a:r>
              <a:rPr lang="ru-RU" dirty="0"/>
              <a:t> у </a:t>
            </a:r>
            <a:r>
              <a:rPr lang="ru-RU" dirty="0" err="1"/>
              <a:t>часі</a:t>
            </a:r>
            <a:endParaRPr lang="ru-RU" dirty="0"/>
          </a:p>
        </p:txBody>
      </p:sp>
      <p:sp>
        <p:nvSpPr>
          <p:cNvPr id="7" name="TextBox 6"/>
          <p:cNvSpPr txBox="1"/>
          <p:nvPr/>
        </p:nvSpPr>
        <p:spPr>
          <a:xfrm>
            <a:off x="107504" y="908720"/>
            <a:ext cx="8856984" cy="5447645"/>
          </a:xfrm>
          <a:prstGeom prst="rect">
            <a:avLst/>
          </a:prstGeom>
          <a:noFill/>
        </p:spPr>
        <p:txBody>
          <a:bodyPr wrap="square" rtlCol="0">
            <a:spAutoFit/>
          </a:bodyPr>
          <a:lstStyle/>
          <a:p>
            <a:r>
              <a:rPr lang="uk-UA" sz="1200" dirty="0" smtClean="0">
                <a:solidFill>
                  <a:schemeClr val="accent6"/>
                </a:solidFill>
              </a:rPr>
              <a:t>1</a:t>
            </a:r>
            <a:r>
              <a:rPr lang="uk-UA" sz="1200" dirty="0">
                <a:solidFill>
                  <a:schemeClr val="accent6"/>
                </a:solidFill>
              </a:rPr>
              <a:t>. </a:t>
            </a:r>
            <a:r>
              <a:rPr lang="uk-UA" sz="1200" dirty="0"/>
              <a:t>Злочинність і караність діяння визначаються законом про кримінальну відповідальність, який діяв на час вчинення цього діяння (ч. 2 ст. 4 КК). Чинним визнається закон, що вже набрав чинності. У зв'язку з цим принципове значення мають питання про час прийняття, оприлюднення та набрання законом чинності і про час припинення його чинності. Встановлення цих меж є важливим для вирішення питань, що можуть виникнути при зіткненні (колізії) законів у зв'язку з їх застосуванням до конкретного суспільне небезпечного діяння, коли, наприклад, під час вчинення такого діяння діяв один закон про кримінальну відповідальність, а під час розгляду справи в суді діє вже інший закон.</a:t>
            </a:r>
          </a:p>
          <a:p>
            <a:r>
              <a:rPr lang="uk-UA" sz="1200" dirty="0"/>
              <a:t> </a:t>
            </a:r>
            <a:r>
              <a:rPr lang="uk-UA" sz="1200" dirty="0">
                <a:solidFill>
                  <a:schemeClr val="accent6"/>
                </a:solidFill>
              </a:rPr>
              <a:t>2. </a:t>
            </a:r>
            <a:r>
              <a:rPr lang="uk-UA" sz="1200" dirty="0"/>
              <a:t>Після прийняття Верховною Радою України кримінального закону (дата прийняття обов'язково супроводжує офіційний текст закону) він підписується Головою Верховної Ради України і направляється Президентові України для підпису і оприлюднення. Згідно з ст. 94 Конституції України Президент України протягом п'ятнадцяти днів після отримання закону підписує його, беручи до виконання, та офіційно оприлюднює його або повертає закон зі своїми вмотивованими і сформульованими пропозиціями до Верховної Ради України для повторного розгляду. У разі, якщо Президент України протягом встановленого строку не повернув закон для повторного розгляду, закон вважається схваленим Президентом України і має бути підписаний та офіційно оприлюднений. Якщо при повторному розгляді закон буде знову прийнятий Верховною Радою України не менш як двома третинами від її конституційного складу, Президент України зобов'язаний його підписати та офіційно оприлюднити протягом десяти днів.</a:t>
            </a:r>
          </a:p>
          <a:p>
            <a:r>
              <a:rPr lang="uk-UA" sz="1200" dirty="0"/>
              <a:t> </a:t>
            </a:r>
            <a:r>
              <a:rPr lang="uk-UA" sz="1200" dirty="0">
                <a:solidFill>
                  <a:schemeClr val="accent6"/>
                </a:solidFill>
              </a:rPr>
              <a:t>3</a:t>
            </a:r>
            <a:r>
              <a:rPr lang="uk-UA" sz="1200" dirty="0"/>
              <a:t>. Оприлюднення закону - самостійна стадія процесу набрання законом чинності. Воно має велике юридичне значення і полягає у доведенні до відома громадян і державних органів від імені Президента України повного і точного тексту закону державною мовою шляхом його поміщення в офіційному виданні. Згідно з Указом Президента України від 10 червня 1997 р. "Про порядок офіційного оприлюднення нормативно-правових актів та набрання ними чинності" такими виданнями є "Офіційній вісник Україні", "Відомості Верховної Ради Україні" і газета "Урядовий кур'єр". Регламент Верховної Ради передбачає як офіційну також публікацію закону в газеті "Голос України". В окремих випадках закон може бути оприлюднений через телебачення та радіо. Офіційне оприлюднення закону здійснюється після включення його в Єдиний державний реєстр нормативних актів із вказівкою присвоєного йому реєстраційного коду. Закони України можуть бути опубліковані і в інших виданнях, але лише після їх офіційного оприлюднення. Публікація закону в інших виданнях носить інформаційний характер і не може бути використана для офіційного застосування.</a:t>
            </a:r>
          </a:p>
          <a:p>
            <a:r>
              <a:rPr lang="uk-UA" sz="1200" dirty="0">
                <a:solidFill>
                  <a:schemeClr val="accent6"/>
                </a:solidFill>
              </a:rPr>
              <a:t> 4</a:t>
            </a:r>
            <a:r>
              <a:rPr lang="uk-UA" sz="1200" dirty="0"/>
              <a:t>. Питання про час набрання законом чинності врегульоване в ч. 1 ст. 4 КК: "Закон про кримінальну відповідальність набирає чинності через десять днів з дня його офіційного оприлюднення, якщо інше не передбачено самим законом, але не раніше дня його опублікування". Це положення включено в КК відповідно до ч. 5 ст. 94 Конституції України.</a:t>
            </a:r>
          </a:p>
        </p:txBody>
      </p:sp>
    </p:spTree>
    <p:extLst>
      <p:ext uri="{BB962C8B-B14F-4D97-AF65-F5344CB8AC3E}">
        <p14:creationId xmlns:p14="http://schemas.microsoft.com/office/powerpoint/2010/main" val="270617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8928992" cy="6555641"/>
          </a:xfrm>
          <a:prstGeom prst="rect">
            <a:avLst/>
          </a:prstGeom>
          <a:noFill/>
        </p:spPr>
        <p:txBody>
          <a:bodyPr wrap="square" rtlCol="0">
            <a:spAutoFit/>
          </a:bodyPr>
          <a:lstStyle/>
          <a:p>
            <a:r>
              <a:rPr lang="uk-UA" sz="1200" dirty="0"/>
              <a:t>На підставі цього можливі три строки набрання новим законом чинності:</a:t>
            </a:r>
          </a:p>
          <a:p>
            <a:pPr marL="171450" indent="-171450">
              <a:buFont typeface="Wingdings" pitchFamily="2" charset="2"/>
              <a:buChar char="v"/>
            </a:pPr>
            <a:r>
              <a:rPr lang="uk-UA" sz="1200" dirty="0" smtClean="0"/>
              <a:t>після </a:t>
            </a:r>
            <a:r>
              <a:rPr lang="uk-UA" sz="1200" dirty="0"/>
              <a:t>десяти днів з дня його офіційного оприлюднення, але не раніше дня його опублікування. Практично строки оприлюднення та опублікування закону збігаються. При розрахунку десяти днів сам день опублікування закону до їх числа не входить. Тому, якщо закон був опублікований, наприклад, 1 вересня, то він набирає чинності з нуля годин 12 вересня;</a:t>
            </a:r>
          </a:p>
          <a:p>
            <a:pPr marL="171450" indent="-171450">
              <a:buFont typeface="Wingdings" pitchFamily="2" charset="2"/>
              <a:buChar char="v"/>
            </a:pPr>
            <a:r>
              <a:rPr lang="uk-UA" sz="1200" dirty="0" smtClean="0"/>
              <a:t>з </a:t>
            </a:r>
            <a:r>
              <a:rPr lang="uk-UA" sz="1200" dirty="0"/>
              <a:t>дня його опублікування в офіційному виданні. Формулювання "закон набирає чинності з дня його опублікування" досить часто зустрічається у текстах кримінальних законів. Наприклад, таке формулювання було дано у розділі </a:t>
            </a:r>
            <a:r>
              <a:rPr lang="en-US" sz="1200" dirty="0"/>
              <a:t>II </a:t>
            </a:r>
            <a:r>
              <a:rPr lang="uk-UA" sz="1200" dirty="0"/>
              <a:t>Закону України від 7 жовтня 1997 р. "Про внесення змін до Кримінального і Кримінально-процесуального кодексів України щодо посилення боротьби з порушеннями бюджетного законодавства";</a:t>
            </a:r>
          </a:p>
          <a:p>
            <a:pPr marL="171450" indent="-171450">
              <a:buFont typeface="Wingdings" pitchFamily="2" charset="2"/>
              <a:buChar char="v"/>
            </a:pPr>
            <a:r>
              <a:rPr lang="uk-UA" sz="1200" dirty="0" smtClean="0"/>
              <a:t>з </a:t>
            </a:r>
            <a:r>
              <a:rPr lang="uk-UA" sz="1200" dirty="0"/>
              <a:t>того строку, який в ньому зазначений. Наприклад, КК України 1960 р. був прийнятий 28 грудня, а набрав чинності (уведений в дію) з 1 квітня 1961 р.; КК 2001 р. був прийнятий 5 квітня, а набрав чинності з 1 вересня 2001 р.</a:t>
            </a:r>
          </a:p>
          <a:p>
            <a:r>
              <a:rPr lang="uk-UA" sz="1200" dirty="0">
                <a:solidFill>
                  <a:schemeClr val="accent6"/>
                </a:solidFill>
              </a:rPr>
              <a:t> 5. </a:t>
            </a:r>
            <a:r>
              <a:rPr lang="uk-UA" sz="1200" dirty="0"/>
              <a:t>У літературі виділяють три обставини, внаслідок яких закон про кримінальну відповідальність втрачає чинність:</a:t>
            </a:r>
          </a:p>
          <a:p>
            <a:pPr marL="171450" indent="-171450">
              <a:buFont typeface="Arial" pitchFamily="34" charset="0"/>
              <a:buChar char="•"/>
            </a:pPr>
            <a:r>
              <a:rPr lang="uk-UA" sz="1200" dirty="0" smtClean="0"/>
              <a:t>коли </a:t>
            </a:r>
            <a:r>
              <a:rPr lang="uk-UA" sz="1200" dirty="0"/>
              <a:t>він був скасований або змінений іншим законом про кримінальну відповідальність. У тексті нового закону міститься в цьому разі пряма вказівка на скасування закону, що існував раніше, або на зміну окремих норм закону, що в цілому продовжує діяти. Наприклад, Законом України від 17 червня 1992 р. із КК 1960 р. були виключені ст. 61 ("Шкідництво"), ст. 62 ("Антирадянська агітація і пропаганда"), ст. 64 ("Організаційна діяльність, спрямована на вчинення особливо небезпечних державних злочинів"). Законом України від 11 липня 1995 р. була змінена редакція глави </a:t>
            </a:r>
            <a:r>
              <a:rPr lang="en-US" sz="1200" dirty="0"/>
              <a:t>VII </a:t>
            </a:r>
            <a:r>
              <a:rPr lang="uk-UA" sz="1200" dirty="0"/>
              <a:t>Особливої частини КК 1960 р. "Посадові злочини";</a:t>
            </a:r>
          </a:p>
          <a:p>
            <a:pPr marL="171450" indent="-171450">
              <a:buFont typeface="Arial" pitchFamily="34" charset="0"/>
              <a:buChar char="•"/>
            </a:pPr>
            <a:r>
              <a:rPr lang="uk-UA" sz="1200" dirty="0" smtClean="0"/>
              <a:t>коли </a:t>
            </a:r>
            <a:r>
              <a:rPr lang="uk-UA" sz="1200" dirty="0"/>
              <a:t>він замінений повністю чи частково іншим законом без будь-якої вказівки про те в новому законі. Наприклад, Законом України від 28 січня 1994 р. була дана нова редакція ст. 148 КК 1960 р. "Заняття забороненими видами підприємницької діяльності";</a:t>
            </a:r>
          </a:p>
          <a:p>
            <a:pPr marL="171450" indent="-171450">
              <a:buFont typeface="Arial" pitchFamily="34" charset="0"/>
              <a:buChar char="•"/>
            </a:pPr>
            <a:r>
              <a:rPr lang="uk-UA" sz="1200" dirty="0" smtClean="0"/>
              <a:t>у </a:t>
            </a:r>
            <a:r>
              <a:rPr lang="uk-UA" sz="1200" dirty="0"/>
              <a:t>зв'язку із закінченням строку дії або із зміною (усуненням) умов чи обставин, на які закон був розрахований. Наприклад, таким нормативним актом був Указ Президії Верховної Ради України від 26 грудня 1990 р. "Про відповідальність за порушення правил користування картками споживача на право придбання товарів".</a:t>
            </a:r>
          </a:p>
          <a:p>
            <a:r>
              <a:rPr lang="uk-UA" sz="1200" dirty="0"/>
              <a:t> </a:t>
            </a:r>
            <a:r>
              <a:rPr lang="uk-UA" sz="1200" dirty="0">
                <a:solidFill>
                  <a:schemeClr val="accent6"/>
                </a:solidFill>
              </a:rPr>
              <a:t>6. </a:t>
            </a:r>
            <a:r>
              <a:rPr lang="uk-UA" sz="1200" dirty="0"/>
              <a:t>Для правильного застосування закону про кримінальну відповідальність нерідко вирішальне значення має визначення часу вчинення злочину. Вирішення цього питання багато в чому залежить від характеру вчиненого злочину, його специфіки. Так, залежно від протяжності злочинів у часі розрізняють продовжувані і триваючі злочини'. Часом вчинення триваючого злочину вважається час вчинення суб'єктом дії або бездіяльності, з якої починається так званий "злочинний стан" (залишення в небезпеці, втеча з місць позбавлення волі, зберігання зброї тощо). Часом вчинення продовжуваного злочину вважається час вчинення останньої дії з числа декількох тотожних діянь, об'єднаних єдиним наміром (наприклад, крадіжка останньої деталі комп'ютера, який викрадається по частинах). Часом вчинення злочину в співучасті вважається час виконання </a:t>
            </a:r>
            <a:r>
              <a:rPr lang="uk-UA" sz="1200" dirty="0" smtClean="0"/>
              <a:t>суспільні </a:t>
            </a:r>
            <a:r>
              <a:rPr lang="en-US" sz="1200" dirty="0" smtClean="0"/>
              <a:t>j </a:t>
            </a:r>
            <a:r>
              <a:rPr lang="uk-UA" sz="1200" dirty="0"/>
              <a:t>небезпечного діяння виконавцем.</a:t>
            </a:r>
          </a:p>
          <a:p>
            <a:r>
              <a:rPr lang="uk-UA" sz="1200" dirty="0"/>
              <a:t> Вчинення багатьох злочинів пов'язане не тільки з виконанням суб'єктом суспільне небезпечного діяння (дії або бездіяльності), а й з настанням певних суспільне небезпечних наслідків, встановлювати які вимагає закон</a:t>
            </a:r>
            <a:r>
              <a:rPr lang="uk-UA" sz="1200" dirty="0" smtClean="0"/>
              <a:t>.</a:t>
            </a:r>
          </a:p>
          <a:p>
            <a:endParaRPr lang="uk-UA" sz="1200" dirty="0"/>
          </a:p>
        </p:txBody>
      </p:sp>
    </p:spTree>
    <p:extLst>
      <p:ext uri="{BB962C8B-B14F-4D97-AF65-F5344CB8AC3E}">
        <p14:creationId xmlns:p14="http://schemas.microsoft.com/office/powerpoint/2010/main" val="290725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хническая">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1498</TotalTime>
  <Words>3917</Words>
  <Application>Microsoft Office PowerPoint</Application>
  <PresentationFormat>Экран (4:3)</PresentationFormat>
  <Paragraphs>83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Техническая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Вова</dc:creator>
  <cp:lastModifiedBy>Win7</cp:lastModifiedBy>
  <cp:revision>146</cp:revision>
  <dcterms:created xsi:type="dcterms:W3CDTF">2012-06-30T20:30:48Z</dcterms:created>
  <dcterms:modified xsi:type="dcterms:W3CDTF">2013-03-18T18:51:56Z</dcterms:modified>
</cp:coreProperties>
</file>