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86" r:id="rId3"/>
    <p:sldId id="262" r:id="rId4"/>
    <p:sldId id="263" r:id="rId5"/>
    <p:sldId id="287" r:id="rId6"/>
    <p:sldId id="265" r:id="rId7"/>
    <p:sldId id="266" r:id="rId8"/>
    <p:sldId id="267" r:id="rId9"/>
    <p:sldId id="268" r:id="rId10"/>
    <p:sldId id="269" r:id="rId11"/>
    <p:sldId id="270" r:id="rId12"/>
    <p:sldId id="285" r:id="rId13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505"/>
    <a:srgbClr val="372703"/>
    <a:srgbClr val="422F0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D9B41-99DD-41F4-8662-7AE6C43F635F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B327-E52D-4055-81AA-F494FA9B802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5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83264-D473-4A67-A174-47FC7977572E}" type="datetime1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5D71-B196-408C-94AC-1599A984E2D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B970-A367-414C-8352-5EF18DE3C3F2}" type="datetime1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0F83-5C8D-445F-9C95-1CBFCFE48EB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8836D-D547-4245-B03B-64E249EFEC5E}" type="datetime1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FBE9-E9A6-45C1-A73A-CA64D76F05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DA74-499F-4C2C-A974-C85642F6CB4E}" type="datetime1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7055-7AB7-46A1-9D05-56238B31332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8584-BE93-4F80-9446-B74BE9491448}" type="datetime1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44E0-5F2B-43E7-A6F9-AF8E144C680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6329-31DA-4475-BCFC-1FE2D289D3FD}" type="datetime1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724F-8456-449F-88A4-961973BD3E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B770-C8A4-4F22-AFB5-42EDA4D82225}" type="datetime1">
              <a:rPr lang="ru-RU" smtClean="0"/>
              <a:t>28.01.2014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B85A-D566-4B00-A60E-097A63D7EF6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8651-1571-4385-A470-D77140DA10E6}" type="datetime1">
              <a:rPr lang="ru-RU" smtClean="0"/>
              <a:t>28.01.2014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EE07-B66D-48E4-B9B9-4D22379D02A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B45D-17A1-4530-B0CF-EDC85BF4A33B}" type="datetime1">
              <a:rPr lang="ru-RU" smtClean="0"/>
              <a:t>28.01.2014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1C42-D940-498B-99AA-A48EC9B6CE6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AA02-B626-4594-81D2-DB98470A864B}" type="datetime1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D8B6-3F87-48CB-AB8B-6B4A33BADFE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F19F-A8A5-458F-8C9A-3A5D6E8D6BE8}" type="datetime1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87DE-12DA-4DFA-9053-34380D1014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6C7E1-03E9-456F-AEA6-06E92388DAE1}" type="datetime1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87D565-25B4-4EC9-A40A-DC2075C15C5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-214338"/>
            <a:ext cx="3688689" cy="37147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3379872" cy="40719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3090866" cy="40719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000240"/>
            <a:ext cx="2571768" cy="25717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5650" y="142852"/>
            <a:ext cx="2038350" cy="569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3866" y="4071942"/>
            <a:ext cx="1660134" cy="25974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142852"/>
            <a:ext cx="3073423" cy="3143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340768"/>
            <a:ext cx="2786114" cy="36064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96552" y="0"/>
            <a:ext cx="3711065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3929066"/>
            <a:ext cx="4284076" cy="29289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290" name="Picture 2" descr="I:\Мои Документы\11 клас\2 зах поезія поч ХХ ст\картинки\Рисунок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332656"/>
            <a:ext cx="7083425" cy="652463"/>
          </a:xfrm>
          <a:prstGeom prst="rect">
            <a:avLst/>
          </a:prstGeom>
          <a:noFill/>
        </p:spPr>
      </p:pic>
      <p:pic>
        <p:nvPicPr>
          <p:cNvPr id="12291" name="Picture 3" descr="I:\Мои Документы\11 клас\2 зах поезія поч ХХ ст\картинки\Рисунок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4538" y="1104900"/>
            <a:ext cx="2292350" cy="792163"/>
          </a:xfrm>
          <a:prstGeom prst="rect">
            <a:avLst/>
          </a:prstGeom>
          <a:noFill/>
        </p:spPr>
      </p:pic>
      <p:pic>
        <p:nvPicPr>
          <p:cNvPr id="12292" name="Picture 4" descr="I:\Мои Документы\11 клас\2 зах поезія поч ХХ ст\картинки\Рисунок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168" y="1916832"/>
            <a:ext cx="2651125" cy="725487"/>
          </a:xfrm>
          <a:prstGeom prst="rect">
            <a:avLst/>
          </a:prstGeom>
          <a:noFill/>
        </p:spPr>
      </p:pic>
      <p:pic>
        <p:nvPicPr>
          <p:cNvPr id="12293" name="Picture 5" descr="I:\Мои Документы\11 клас\2 зах поезія поч ХХ ст\картинки\Рисунок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032" y="2996952"/>
            <a:ext cx="3651250" cy="798512"/>
          </a:xfrm>
          <a:prstGeom prst="rect">
            <a:avLst/>
          </a:prstGeom>
          <a:noFill/>
        </p:spPr>
      </p:pic>
      <p:pic>
        <p:nvPicPr>
          <p:cNvPr id="12294" name="Picture 6" descr="I:\Мои Документы\11 клас\2 зах поезія поч ХХ ст\картинки\Рисунок5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92080" y="4149080"/>
            <a:ext cx="2328863" cy="877888"/>
          </a:xfrm>
          <a:prstGeom prst="rect">
            <a:avLst/>
          </a:prstGeom>
          <a:noFill/>
        </p:spPr>
      </p:pic>
      <p:pic>
        <p:nvPicPr>
          <p:cNvPr id="12295" name="Picture 7" descr="I:\Мои Документы\11 клас\2 зах поезія поч ХХ ст\картинки\Рисунок6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7984" y="5373216"/>
            <a:ext cx="3535362" cy="731838"/>
          </a:xfrm>
          <a:prstGeom prst="rect">
            <a:avLst/>
          </a:prstGeom>
          <a:noFill/>
        </p:spPr>
      </p:pic>
      <p:pic>
        <p:nvPicPr>
          <p:cNvPr id="12296" name="Picture 8" descr="I:\Мои Документы\11 клас\2 зах поезія поч ХХ ст\картинки\Рисунок7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1560" y="5229200"/>
            <a:ext cx="3297237" cy="792162"/>
          </a:xfrm>
          <a:prstGeom prst="rect">
            <a:avLst/>
          </a:prstGeom>
          <a:noFill/>
        </p:spPr>
      </p:pic>
      <p:pic>
        <p:nvPicPr>
          <p:cNvPr id="12297" name="Picture 9" descr="I:\Мои Документы\11 клас\2 зах поезія поч ХХ ст\картинки\Рисунок8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87624" y="4077072"/>
            <a:ext cx="2365375" cy="871538"/>
          </a:xfrm>
          <a:prstGeom prst="rect">
            <a:avLst/>
          </a:prstGeom>
          <a:noFill/>
        </p:spPr>
      </p:pic>
      <p:pic>
        <p:nvPicPr>
          <p:cNvPr id="12298" name="Picture 10" descr="I:\Мои Документы\11 клас\2 зах поезія поч ХХ ст\картинки\Рисунок9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1560" y="2924944"/>
            <a:ext cx="3651251" cy="798513"/>
          </a:xfrm>
          <a:prstGeom prst="rect">
            <a:avLst/>
          </a:prstGeom>
          <a:noFill/>
        </p:spPr>
      </p:pic>
      <p:pic>
        <p:nvPicPr>
          <p:cNvPr id="12299" name="Picture 11" descr="I:\Мои Документы\11 клас\2 зах поезія поч ХХ ст\картинки\Рисунок10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15616" y="1916832"/>
            <a:ext cx="3365500" cy="804862"/>
          </a:xfrm>
          <a:prstGeom prst="rect">
            <a:avLst/>
          </a:prstGeom>
          <a:noFill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28625" y="1500188"/>
            <a:ext cx="83581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— (фр.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dadaïsme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авангардистська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літературно-мистецька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прихильники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стверджують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алогізм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основою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принципом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дадаїстів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настанова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антимистецтва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Улюблені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жанри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дадаїзму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монтаж,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колаж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реді-мейд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буденні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представлені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як твори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500063" y="5929313"/>
            <a:ext cx="1709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Х.Арп. Пастух хмар.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2005013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2555776" y="5877272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/>
              <a:t>Х. </a:t>
            </a:r>
            <a:r>
              <a:rPr lang="ru-RU" sz="1200" b="1" dirty="0" err="1" smtClean="0"/>
              <a:t>Хех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Розріз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кухонним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ножем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дадаїзму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останньої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Веймарської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епохи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споживання</a:t>
            </a:r>
            <a:r>
              <a:rPr lang="ru-RU" sz="1200" b="1" dirty="0" smtClean="0"/>
              <a:t> пива в </a:t>
            </a:r>
            <a:r>
              <a:rPr lang="ru-RU" sz="1200" b="1" dirty="0" err="1" smtClean="0"/>
              <a:t>Німеччині</a:t>
            </a:r>
            <a:endParaRPr lang="ru-RU" sz="1200" b="1" dirty="0"/>
          </a:p>
        </p:txBody>
      </p:sp>
      <p:pic>
        <p:nvPicPr>
          <p:cNvPr id="153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71750"/>
            <a:ext cx="3096344" cy="330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370" name="Прямоугольник 9"/>
          <p:cNvSpPr>
            <a:spLocks noChangeArrowheads="1"/>
          </p:cNvSpPr>
          <p:nvPr/>
        </p:nvSpPr>
        <p:spPr bwMode="auto">
          <a:xfrm>
            <a:off x="6660232" y="5877272"/>
            <a:ext cx="2088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Макс. </a:t>
            </a:r>
            <a:r>
              <a:rPr lang="ru-RU" sz="1200" b="1" dirty="0" err="1"/>
              <a:t>Ернст</a:t>
            </a:r>
            <a:r>
              <a:rPr lang="ru-RU" sz="1200" b="1" dirty="0"/>
              <a:t>. </a:t>
            </a:r>
            <a:r>
              <a:rPr lang="ru-RU" sz="1200" b="1" dirty="0" err="1"/>
              <a:t>Асистент</a:t>
            </a:r>
            <a:r>
              <a:rPr lang="ru-RU" sz="1200" b="1" dirty="0"/>
              <a:t>, Жаба та Черепаха</a:t>
            </a: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564904"/>
            <a:ext cx="283018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3779912" y="404664"/>
            <a:ext cx="5013200" cy="40753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Мистецтво</a:t>
            </a:r>
            <a:r>
              <a:rPr lang="ru-RU" sz="5400" b="1" dirty="0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 </a:t>
            </a: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модернізму</a:t>
            </a:r>
            <a:endParaRPr lang="ru-RU" sz="5400" b="1" dirty="0">
              <a:ln w="11430"/>
              <a:solidFill>
                <a:srgbClr val="4B350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-Metropol" pitchFamily="2" charset="0"/>
            </a:endParaRPr>
          </a:p>
        </p:txBody>
      </p:sp>
      <p:pic>
        <p:nvPicPr>
          <p:cNvPr id="6146" name="Picture 2" descr="I:\Мои Документы\11 клас\2 зах поезія поч ХХ ст\Рисунок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2365375" cy="706438"/>
          </a:xfrm>
          <a:prstGeom prst="rect">
            <a:avLst/>
          </a:prstGeom>
          <a:noFill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51520" y="1484784"/>
            <a:ext cx="871296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 (фр.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surrealisme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надреалізм) — один із найбільш поширених напрямів у сучасному мистецтві й літературі. Надреалізм — літературний і мистецький напрям, що виник після Першої світової війни, на початку 20 століття головним чином у Франції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Сюрреалізм проголосив джерелом мистецтва сферу підсвідомості (інстинкти, сновидіння, галюцинації), а логічні зв'язки замінив  суб'єктивними асоціаціями. Головними рисами сюрреалізму є протиприродність сполучення предметів і явищ, яким надається видима вірогідність. Мистецтво сюрреалізму – це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"шлях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думки,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спрямованої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внутрішнє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467544" y="6165304"/>
            <a:ext cx="226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/>
              <a:t>Хуан </a:t>
            </a:r>
            <a:r>
              <a:rPr lang="ru-RU" sz="1200" b="1" dirty="0" err="1"/>
              <a:t>Гріс</a:t>
            </a:r>
            <a:r>
              <a:rPr lang="ru-RU" sz="1200" b="1" dirty="0"/>
              <a:t> «</a:t>
            </a:r>
            <a:r>
              <a:rPr lang="ru-RU" sz="1200" b="1" dirty="0" err="1"/>
              <a:t>Чоловік</a:t>
            </a:r>
            <a:r>
              <a:rPr lang="ru-RU" sz="1200" b="1" dirty="0"/>
              <a:t> у кафе»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 b="2564"/>
          <a:stretch>
            <a:fillRect/>
          </a:stretch>
        </p:blipFill>
        <p:spPr bwMode="auto">
          <a:xfrm>
            <a:off x="395536" y="3356992"/>
            <a:ext cx="20165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5868144" y="6021288"/>
            <a:ext cx="3071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/>
              <a:t>Сальвадор </a:t>
            </a:r>
            <a:r>
              <a:rPr lang="ru-RU" sz="1200" b="1" dirty="0" err="1"/>
              <a:t>Далі</a:t>
            </a:r>
            <a:r>
              <a:rPr lang="ru-RU" sz="1200" b="1" dirty="0"/>
              <a:t>. </a:t>
            </a:r>
            <a:r>
              <a:rPr lang="ru-RU" sz="1200" b="1" dirty="0" err="1"/>
              <a:t>Відкриття</a:t>
            </a:r>
            <a:r>
              <a:rPr lang="ru-RU" sz="1200" b="1" dirty="0"/>
              <a:t> Америки </a:t>
            </a:r>
          </a:p>
          <a:p>
            <a:r>
              <a:rPr lang="ru-RU" sz="1200" b="1" dirty="0"/>
              <a:t>Христофором Колумбом</a:t>
            </a: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08920"/>
            <a:ext cx="2472862" cy="330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01008"/>
            <a:ext cx="358173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394" name="Прямоугольник 9"/>
          <p:cNvSpPr>
            <a:spLocks noChangeArrowheads="1"/>
          </p:cNvSpPr>
          <p:nvPr/>
        </p:nvSpPr>
        <p:spPr bwMode="auto">
          <a:xfrm>
            <a:off x="2843808" y="6165304"/>
            <a:ext cx="3071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/>
              <a:t>Сальвадор </a:t>
            </a:r>
            <a:r>
              <a:rPr lang="ru-RU" sz="1200" b="1" dirty="0" err="1"/>
              <a:t>Далі</a:t>
            </a:r>
            <a:r>
              <a:rPr lang="ru-RU" sz="1200" b="1" dirty="0"/>
              <a:t>. </a:t>
            </a:r>
            <a:r>
              <a:rPr lang="ru-RU" sz="1200" b="1" dirty="0" err="1"/>
              <a:t>Таємна</a:t>
            </a:r>
            <a:r>
              <a:rPr lang="ru-RU" sz="1200" b="1" dirty="0"/>
              <a:t> вечеря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908720"/>
            <a:ext cx="3024336" cy="57606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b="1" dirty="0" smtClean="0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atha-Modern" pitchFamily="34" charset="0"/>
              </a:rPr>
              <a:t>Сюрреалізм</a:t>
            </a:r>
            <a:endParaRPr lang="ru-RU" b="1" dirty="0">
              <a:ln w="11430"/>
              <a:solidFill>
                <a:srgbClr val="4B350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atha-Modern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404664"/>
            <a:ext cx="5013200" cy="40753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Мистецтво</a:t>
            </a:r>
            <a:r>
              <a:rPr lang="ru-RU" sz="5400" b="1" dirty="0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 </a:t>
            </a: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модернізму</a:t>
            </a:r>
            <a:endParaRPr lang="ru-RU" sz="5400" b="1" dirty="0">
              <a:ln w="11430"/>
              <a:solidFill>
                <a:srgbClr val="4B350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-Metropol" pitchFamily="2" charset="0"/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456384" cy="253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1259632" y="270892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«</a:t>
            </a:r>
            <a:r>
              <a:rPr lang="ru-RU" b="1" i="1" dirty="0" err="1" smtClean="0">
                <a:latin typeface="Georgia" pitchFamily="18" charset="0"/>
              </a:rPr>
              <a:t>Сюрреалізм</a:t>
            </a:r>
            <a:r>
              <a:rPr lang="ru-RU" b="1" i="1" dirty="0" smtClean="0">
                <a:latin typeface="Georgia" pitchFamily="18" charset="0"/>
              </a:rPr>
              <a:t> - </a:t>
            </a:r>
            <a:r>
              <a:rPr lang="ru-RU" b="1" i="1" dirty="0" err="1" smtClean="0">
                <a:latin typeface="Georgia" pitchFamily="18" charset="0"/>
              </a:rPr>
              <a:t>це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реальність</a:t>
            </a:r>
            <a:r>
              <a:rPr lang="ru-RU" b="1" i="1" dirty="0" smtClean="0">
                <a:latin typeface="Georgia" pitchFamily="18" charset="0"/>
              </a:rPr>
              <a:t>, </a:t>
            </a:r>
            <a:r>
              <a:rPr lang="ru-RU" b="1" i="1" dirty="0" err="1" smtClean="0">
                <a:latin typeface="Georgia" pitchFamily="18" charset="0"/>
              </a:rPr>
              <a:t>звільнена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від</a:t>
            </a:r>
            <a:r>
              <a:rPr lang="ru-RU" b="1" i="1" dirty="0" smtClean="0">
                <a:latin typeface="Georgia" pitchFamily="18" charset="0"/>
              </a:rPr>
              <a:t> банального </a:t>
            </a:r>
            <a:r>
              <a:rPr lang="ru-RU" b="1" i="1" dirty="0" err="1" smtClean="0">
                <a:latin typeface="Georgia" pitchFamily="18" charset="0"/>
              </a:rPr>
              <a:t>сенсу</a:t>
            </a:r>
            <a:r>
              <a:rPr lang="ru-RU" b="1" i="1" dirty="0" smtClean="0">
                <a:latin typeface="Georgia" pitchFamily="18" charset="0"/>
              </a:rPr>
              <a:t>»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675414" cy="246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403648" y="6237312"/>
            <a:ext cx="18792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err="1" smtClean="0"/>
              <a:t>Р.Магрітт</a:t>
            </a:r>
            <a:r>
              <a:rPr lang="ru-RU" sz="1200" b="1" dirty="0" smtClean="0"/>
              <a:t> «</a:t>
            </a:r>
            <a:r>
              <a:rPr lang="ru-RU" sz="1200" b="1" dirty="0" err="1" smtClean="0"/>
              <a:t>Коханці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5220072" y="616530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err="1" smtClean="0"/>
              <a:t>Р.Магрітт</a:t>
            </a:r>
            <a:r>
              <a:rPr lang="ru-RU" sz="1200" b="1" dirty="0" smtClean="0"/>
              <a:t> «</a:t>
            </a:r>
            <a:r>
              <a:rPr lang="ru-RU" sz="1200" b="1" dirty="0" err="1" smtClean="0"/>
              <a:t>Криве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дзеркало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1484784"/>
            <a:ext cx="142875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3779912" y="404664"/>
            <a:ext cx="5013200" cy="40753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Мистецтво</a:t>
            </a:r>
            <a:r>
              <a:rPr lang="ru-RU" sz="5400" b="1" dirty="0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 </a:t>
            </a: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модернізму</a:t>
            </a:r>
            <a:endParaRPr lang="ru-RU" sz="5400" b="1" dirty="0">
              <a:ln w="11430"/>
              <a:solidFill>
                <a:srgbClr val="4B350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-Metropol" pitchFamily="2" charset="0"/>
            </a:endParaRPr>
          </a:p>
        </p:txBody>
      </p:sp>
      <p:pic>
        <p:nvPicPr>
          <p:cNvPr id="5122" name="Picture 2" descr="I:\Мои Документы\11 клас\2 зах поезія поч ХХ ст\маргі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16832"/>
            <a:ext cx="6809340" cy="648072"/>
          </a:xfrm>
          <a:prstGeom prst="rect">
            <a:avLst/>
          </a:prstGeom>
          <a:noFill/>
        </p:spPr>
      </p:pic>
      <p:pic>
        <p:nvPicPr>
          <p:cNvPr id="5123" name="Picture 3" descr="I:\Мои Документы\11 клас\2 зах поезія поч ХХ ст\Рисунок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980728"/>
            <a:ext cx="3078163" cy="854075"/>
          </a:xfrm>
          <a:prstGeom prst="rect">
            <a:avLst/>
          </a:prstGeom>
          <a:noFill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Мои Документы\6 клас\міфологія\греція\прометей карт\гюстав моро промете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447147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I:\Мои Документы\мистецтво\символизм хуго симберг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2720975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7" name="Picture 5" descr="I:\Мои Документы\мистецтво\символізм Анри Фантен-Латур 1жі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05064"/>
            <a:ext cx="1944216" cy="229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9" name="Picture 7" descr="I:\Мои Документы\мистецтво\символізм врубель лебідь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340768"/>
            <a:ext cx="3055540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60648"/>
            <a:ext cx="7053263" cy="627063"/>
          </a:xfrm>
          <a:prstGeom prst="rect">
            <a:avLst/>
          </a:prstGeom>
          <a:noFill/>
        </p:spPr>
      </p:pic>
      <p:pic>
        <p:nvPicPr>
          <p:cNvPr id="1030" name="Picture 6" descr="I:\Мои Документы\11 клас\2 зах поезія поч ХХ ст\Рисунок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692696"/>
            <a:ext cx="2743200" cy="884237"/>
          </a:xfrm>
          <a:prstGeom prst="rect">
            <a:avLst/>
          </a:prstGeom>
          <a:noFill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4360863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428750" y="621506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Клод Моне. Враження</a:t>
            </a:r>
            <a:endParaRPr lang="ru-RU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72405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5724128" y="6021288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О.</a:t>
            </a:r>
            <a:r>
              <a:rPr lang="uk-UA" dirty="0" err="1"/>
              <a:t>Ренуар</a:t>
            </a:r>
            <a:r>
              <a:rPr lang="uk-UA" dirty="0"/>
              <a:t>. Танцклас</a:t>
            </a:r>
            <a:endParaRPr lang="ru-RU" dirty="0"/>
          </a:p>
        </p:txBody>
      </p:sp>
      <p:sp>
        <p:nvSpPr>
          <p:cNvPr id="8200" name="Прямоугольник 11"/>
          <p:cNvSpPr>
            <a:spLocks noChangeArrowheads="1"/>
          </p:cNvSpPr>
          <p:nvPr/>
        </p:nvSpPr>
        <p:spPr bwMode="auto">
          <a:xfrm>
            <a:off x="214313" y="1143000"/>
            <a:ext cx="46457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 (від фр.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impression —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враження) — художній напрям, що заснований на принципі безпосередньої фіксації вражень, спостережень, співпереживань. Мистецька течія, у живописі, а також музиці — котра виникла в 1860-х роках та остаточно сформувалася у другій половині 19 століття у Франції.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0648"/>
            <a:ext cx="5616624" cy="576064"/>
          </a:xfrm>
          <a:prstGeom prst="rect">
            <a:avLst/>
          </a:prstGeom>
          <a:noFill/>
        </p:spPr>
      </p:pic>
      <p:pic>
        <p:nvPicPr>
          <p:cNvPr id="2050" name="Picture 2" descr="I:\Мои Документы\11 клас\2 зах поезія поч ХХ ст\Рисунок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764704"/>
            <a:ext cx="2592288" cy="567981"/>
          </a:xfrm>
          <a:prstGeom prst="rect">
            <a:avLst/>
          </a:prstGeom>
          <a:noFill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23528" y="1628800"/>
            <a:ext cx="62646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1600" b="1" dirty="0">
                <a:latin typeface="+mj-lt"/>
              </a:rPr>
              <a:t> (від фр. </a:t>
            </a:r>
            <a:r>
              <a:rPr lang="en-US" sz="1600" b="1" dirty="0" err="1">
                <a:latin typeface="+mj-lt"/>
              </a:rPr>
              <a:t>moderne</a:t>
            </a:r>
            <a:r>
              <a:rPr lang="en-US" sz="1600" b="1" dirty="0">
                <a:latin typeface="+mj-lt"/>
              </a:rPr>
              <a:t> — </a:t>
            </a:r>
            <a:r>
              <a:rPr lang="vi-VN" sz="1600" b="1" dirty="0">
                <a:latin typeface="+mj-lt"/>
              </a:rPr>
              <a:t>новітній, сучасний. Інші назви: фр. </a:t>
            </a:r>
            <a:r>
              <a:rPr lang="en-US" sz="1600" b="1" dirty="0" err="1">
                <a:latin typeface="+mj-lt"/>
              </a:rPr>
              <a:t>L'Art</a:t>
            </a:r>
            <a:r>
              <a:rPr lang="en-US" sz="1600" b="1" dirty="0">
                <a:latin typeface="+mj-lt"/>
              </a:rPr>
              <a:t> Nouveau, </a:t>
            </a:r>
            <a:r>
              <a:rPr lang="vi-VN" sz="1600" b="1" dirty="0">
                <a:latin typeface="+mj-lt"/>
              </a:rPr>
              <a:t>нім. </a:t>
            </a:r>
            <a:r>
              <a:rPr lang="en-US" sz="1600" b="1" dirty="0" err="1">
                <a:latin typeface="+mj-lt"/>
              </a:rPr>
              <a:t>Jugendstil</a:t>
            </a:r>
            <a:r>
              <a:rPr lang="en-US" sz="1600" b="1" dirty="0">
                <a:latin typeface="+mj-lt"/>
              </a:rPr>
              <a:t>; </a:t>
            </a:r>
            <a:r>
              <a:rPr lang="vi-VN" sz="1600" b="1" dirty="0">
                <a:latin typeface="+mj-lt"/>
              </a:rPr>
              <a:t>також часто загальна назва </a:t>
            </a:r>
            <a:r>
              <a:rPr lang="en-US" sz="1600" b="1" dirty="0">
                <a:latin typeface="+mj-lt"/>
              </a:rPr>
              <a:t>Secession </a:t>
            </a:r>
            <a:r>
              <a:rPr lang="vi-VN" sz="1600" b="1" dirty="0">
                <a:latin typeface="+mj-lt"/>
              </a:rPr>
              <a:t>від лат. </a:t>
            </a:r>
            <a:r>
              <a:rPr lang="en-US" sz="1600" b="1" dirty="0" err="1">
                <a:latin typeface="+mj-lt"/>
              </a:rPr>
              <a:t>secessio</a:t>
            </a:r>
            <a:r>
              <a:rPr lang="en-US" sz="1600" b="1" dirty="0">
                <a:latin typeface="+mj-lt"/>
              </a:rPr>
              <a:t> - </a:t>
            </a:r>
            <a:r>
              <a:rPr lang="vi-VN" sz="1600" b="1" dirty="0">
                <a:latin typeface="+mj-lt"/>
              </a:rPr>
              <a:t>відокремлення)  Стильовий напрям у європейському та американському мистецтві (переважно в архітектурі, образотворчому й декоративно-ужитковому мистецтві) кінця 19 — початку 20 століть. Основними його елементами є використання синусоїдальних ліній, стилізованих квітів, язиків полум'я. </a:t>
            </a:r>
            <a:endParaRPr lang="uk-UA" sz="1600" b="1" dirty="0" smtClean="0">
              <a:latin typeface="+mj-lt"/>
            </a:endParaRPr>
          </a:p>
          <a:p>
            <a:pPr algn="just"/>
            <a:r>
              <a:rPr lang="vi-VN" sz="1600" b="1" dirty="0" smtClean="0">
                <a:latin typeface="+mj-lt"/>
              </a:rPr>
              <a:t>Прагнучи </a:t>
            </a:r>
            <a:r>
              <a:rPr lang="vi-VN" sz="1600" b="1" dirty="0">
                <a:latin typeface="+mj-lt"/>
              </a:rPr>
              <a:t>створити новий стиль, представники модерну відмовлялися від історичних запозичень, використовували умисно примхливі, мінливі форми, вигадливі лінії, принципи асиметрії і вільного планування, нові технічні од конструктивні засоби для створеня незвичайних, підкреслено індивідуалізованих будівель, де всі рішення підпорядковані єдиному образно-символічному задумі й орнаментальному ритмові.</a:t>
            </a:r>
            <a:endParaRPr lang="ru-RU" sz="16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949280"/>
            <a:ext cx="5544616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vi-VN" b="1" i="1" dirty="0">
                <a:latin typeface="+mj-lt"/>
              </a:rPr>
              <a:t>Альфонс Муха.</a:t>
            </a:r>
            <a:r>
              <a:rPr lang="uk-UA" b="1" i="1" dirty="0">
                <a:latin typeface="+mj-lt"/>
              </a:rPr>
              <a:t> </a:t>
            </a:r>
            <a:r>
              <a:rPr lang="vi-VN" b="1" i="1" dirty="0">
                <a:latin typeface="+mj-lt"/>
              </a:rPr>
              <a:t>Мод Адамс в ролі Жанни д'Арк. 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2038350" cy="56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6264697" cy="665299"/>
          </a:xfrm>
          <a:prstGeom prst="rect">
            <a:avLst/>
          </a:prstGeom>
          <a:noFill/>
        </p:spPr>
      </p:pic>
      <p:pic>
        <p:nvPicPr>
          <p:cNvPr id="3075" name="Picture 3" descr="I:\Мои Документы\11 клас\2 зах поезія поч ХХ ст\Рисунок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80728"/>
            <a:ext cx="1987550" cy="554038"/>
          </a:xfrm>
          <a:prstGeom prst="rect">
            <a:avLst/>
          </a:prstGeom>
          <a:noFill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95536" y="1340768"/>
            <a:ext cx="489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 (від франц.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expression - </a:t>
            </a:r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вираження, виразність) —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авангардистська течія в європейському мистецтві,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характеризується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тенденцією до вираження емоційної характеристики образу(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) (зазвичай людини або групи людей) або емоційного стану самого художника. Експресіонізм представлений в безлічі художніх форм, включаючи живопис, літературу, театр, кінематограф, архітектуру і музику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Егон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Шиле,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Ернст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Барлах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В.Кандінський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Едвард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Мунк)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 b="1667"/>
          <a:stretch>
            <a:fillRect/>
          </a:stretch>
        </p:blipFill>
        <p:spPr bwMode="auto">
          <a:xfrm>
            <a:off x="5338475" y="1484784"/>
            <a:ext cx="3337711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228184" y="5949280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Е.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Мунк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Крик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6093296"/>
            <a:ext cx="339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Е.  Шиле «</a:t>
            </a:r>
            <a:r>
              <a:rPr lang="ru-RU" sz="1600" dirty="0" err="1" smtClean="0"/>
              <a:t>Чотири</a:t>
            </a:r>
            <a:r>
              <a:rPr lang="ru-RU" sz="1600" dirty="0" smtClean="0"/>
              <a:t> дерева» (1917)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333375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656"/>
            <a:ext cx="6192688" cy="504055"/>
          </a:xfrm>
          <a:prstGeom prst="rect">
            <a:avLst/>
          </a:prstGeom>
          <a:noFill/>
        </p:spPr>
      </p:pic>
      <p:pic>
        <p:nvPicPr>
          <p:cNvPr id="11266" name="Picture 2" descr="I:\Мои Документы\11 клас\2 зах поезія поч ХХ ст\Рисунок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764704"/>
            <a:ext cx="3078163" cy="633412"/>
          </a:xfrm>
          <a:prstGeom prst="rect">
            <a:avLst/>
          </a:prstGeom>
          <a:noFill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51520" y="3501008"/>
            <a:ext cx="53657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фр.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fauve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дикий) -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французькому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художників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Анрі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Матісс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Альбер Марке, Жорж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Руо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Андре Дерен, Рауль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Дюфі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Моріс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Вламінк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присвятила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емоційній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манері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характеризувалася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підвищеною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художньою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виразністю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стихійною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динамікою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інтенсивністю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В пейзажах,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інтер'єрних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ценах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натюрмортах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фовізм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виражав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різким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узагальненням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об'ємів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простору,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081569" cy="286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3491880" y="2492896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Матіс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Червоні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рибки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3186355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5868144" y="5949280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Матіс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Нотр-Дам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вночі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4664"/>
            <a:ext cx="5112568" cy="521283"/>
          </a:xfrm>
          <a:prstGeom prst="rect">
            <a:avLst/>
          </a:prstGeom>
          <a:noFill/>
        </p:spPr>
      </p:pic>
      <p:pic>
        <p:nvPicPr>
          <p:cNvPr id="10242" name="Picture 2" descr="I:\Мои Документы\11 клас\2 зах поезія поч ХХ ст\Рисунок3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484784"/>
            <a:ext cx="1998662" cy="609600"/>
          </a:xfrm>
          <a:prstGeom prst="rect">
            <a:avLst/>
          </a:prstGeom>
          <a:noFill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57188" y="1268760"/>
            <a:ext cx="87868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- революційна течія в образотворчому мистецтві початку XX століття, яка передувала абстрактному мистецтву. Його засновники, Жорж Брак і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Пабло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Пікассо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У 1907-1910 роках у Франції кубісти почали усе більше абстрагуватися від дійсності, їхні картини усе менше нагадували реальність. Кубізм оголосив, що мистецтво існує заради самого себе, а не для відтворення дійсності.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Кубізм мав бути мистецтвом, котре, за словами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Пабло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Пікассо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відтворює світ не таким, яким його бачить митець, а таким, яким він його мислить. Шляхом розкладання всіх предметів і форм на прості геометричні фігури та їх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перекомбінування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відповідно до задуму митця кубісти сподівалися прийти до створення інтелектуального й аналітичного живопису, здатного розкривати структуру речей і їхню внутрішню сутність, виражати «константи буття», підніматися до рівня вимог сучасності, входити в неї і сприяти її перебудові.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6372200" y="6165304"/>
            <a:ext cx="233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err="1"/>
              <a:t>П.Пікассо</a:t>
            </a:r>
            <a:r>
              <a:rPr lang="ru-RU" sz="1200" b="1" dirty="0"/>
              <a:t>. Скрипка та </a:t>
            </a:r>
            <a:r>
              <a:rPr lang="ru-RU" sz="1200" b="1" dirty="0" err="1"/>
              <a:t>гітара</a:t>
            </a:r>
            <a:endParaRPr lang="ru-RU" sz="1200" b="1" dirty="0"/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12976"/>
            <a:ext cx="2428875" cy="292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5" name="Прямоугольник 8"/>
          <p:cNvSpPr>
            <a:spLocks noChangeArrowheads="1"/>
          </p:cNvSpPr>
          <p:nvPr/>
        </p:nvSpPr>
        <p:spPr bwMode="auto">
          <a:xfrm>
            <a:off x="1979712" y="6165304"/>
            <a:ext cx="156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err="1"/>
              <a:t>П.Пікассо</a:t>
            </a:r>
            <a:r>
              <a:rPr lang="ru-RU" sz="1200" b="1" dirty="0"/>
              <a:t>. </a:t>
            </a:r>
            <a:r>
              <a:rPr lang="ru-RU" sz="1200" b="1" dirty="0" err="1"/>
              <a:t>Герніка</a:t>
            </a:r>
            <a:endParaRPr lang="ru-RU" sz="1200" b="1" dirty="0"/>
          </a:p>
        </p:txBody>
      </p:sp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5715000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2656"/>
            <a:ext cx="5112568" cy="521283"/>
          </a:xfrm>
          <a:prstGeom prst="rect">
            <a:avLst/>
          </a:prstGeom>
          <a:noFill/>
        </p:spPr>
      </p:pic>
      <p:pic>
        <p:nvPicPr>
          <p:cNvPr id="9218" name="Picture 2" descr="I:\Мои Документы\11 клас\2 зах поезія поч ХХ ст\кубіз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48680"/>
            <a:ext cx="1931988" cy="633412"/>
          </a:xfrm>
          <a:prstGeom prst="rect">
            <a:avLst/>
          </a:prstGeom>
          <a:noFill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95536" y="1340768"/>
            <a:ext cx="8643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Georgia" pitchFamily="18" charset="0"/>
              </a:rPr>
              <a:t>— </a:t>
            </a:r>
            <a:r>
              <a:rPr lang="ru-RU" b="1" dirty="0" err="1">
                <a:latin typeface="Georgia" pitchFamily="18" charset="0"/>
              </a:rPr>
              <a:t>авангардний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напрям</a:t>
            </a:r>
            <a:r>
              <a:rPr lang="ru-RU" b="1" dirty="0">
                <a:latin typeface="Georgia" pitchFamily="18" charset="0"/>
              </a:rPr>
              <a:t> у </a:t>
            </a:r>
            <a:r>
              <a:rPr lang="ru-RU" b="1" dirty="0" err="1">
                <a:latin typeface="Georgia" pitchFamily="18" charset="0"/>
              </a:rPr>
              <a:t>літературі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й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мистецтві</a:t>
            </a:r>
            <a:r>
              <a:rPr lang="ru-RU" b="1" dirty="0">
                <a:latin typeface="Georgia" pitchFamily="18" charset="0"/>
              </a:rPr>
              <a:t>, </a:t>
            </a:r>
            <a:r>
              <a:rPr lang="ru-RU" b="1" dirty="0" err="1">
                <a:latin typeface="Georgia" pitchFamily="18" charset="0"/>
              </a:rPr>
              <a:t>що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розвинувся</a:t>
            </a:r>
            <a:r>
              <a:rPr lang="ru-RU" b="1" dirty="0">
                <a:latin typeface="Georgia" pitchFamily="18" charset="0"/>
              </a:rPr>
              <a:t> на початку XX </a:t>
            </a:r>
            <a:r>
              <a:rPr lang="ru-RU" b="1" dirty="0" err="1">
                <a:latin typeface="Georgia" pitchFamily="18" charset="0"/>
              </a:rPr>
              <a:t>століття</a:t>
            </a:r>
            <a:r>
              <a:rPr lang="ru-RU" b="1" dirty="0">
                <a:latin typeface="Georgia" pitchFamily="18" charset="0"/>
              </a:rPr>
              <a:t> в </a:t>
            </a:r>
            <a:r>
              <a:rPr lang="ru-RU" b="1" dirty="0" err="1">
                <a:latin typeface="Georgia" pitchFamily="18" charset="0"/>
              </a:rPr>
              <a:t>Італії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й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Росії</a:t>
            </a:r>
            <a:r>
              <a:rPr lang="ru-RU" b="1" dirty="0">
                <a:latin typeface="Georgia" pitchFamily="18" charset="0"/>
              </a:rPr>
              <a:t>.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5814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1115616" y="5877272"/>
            <a:ext cx="213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/>
              <a:t>Умберто </a:t>
            </a:r>
            <a:r>
              <a:rPr lang="ru-RU" sz="1200" b="1" dirty="0" err="1"/>
              <a:t>Боччоні</a:t>
            </a:r>
            <a:r>
              <a:rPr lang="ru-RU" sz="1200" b="1" dirty="0"/>
              <a:t>. </a:t>
            </a:r>
            <a:r>
              <a:rPr lang="ru-RU" sz="1200" b="1" dirty="0" err="1"/>
              <a:t>Вулиця</a:t>
            </a:r>
            <a:endParaRPr lang="ru-RU" sz="1200" b="1" dirty="0"/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4786313" y="58578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Антоніо Сант’Еліа. Урбаністичний малюнок</a:t>
            </a:r>
          </a:p>
        </p:txBody>
      </p:sp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68935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2656"/>
            <a:ext cx="5112568" cy="521283"/>
          </a:xfrm>
          <a:prstGeom prst="rect">
            <a:avLst/>
          </a:prstGeom>
          <a:noFill/>
        </p:spPr>
      </p:pic>
      <p:pic>
        <p:nvPicPr>
          <p:cNvPr id="8194" name="Picture 2" descr="I:\Мои Документы\11 клас\2 зах поезія поч ХХ ст\Рисунок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6672"/>
            <a:ext cx="3005138" cy="774700"/>
          </a:xfrm>
          <a:prstGeom prst="rect">
            <a:avLst/>
          </a:prstGeom>
          <a:noFill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332656"/>
            <a:ext cx="5085208" cy="33553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Мистецтво</a:t>
            </a:r>
            <a:r>
              <a:rPr lang="ru-RU" sz="5400" b="1" dirty="0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 </a:t>
            </a: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модернізму</a:t>
            </a:r>
            <a:endParaRPr lang="ru-RU" sz="5400" b="1" dirty="0">
              <a:ln w="11430"/>
              <a:solidFill>
                <a:srgbClr val="4B350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-Metropol" pitchFamily="2" charset="0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85750" y="1304925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— одна з течій авангардистського мистецтва. Виникла на початку ХХ ст. Філософсько-естетична основа абстракціонізму — ірраціоналізм, відхід від ілюзорно-предметного зображення, абсолютизація чистого враження та самовираження митця засобами геометричних фігур, ліній, кольорових плям, звуків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67544" y="5733256"/>
            <a:ext cx="1679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err="1"/>
              <a:t>Чорний</a:t>
            </a:r>
            <a:r>
              <a:rPr lang="ru-RU" sz="1200" b="1" dirty="0"/>
              <a:t> </a:t>
            </a:r>
            <a:r>
              <a:rPr lang="ru-RU" sz="1200" b="1" dirty="0" err="1"/>
              <a:t>крадрат</a:t>
            </a:r>
            <a:r>
              <a:rPr lang="ru-RU" sz="1200" b="1" dirty="0"/>
              <a:t> </a:t>
            </a:r>
          </a:p>
          <a:p>
            <a:r>
              <a:rPr lang="ru-RU" sz="1200" b="1" dirty="0" err="1"/>
              <a:t>Казиміра</a:t>
            </a:r>
            <a:r>
              <a:rPr lang="ru-RU" sz="1200" b="1" dirty="0"/>
              <a:t> Малевича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17145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360657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5857875" y="6286500"/>
            <a:ext cx="18367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/>
              <a:t>Кандинський. Москва</a:t>
            </a:r>
            <a:endParaRPr lang="ru-RU" sz="1200" b="1"/>
          </a:p>
        </p:txBody>
      </p:sp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2143125" y="6215063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Казимир Малевич, Супрематизм</a:t>
            </a:r>
          </a:p>
        </p:txBody>
      </p:sp>
      <p:pic>
        <p:nvPicPr>
          <p:cNvPr id="143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01008"/>
            <a:ext cx="2643187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Прямоугольник 12"/>
          <p:cNvSpPr/>
          <p:nvPr/>
        </p:nvSpPr>
        <p:spPr>
          <a:xfrm>
            <a:off x="323528" y="24208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Абстракціонізм у наші часи звичайно описує мистецтво, що не відображує предмети реального світу, але використовує тіні та кольори для надання настрою.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I:\Мои Документы\11 клас\2 зах поезія поч ХХ ст\абстракціоніз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92696"/>
            <a:ext cx="3370263" cy="560388"/>
          </a:xfrm>
          <a:prstGeom prst="rect">
            <a:avLst/>
          </a:prstGeom>
          <a:noFill/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852</Words>
  <Application>Microsoft Office PowerPoint</Application>
  <PresentationFormat>Екран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 Ворожка</dc:creator>
  <cp:lastModifiedBy>Анатолий Ворожка</cp:lastModifiedBy>
  <cp:revision>143</cp:revision>
  <cp:lastPrinted>2014-01-28T18:26:24Z</cp:lastPrinted>
  <dcterms:created xsi:type="dcterms:W3CDTF">2009-10-06T21:10:00Z</dcterms:created>
  <dcterms:modified xsi:type="dcterms:W3CDTF">2014-01-28T18:27:20Z</dcterms:modified>
</cp:coreProperties>
</file>