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8000" b="1" dirty="0" smtClean="0"/>
              <a:t>Освіта</a:t>
            </a:r>
            <a:endParaRPr lang="ru-RU" sz="8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3356992"/>
            <a:ext cx="6400800" cy="1752600"/>
          </a:xfrm>
        </p:spPr>
        <p:txBody>
          <a:bodyPr/>
          <a:lstStyle/>
          <a:p>
            <a:r>
              <a:rPr lang="uk-UA" dirty="0" smtClean="0"/>
              <a:t>Протягом 15-17 століття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07312"/>
            <a:ext cx="4119025" cy="21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628"/>
            <a:ext cx="286165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14" y="81431"/>
            <a:ext cx="2789392" cy="206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94" y="4321591"/>
            <a:ext cx="3545210" cy="233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8944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Дякую за увагу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uk-UA" dirty="0" smtClean="0"/>
              <a:t>Виконали</a:t>
            </a:r>
            <a:r>
              <a:rPr lang="ru-RU" dirty="0" smtClean="0"/>
              <a:t>:</a:t>
            </a:r>
            <a:r>
              <a:rPr lang="uk-UA" dirty="0"/>
              <a:t> </a:t>
            </a:r>
            <a:r>
              <a:rPr lang="uk-UA" dirty="0" err="1" smtClean="0"/>
              <a:t>Бонк</a:t>
            </a:r>
            <a:r>
              <a:rPr lang="uk-UA" dirty="0" smtClean="0"/>
              <a:t> Вероніка</a:t>
            </a:r>
            <a:endParaRPr lang="ru-RU" dirty="0"/>
          </a:p>
          <a:p>
            <a:pPr algn="r"/>
            <a:r>
              <a:rPr lang="uk-UA" dirty="0" smtClean="0"/>
              <a:t>Анна Олійник</a:t>
            </a:r>
          </a:p>
        </p:txBody>
      </p:sp>
    </p:spTree>
    <p:extLst>
      <p:ext uri="{BB962C8B-B14F-4D97-AF65-F5344CB8AC3E}">
        <p14:creationId xmlns:p14="http://schemas.microsoft.com/office/powerpoint/2010/main" val="359404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99992" y="116632"/>
            <a:ext cx="4572000" cy="49717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j-lt"/>
                <a:ea typeface="Calibri"/>
                <a:cs typeface="Times New Roman"/>
              </a:rPr>
              <a:t>В цій презентації ми хочемо розповісти вам про стан шкільництва протягом 16-17 століття. </a:t>
            </a:r>
            <a:endParaRPr lang="ru-RU" dirty="0"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+mj-lt"/>
                <a:ea typeface="Calibri"/>
                <a:cs typeface="Times New Roman"/>
              </a:rPr>
              <a:t>У школах, що існували при монастирях, церквах, благодійних установах та в маєтках приватних державців, навчались діти не лише феодальної знаті і багатого міщанства, а й селян та ремісників. Поряд із слов’яно-руською мовою вивчалась латинська. Учителями, що називались наставниками або </a:t>
            </a:r>
            <a:r>
              <a:rPr lang="uk-UA" dirty="0" err="1">
                <a:latin typeface="+mj-lt"/>
                <a:ea typeface="Calibri"/>
                <a:cs typeface="Times New Roman"/>
              </a:rPr>
              <a:t>уставниками</a:t>
            </a:r>
            <a:r>
              <a:rPr lang="uk-UA" dirty="0">
                <a:latin typeface="+mj-lt"/>
                <a:ea typeface="Calibri"/>
                <a:cs typeface="Times New Roman"/>
              </a:rPr>
              <a:t>, найчастіше були дяки. Підготовленні дяки навчали дітей письму церковнослов’янською мовою, основами арифметики, молитвам, співу.</a:t>
            </a:r>
            <a:endParaRPr lang="ru-RU" dirty="0">
              <a:effectLst/>
              <a:latin typeface="+mj-lt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40"/>
            <a:ext cx="27455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4648">
            <a:off x="2383636" y="2925934"/>
            <a:ext cx="1966515" cy="147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052">
            <a:off x="189411" y="4069127"/>
            <a:ext cx="3012865" cy="253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7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4901" y="188640"/>
            <a:ext cx="6993736" cy="99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Calibri"/>
                <a:ea typeface="Calibri"/>
                <a:cs typeface="Times New Roman"/>
              </a:rPr>
              <a:t> </a:t>
            </a:r>
            <a:r>
              <a:rPr lang="uk-UA" sz="5400" dirty="0">
                <a:latin typeface="Calibri"/>
                <a:ea typeface="Calibri"/>
                <a:cs typeface="Times New Roman"/>
              </a:rPr>
              <a:t>Острозька академія</a:t>
            </a:r>
            <a:endParaRPr lang="ru-RU" sz="5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77160"/>
            <a:ext cx="4971579" cy="371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515"/>
            <a:ext cx="135742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831" y="4797152"/>
            <a:ext cx="7236296" cy="2090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Острозька </a:t>
            </a:r>
            <a:r>
              <a:rPr lang="uk-UA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слов'яно-греко-латинська школа (академія) — перший вищий навчальний заклад у Східній Європі, найстарша українська науково-освітня установа. Заснована у 1576 році князем Костянтином-Василем Острозьким у своєму родовому місті Острозі.</a:t>
            </a:r>
            <a:endParaRPr lang="ru-RU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55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7176" y="2564904"/>
            <a:ext cx="7416824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Calibri"/>
                <a:ea typeface="Calibri"/>
                <a:cs typeface="Times New Roman"/>
              </a:rPr>
              <a:t>В основу діяльності Острозької академії було покладено традиційне для середньовічної Європи вивчення семи вільних наук (граматики, риторики, діалектики, арифметики, геометрії, музики, астрономії), а також вищих наук: філософії, </a:t>
            </a:r>
            <a:r>
              <a:rPr lang="uk-UA" dirty="0" err="1">
                <a:latin typeface="Calibri"/>
                <a:ea typeface="Calibri"/>
                <a:cs typeface="Times New Roman"/>
              </a:rPr>
              <a:t>богослів'я</a:t>
            </a:r>
            <a:r>
              <a:rPr lang="uk-UA" dirty="0">
                <a:latin typeface="Calibri"/>
                <a:ea typeface="Calibri"/>
                <a:cs typeface="Times New Roman"/>
              </a:rPr>
              <a:t>, медицини. Студенти Острозької академії опановували п'ять мов: слов'янську, польську, давньоєврейську, грецьку, латинську. Першим ректором школи був письменник Г. Смотрицький, викладачами — видатні тогочасні українські та зарубіжні педагоги-вчені, такі як Дем'ян Наливайко, Христофор </a:t>
            </a:r>
            <a:r>
              <a:rPr lang="uk-UA" dirty="0" err="1">
                <a:latin typeface="Calibri"/>
                <a:ea typeface="Calibri"/>
                <a:cs typeface="Times New Roman"/>
              </a:rPr>
              <a:t>Філалет</a:t>
            </a:r>
            <a:r>
              <a:rPr lang="uk-UA" dirty="0">
                <a:latin typeface="Calibri"/>
                <a:ea typeface="Calibri"/>
                <a:cs typeface="Times New Roman"/>
              </a:rPr>
              <a:t>, Василь </a:t>
            </a:r>
            <a:r>
              <a:rPr lang="uk-UA" dirty="0" err="1">
                <a:latin typeface="Calibri"/>
                <a:ea typeface="Calibri"/>
                <a:cs typeface="Times New Roman"/>
              </a:rPr>
              <a:t>Суразький</a:t>
            </a:r>
            <a:r>
              <a:rPr lang="uk-UA" dirty="0">
                <a:latin typeface="Calibri"/>
                <a:ea typeface="Calibri"/>
                <a:cs typeface="Times New Roman"/>
              </a:rPr>
              <a:t>, Іван </a:t>
            </a:r>
            <a:r>
              <a:rPr lang="uk-UA" dirty="0" err="1">
                <a:latin typeface="Calibri"/>
                <a:ea typeface="Calibri"/>
                <a:cs typeface="Times New Roman"/>
              </a:rPr>
              <a:t>Лятос</a:t>
            </a:r>
            <a:r>
              <a:rPr lang="uk-UA" dirty="0">
                <a:latin typeface="Calibri"/>
                <a:ea typeface="Calibri"/>
                <a:cs typeface="Times New Roman"/>
              </a:rPr>
              <a:t>, Кирило </a:t>
            </a:r>
            <a:r>
              <a:rPr lang="uk-UA" dirty="0" err="1">
                <a:latin typeface="Calibri"/>
                <a:ea typeface="Calibri"/>
                <a:cs typeface="Times New Roman"/>
              </a:rPr>
              <a:t>Лукаріс</a:t>
            </a:r>
            <a:r>
              <a:rPr lang="uk-UA" dirty="0">
                <a:latin typeface="Calibri"/>
                <a:ea typeface="Calibri"/>
                <a:cs typeface="Times New Roman"/>
              </a:rPr>
              <a:t>, Клірик Острозький та педагоги із Краківського та </a:t>
            </a:r>
            <a:r>
              <a:rPr lang="uk-UA" dirty="0" err="1">
                <a:latin typeface="Calibri"/>
                <a:ea typeface="Calibri"/>
                <a:cs typeface="Times New Roman"/>
              </a:rPr>
              <a:t>Падуанського</a:t>
            </a:r>
            <a:r>
              <a:rPr lang="uk-UA" dirty="0">
                <a:latin typeface="Calibri"/>
                <a:ea typeface="Calibri"/>
                <a:cs typeface="Times New Roman"/>
              </a:rPr>
              <a:t> університетів. О. Ш. мала великий вплив на розвиток педагогічної думки та організацію шкільництва в Україні: за її зразком діяли пізніші братські школи у Львові, Луцьку, Володимирі (нині Володимир-Волинський).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51"/>
            <a:ext cx="3852428" cy="235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04" y="1586727"/>
            <a:ext cx="4896544" cy="100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7" y="2924944"/>
            <a:ext cx="147916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7" y="4365104"/>
            <a:ext cx="173636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1851"/>
            <a:ext cx="1480077" cy="14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5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1292" y="332656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dirty="0"/>
              <a:t>Братські школи</a:t>
            </a:r>
            <a:endParaRPr lang="ru-RU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84" y="1163653"/>
            <a:ext cx="5931743" cy="375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373216"/>
            <a:ext cx="824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Братські школи — навчальні заклади в Україні у 16-18 ст., які організовувалися при братствах — громадських організаціях православних міщан з метою зміцнювати православ'я і чинити опір </a:t>
            </a:r>
            <a:r>
              <a:rPr lang="uk-UA" dirty="0" smtClean="0"/>
              <a:t>латинським і протестантським школам.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092999" cy="164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690" y="327704"/>
            <a:ext cx="1519436" cy="11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4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35" y="1614108"/>
            <a:ext cx="4932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Першу школу заснувало </a:t>
            </a:r>
            <a:r>
              <a:rPr lang="uk-UA" dirty="0" err="1"/>
              <a:t>Успенське</a:t>
            </a:r>
            <a:r>
              <a:rPr lang="uk-UA" dirty="0"/>
              <a:t> братство у Львові 1586 р. За її зразком постало чимало Б. Ш. у різних містах України: в Перемишлі , Галичі, Городку, Рогатині, Стрию, Миколаєві, </a:t>
            </a:r>
            <a:r>
              <a:rPr lang="uk-UA" dirty="0" err="1"/>
              <a:t>Комарному</a:t>
            </a:r>
            <a:r>
              <a:rPr lang="uk-UA" dirty="0"/>
              <a:t>, Ярославі, </a:t>
            </a:r>
            <a:r>
              <a:rPr lang="uk-UA" dirty="0" err="1"/>
              <a:t>Холмі</a:t>
            </a:r>
            <a:r>
              <a:rPr lang="uk-UA" dirty="0"/>
              <a:t>, </a:t>
            </a:r>
            <a:r>
              <a:rPr lang="uk-UA" dirty="0" err="1"/>
              <a:t>Красноставі</a:t>
            </a:r>
            <a:r>
              <a:rPr lang="uk-UA" dirty="0"/>
              <a:t>, </a:t>
            </a:r>
            <a:r>
              <a:rPr lang="uk-UA" dirty="0" err="1"/>
              <a:t>Засмості</a:t>
            </a:r>
            <a:r>
              <a:rPr lang="uk-UA" dirty="0"/>
              <a:t>, Любліні, </a:t>
            </a:r>
            <a:r>
              <a:rPr lang="uk-UA" dirty="0" err="1"/>
              <a:t>Більському</a:t>
            </a:r>
            <a:r>
              <a:rPr lang="uk-UA" dirty="0"/>
              <a:t>, Бересті і т.д.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336667"/>
            <a:ext cx="91602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Найважливішими серед братських шкіл були Львівська і Київська. Спочатку школи мали характер греко-слов'янських із слов'янською мовою викладання, друге місце займала грецька мова. Вивчалася також тодішня руська (українська) мова. Пізніше братські школи наблизилися організацією і навчанням до </a:t>
            </a:r>
            <a:r>
              <a:rPr lang="uk-UA" dirty="0" err="1"/>
              <a:t>ієзуїтських</a:t>
            </a:r>
            <a:r>
              <a:rPr lang="uk-UA" dirty="0"/>
              <a:t> шкіл (з латинською головною мовою), зокрема школи, які мали зразком Києво-Могилянську колегію. Програмою навчання більшість братських шкіл відповідала тодішнім середнім школам: класичні мови, діалектика, риторика, поетика, арифметика, геометрія, астрономія, музика (церковні співи). В школах була сувора дисципліна (включно до тілесних кар). Сироти й учні з незаможних родин жили в бурсах. До викладачів ставилися вимоги зразкової поведінки й доброї педагогічної підготовки. Б. Ш. багато зробили для поширення релігійної та національної свідомості і розвитку української культури, зокрема друкуванням підручників, особливо для вивчення мов.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12" y="205271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3" y="136677"/>
            <a:ext cx="1966830" cy="14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65" y="136677"/>
            <a:ext cx="2068568" cy="135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7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/>
              <a:t>Цікаві факти про навчанні в братських школах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34733" y="713595"/>
            <a:ext cx="460176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Навчання грамоти ділилося на три етапи: вивчення азбуки, робота з часословом і псалтирем. Кожен завершувався принесенням учнями в школу для вчителя горшків каші. В цей день занять у школі не було, діти повторювали лише «зади», тобто вивчене в минулому. Учитель і школярі приступали до спільної трапези. Оскільки учні в різний час завершували вивчення азбуки, часослова, псалтиря, такі обіди траплялися не так уже й рідко. Закінчивши їжу, учні виносили горня на подвір'я і розбивали його. Етнограф та історик М.</a:t>
            </a:r>
            <a:r>
              <a:rPr lang="uk-UA" dirty="0" err="1"/>
              <a:t>Сумцов</a:t>
            </a:r>
            <a:r>
              <a:rPr lang="uk-UA" dirty="0"/>
              <a:t>, котрий досліджував виникнення цього звичаю, писав, що він є відгуком далеких часів, коли східні слов'яни приносили кашу богам землеробства. Горшками після жертвоприношення не користувалися, бо вважали смертних людей недостойними брати до вжитку </a:t>
            </a:r>
            <a:r>
              <a:rPr lang="uk-UA" dirty="0" err="1"/>
              <a:t>священий</a:t>
            </a:r>
            <a:r>
              <a:rPr lang="uk-UA" dirty="0"/>
              <a:t> посуд.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810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4" y="2996952"/>
            <a:ext cx="40005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4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/>
              <a:t>Києво-Могилянська академія</a:t>
            </a:r>
            <a:endParaRPr lang="ru-RU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5" y="1122655"/>
            <a:ext cx="7732534" cy="342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45797"/>
            <a:ext cx="203541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152" y="4545797"/>
            <a:ext cx="6224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Ки́єво-Могиля́нська акаде́мія — стародавній навчальний заклад в Києві, який під такою назвою існував від 1659 до 1817 року. Спадкоємець стародавньої Київської Академії, заснованої князем Ярославом Мудрим. Фактично всі сучасні українські ВНЗ в тій чи іншій мірі є духовними спадкоємцями цього закладу через вихованців Академії, які стали засновниками відповідних нових богословських, філософських і наукових шкіл у цих вишах.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6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041571"/>
            <a:ext cx="882047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Києво-Могилянська академія була заснована на базі Київської братської школи. 1615 року ця школа отримала приміщення від шляхтянки </a:t>
            </a:r>
            <a:r>
              <a:rPr lang="uk-UA" sz="1600" dirty="0" err="1"/>
              <a:t>Галшки</a:t>
            </a:r>
            <a:r>
              <a:rPr lang="uk-UA" sz="1600" dirty="0"/>
              <a:t> </a:t>
            </a:r>
            <a:r>
              <a:rPr lang="uk-UA" sz="1600" dirty="0" err="1"/>
              <a:t>Гулевичівни</a:t>
            </a:r>
            <a:r>
              <a:rPr lang="uk-UA" sz="1600" dirty="0"/>
              <a:t>. Деякі вчителі Львівської та Луцької братських шкіл переїхали викладати до Києва. Школа мала підтримку Війська Запорозького і зокрема гетьмана Сагайдачного.</a:t>
            </a:r>
            <a:endParaRPr lang="ru-RU" sz="1600" dirty="0"/>
          </a:p>
          <a:p>
            <a:r>
              <a:rPr lang="uk-UA" sz="1600" dirty="0"/>
              <a:t>У вересні 1632 року Київська братська школа об'єдналася з Лаврською школою. У результаті було створено </a:t>
            </a:r>
            <a:r>
              <a:rPr lang="uk-UA" sz="1600" dirty="0" err="1"/>
              <a:t>Києво-Братську</a:t>
            </a:r>
            <a:r>
              <a:rPr lang="uk-UA" sz="1600" dirty="0"/>
              <a:t> колегію. Київський митрополит Петро Могила побудував в ній систему освіти за зразком єзуїтських навчальних закладів. Велика увага в колегії приділялася вивченню мов, зокрема польської та латини. Станових обмежень для отримання освіти не було. Згодом колегія іменувалася Києво-Могилянською на честь свого благодійника та опікуна.</a:t>
            </a:r>
            <a:endParaRPr lang="ru-RU" sz="1600" dirty="0"/>
          </a:p>
          <a:p>
            <a:r>
              <a:rPr lang="uk-UA" sz="1600" dirty="0"/>
              <a:t>Згідно з Гадяцьким трактатом 1658 року між Річчю Посполитою і Гетьманщиною колегії надавався статус академії і вона отримувала рівні права з </a:t>
            </a:r>
            <a:r>
              <a:rPr lang="uk-UA" sz="1600" dirty="0" err="1"/>
              <a:t>Ягеллонським</a:t>
            </a:r>
            <a:r>
              <a:rPr lang="uk-UA" sz="1600" dirty="0"/>
              <a:t> університетом</a:t>
            </a:r>
            <a:endParaRPr lang="ru-RU" sz="1600" dirty="0"/>
          </a:p>
          <a:p>
            <a:r>
              <a:rPr lang="uk-UA" sz="1600" dirty="0"/>
              <a:t>Незважаючи на намагання випускників перетворити академію на сучасний університет, за розпорядженням уряду, указом Синоду від 14 серпня 1817 року Академію було закрито. Натомість 1819 року в приміщеннях Києво-Могилянської академії була створена Київська духовна академія.</a:t>
            </a:r>
            <a:endParaRPr lang="ru-RU" sz="1600" dirty="0"/>
          </a:p>
          <a:p>
            <a:r>
              <a:rPr lang="uk-UA" dirty="0"/>
              <a:t> 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1" y="311723"/>
            <a:ext cx="3639797" cy="272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00" y="332651"/>
            <a:ext cx="2031690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90" y="775863"/>
            <a:ext cx="2777494" cy="17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4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167</TotalTime>
  <Words>881</Words>
  <Application>Microsoft Office PowerPoint</Application>
  <PresentationFormat>Экран (4:3)</PresentationFormat>
  <Paragraphs>23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Апекс</vt:lpstr>
      <vt:lpstr>Освіта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12</cp:revision>
  <dcterms:created xsi:type="dcterms:W3CDTF">2013-12-07T10:20:05Z</dcterms:created>
  <dcterms:modified xsi:type="dcterms:W3CDTF">2013-12-07T14:15:01Z</dcterms:modified>
</cp:coreProperties>
</file>