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9" r:id="rId13"/>
    <p:sldId id="266" r:id="rId14"/>
    <p:sldId id="267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55213-0FCA-4BC0-B3AC-25254847158E}" type="datetimeFigureOut">
              <a:rPr lang="ru-RU" smtClean="0"/>
              <a:t>06.11.2013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1349-BD7E-430C-8F32-826762C7F69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5382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55213-0FCA-4BC0-B3AC-25254847158E}" type="datetimeFigureOut">
              <a:rPr lang="ru-RU" smtClean="0"/>
              <a:t>06.11.2013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1349-BD7E-430C-8F32-826762C7F69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26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55213-0FCA-4BC0-B3AC-25254847158E}" type="datetimeFigureOut">
              <a:rPr lang="ru-RU" smtClean="0"/>
              <a:t>06.11.2013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1349-BD7E-430C-8F32-826762C7F69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0657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55213-0FCA-4BC0-B3AC-25254847158E}" type="datetimeFigureOut">
              <a:rPr lang="ru-RU" smtClean="0"/>
              <a:t>06.11.2013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1349-BD7E-430C-8F32-826762C7F69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1823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55213-0FCA-4BC0-B3AC-25254847158E}" type="datetimeFigureOut">
              <a:rPr lang="ru-RU" smtClean="0"/>
              <a:t>06.11.2013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1349-BD7E-430C-8F32-826762C7F69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3622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55213-0FCA-4BC0-B3AC-25254847158E}" type="datetimeFigureOut">
              <a:rPr lang="ru-RU" smtClean="0"/>
              <a:t>06.11.2013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1349-BD7E-430C-8F32-826762C7F69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6638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55213-0FCA-4BC0-B3AC-25254847158E}" type="datetimeFigureOut">
              <a:rPr lang="ru-RU" smtClean="0"/>
              <a:t>06.11.2013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1349-BD7E-430C-8F32-826762C7F69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743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55213-0FCA-4BC0-B3AC-25254847158E}" type="datetimeFigureOut">
              <a:rPr lang="ru-RU" smtClean="0"/>
              <a:t>06.11.2013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1349-BD7E-430C-8F32-826762C7F69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4373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55213-0FCA-4BC0-B3AC-25254847158E}" type="datetimeFigureOut">
              <a:rPr lang="ru-RU" smtClean="0"/>
              <a:t>06.11.2013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1349-BD7E-430C-8F32-826762C7F69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769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55213-0FCA-4BC0-B3AC-25254847158E}" type="datetimeFigureOut">
              <a:rPr lang="ru-RU" smtClean="0"/>
              <a:t>06.11.2013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1349-BD7E-430C-8F32-826762C7F69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3752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55213-0FCA-4BC0-B3AC-25254847158E}" type="datetimeFigureOut">
              <a:rPr lang="ru-RU" smtClean="0"/>
              <a:t>06.11.2013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1349-BD7E-430C-8F32-826762C7F69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4409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55213-0FCA-4BC0-B3AC-25254847158E}" type="datetimeFigureOut">
              <a:rPr lang="ru-RU" smtClean="0"/>
              <a:t>06.11.2013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01349-BD7E-430C-8F32-826762C7F69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0113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>
            <a:normAutofit/>
          </a:bodyPr>
          <a:lstStyle/>
          <a:p>
            <a:r>
              <a:rPr lang="ru-RU" sz="8000" dirty="0" smtClean="0">
                <a:solidFill>
                  <a:schemeClr val="bg1"/>
                </a:solidFill>
              </a:rPr>
              <a:t>Бетховен</a:t>
            </a:r>
            <a:r>
              <a:rPr lang="ru-RU" sz="8000" dirty="0" smtClean="0">
                <a:solidFill>
                  <a:srgbClr val="FF0000"/>
                </a:solidFill>
              </a:rPr>
              <a:t> </a:t>
            </a:r>
            <a:endParaRPr lang="ru-RU" sz="80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Учениц 11 арх класса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Гетьман Валерии и Ефремовой Ирины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22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3400" dirty="0">
                <a:solidFill>
                  <a:schemeClr val="bg1"/>
                </a:solidFill>
              </a:rPr>
              <a:t>Уже в 1798 он жаловался на шум в ушах, ему бывало трудно различать высокие тоны, понимать беседу, ведущуюся шепотом. В ужасе от перспективы стать объектом жалости – глухим композитором, он рассказал о своей болезни близкому другу – Карлу Аменде, а также докторам, которые посоветовали ему по возможности беречь слух. Он продолжал вращаться в кругу своих венских друзей, принимал участие в музыкальных вечерах, много сочинял. Ему так хорошо удавалось скрывать глухоту, что до 1812 даже часто встречавшиеся с ним люди не подозревали, насколько серьезна его болезнь. То, что при беседе он часто отвечал невпопад, приписывали плохому настроению или рассеянности.</a:t>
            </a:r>
          </a:p>
          <a:p>
            <a:r>
              <a:rPr lang="ru-RU" sz="3400" dirty="0">
                <a:solidFill>
                  <a:schemeClr val="bg1"/>
                </a:solidFill>
              </a:rPr>
              <a:t>Летом 1802 Бетховен удалился в тихий пригород Вены – Хайлигенштадт. Там появился потрясающий документ – «Хайлигенштадтское завещание», мучительная исповедь терзаемого недугом музыканта. Завещание адресовано братьям Бетховена (с указанием прочесть и исполнить после его смерти); в нем он говорит о своих душевных страданиях: мучительно, когда «человек, стоящий рядом со мной, слышит доносящийся издали наигрыш флейты, не слышный для меня; или когда кто-нибудь слышит пение пастуха, а я не могу различить ни звука». Но тогда же, в письме к доктору Вегелеру, он восклицает: «Я возьму судьбу за глотку!», и музыка, которую он продолжает писать, подтверждает это решение: в то же лето появляются светлая Вторая симфония</a:t>
            </a:r>
            <a:r>
              <a:rPr lang="ru-RU" sz="3400" dirty="0" smtClean="0">
                <a:solidFill>
                  <a:schemeClr val="bg1"/>
                </a:solidFill>
              </a:rPr>
              <a:t>, </a:t>
            </a:r>
            <a:r>
              <a:rPr lang="ru-RU" sz="3400" dirty="0">
                <a:solidFill>
                  <a:schemeClr val="bg1"/>
                </a:solidFill>
              </a:rPr>
              <a:t>великолепные фортепианные сонаты op. 31 и три скрипичных сонаты, ор. 30.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973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solidFill>
                  <a:schemeClr val="bg1"/>
                </a:solidFill>
              </a:rPr>
              <a:t>Интересные факты из жизни </a:t>
            </a:r>
            <a:r>
              <a:rPr lang="ru-RU" b="1" i="1" dirty="0" smtClean="0">
                <a:solidFill>
                  <a:schemeClr val="bg1"/>
                </a:solidFill>
              </a:rPr>
              <a:t>Бетховена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Бетховен не умел умножать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sz="2000" dirty="0">
                <a:solidFill>
                  <a:schemeClr val="bg1"/>
                </a:solidFill>
              </a:rPr>
              <a:t>Каждый раз, прежде чем сесть за стол и приступить к сочинению музыки, Бетховен опускал голову в таз с ледяной водой. Этот прием настолько вошёл у него в привычку, что композитор не мог отказаться от него до конца жизни.</a:t>
            </a:r>
          </a:p>
          <a:p>
            <a:r>
              <a:rPr lang="ru-RU" sz="1800" dirty="0">
                <a:solidFill>
                  <a:schemeClr val="bg1"/>
                </a:solidFill>
              </a:rPr>
              <a:t>Некоторое время Бетховен учился у австрийского композитора и музыкального теоретика Иоганна </a:t>
            </a:r>
            <a:r>
              <a:rPr lang="ru-RU" sz="1800" dirty="0">
                <a:solidFill>
                  <a:schemeClr val="bg1"/>
                </a:solidFill>
              </a:rPr>
              <a:t>Альбрехтсбергера</a:t>
            </a:r>
            <a:r>
              <a:rPr lang="ru-RU" sz="1800" dirty="0">
                <a:solidFill>
                  <a:schemeClr val="bg1"/>
                </a:solidFill>
              </a:rPr>
              <a:t>, автора отличного учебника по композиции. Своим упрямством Бетховен бесконечно раздражал учителя, так что тот однажды </a:t>
            </a:r>
            <a:r>
              <a:rPr lang="ru-RU" sz="1800" dirty="0">
                <a:solidFill>
                  <a:schemeClr val="bg1"/>
                </a:solidFill>
              </a:rPr>
              <a:t>сказал:"Этот</a:t>
            </a:r>
            <a:r>
              <a:rPr lang="ru-RU" sz="1800" dirty="0">
                <a:solidFill>
                  <a:schemeClr val="bg1"/>
                </a:solidFill>
              </a:rPr>
              <a:t> тупица ничему не научился и ничему никогда не научится!"</a:t>
            </a:r>
          </a:p>
          <a:p>
            <a:r>
              <a:rPr lang="ru-RU" sz="1800" dirty="0">
                <a:solidFill>
                  <a:schemeClr val="bg1"/>
                </a:solidFill>
              </a:rPr>
              <a:t>Бетховен всегда варил кофе из 64-х </a:t>
            </a:r>
            <a:r>
              <a:rPr lang="ru-RU" sz="1800" dirty="0" smtClean="0">
                <a:solidFill>
                  <a:schemeClr val="bg1"/>
                </a:solidFill>
              </a:rPr>
              <a:t>зёрен.</a:t>
            </a:r>
            <a:r>
              <a:rPr lang="ru-RU" sz="1800" dirty="0"/>
              <a:t> 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9303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chemeClr val="bg1"/>
                </a:solidFill>
              </a:rPr>
              <a:t>Из письма Иоганна Бетховена своему отцу Людвигу старшему от 19 сентября 1771 года: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«Сегодня Людвиг произнес свое первое слово: «медведь» </a:t>
            </a:r>
            <a:r>
              <a:rPr lang="ru-RU" dirty="0" smtClean="0">
                <a:solidFill>
                  <a:schemeClr val="bg1"/>
                </a:solidFill>
              </a:rPr>
              <a:t>(Этот </a:t>
            </a:r>
            <a:r>
              <a:rPr lang="ru-RU" dirty="0">
                <a:solidFill>
                  <a:schemeClr val="bg1"/>
                </a:solidFill>
              </a:rPr>
              <a:t>ребенок – что-то необычное. Я серьезно намерен обучать его музыке. Если, конечно, он не умрет преждевременно».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Первым учителем Бетховена становится странствующий пьяница-фантазер по имени </a:t>
            </a:r>
            <a:r>
              <a:rPr lang="ru-RU" dirty="0">
                <a:solidFill>
                  <a:schemeClr val="bg1"/>
                </a:solidFill>
              </a:rPr>
              <a:t>Пфейфер</a:t>
            </a:r>
            <a:r>
              <a:rPr lang="ru-RU" dirty="0">
                <a:solidFill>
                  <a:schemeClr val="bg1"/>
                </a:solidFill>
              </a:rPr>
              <a:t>.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«Жизнь представляет собой реликтовую ценность, – частенько повторяет он, – всё вокруг мертво и останется мертвым, если ты его не оживишь. Ты должен заставить камни дрожать! Твоя главная цель – раскрыться, распуститься, как розовый цветочек».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Впрочем, этот человек не задерживается в Бонне дольше года, что связано с его </a:t>
            </a:r>
            <a:r>
              <a:rPr lang="ru-RU" dirty="0">
                <a:solidFill>
                  <a:schemeClr val="bg1"/>
                </a:solidFill>
              </a:rPr>
              <a:t>несообщительностью</a:t>
            </a:r>
            <a:r>
              <a:rPr lang="ru-RU" dirty="0">
                <a:solidFill>
                  <a:schemeClr val="bg1"/>
                </a:solidFill>
              </a:rPr>
              <a:t>, самобытностью и не желанием уживаться с окружающими. Его пьяные вопли часто доносятся в радиусе </a:t>
            </a:r>
            <a:r>
              <a:rPr lang="ru-RU" dirty="0">
                <a:solidFill>
                  <a:schemeClr val="bg1"/>
                </a:solidFill>
              </a:rPr>
              <a:t>полугорода</a:t>
            </a:r>
            <a:r>
              <a:rPr lang="ru-RU" dirty="0">
                <a:solidFill>
                  <a:schemeClr val="bg1"/>
                </a:solidFill>
              </a:rPr>
              <a:t>: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«Есть только один композитор – Бах.! Всё остальное – дерьмо!» – кричит он, когда юный Людвиг демонстрирует ему свои первые импровизации на клавесине</a:t>
            </a:r>
          </a:p>
        </p:txBody>
      </p:sp>
    </p:spTree>
    <p:extLst>
      <p:ext uri="{BB962C8B-B14F-4D97-AF65-F5344CB8AC3E}">
        <p14:creationId xmlns:p14="http://schemas.microsoft.com/office/powerpoint/2010/main" val="81213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Высказывания Бетховена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>
                <a:solidFill>
                  <a:schemeClr val="bg1"/>
                </a:solidFill>
              </a:rPr>
              <a:t>Подлинный художник лишен тщеславия, он слишком хорошо понимает, что искусство неисчерпаемо.</a:t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Растите детей ваших в добродетели: только она одна и может дать счастье.</a:t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Для человека с талантом- и любовью к труду не существует преград.</a:t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Музыка должна высекать огонь из души человеческой.</a:t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Нет ничего выше и прекраснее, чем давать счастье многим людям.</a:t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Музыка — это откровение более высокое, чем мудрость и философия.</a:t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Большое искусство не должно осквернять себя, обращаясь к безнравственным сюжетам.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594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Дом-музей Бетховена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268760"/>
            <a:ext cx="5247493" cy="4525963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049390"/>
            <a:ext cx="3384376" cy="48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148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На этом инструменте играл Бетховен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438279"/>
            <a:ext cx="6649839" cy="4848841"/>
          </a:xfrm>
        </p:spPr>
      </p:pic>
    </p:spTree>
    <p:extLst>
      <p:ext uri="{BB962C8B-B14F-4D97-AF65-F5344CB8AC3E}">
        <p14:creationId xmlns:p14="http://schemas.microsoft.com/office/powerpoint/2010/main" val="276058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Посмертная маска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412776"/>
            <a:ext cx="3894936" cy="5193248"/>
          </a:xfrm>
        </p:spPr>
      </p:pic>
    </p:spTree>
    <p:extLst>
      <p:ext uri="{BB962C8B-B14F-4D97-AF65-F5344CB8AC3E}">
        <p14:creationId xmlns:p14="http://schemas.microsoft.com/office/powerpoint/2010/main" val="8617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52634" y="2967335"/>
            <a:ext cx="68387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Спасибо за внимание 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567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solidFill>
                  <a:schemeClr val="bg1"/>
                </a:solidFill>
              </a:rPr>
              <a:t>Людвиг ван </a:t>
            </a:r>
            <a:r>
              <a:rPr lang="ru-RU" b="1" i="1" dirty="0" smtClean="0">
                <a:solidFill>
                  <a:schemeClr val="bg1"/>
                </a:solidFill>
              </a:rPr>
              <a:t>Бетховен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908720"/>
            <a:ext cx="4309070" cy="540070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6354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628800"/>
            <a:ext cx="4610692" cy="4759424"/>
          </a:xfrm>
        </p:spPr>
      </p:pic>
    </p:spTree>
    <p:extLst>
      <p:ext uri="{BB962C8B-B14F-4D97-AF65-F5344CB8AC3E}">
        <p14:creationId xmlns:p14="http://schemas.microsoft.com/office/powerpoint/2010/main" val="83929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chemeClr val="bg1"/>
                </a:solidFill>
              </a:rPr>
              <a:t>Бетховен </a:t>
            </a:r>
            <a:r>
              <a:rPr lang="ru-RU" dirty="0" smtClean="0">
                <a:solidFill>
                  <a:schemeClr val="bg1"/>
                </a:solidFill>
              </a:rPr>
              <a:t>родился в Бонне,предположительно</a:t>
            </a:r>
            <a:r>
              <a:rPr lang="ru-RU" dirty="0">
                <a:solidFill>
                  <a:schemeClr val="bg1"/>
                </a:solidFill>
              </a:rPr>
              <a:t> </a:t>
            </a:r>
            <a:r>
              <a:rPr lang="ru-RU" b="1" dirty="0">
                <a:solidFill>
                  <a:schemeClr val="bg1"/>
                </a:solidFill>
              </a:rPr>
              <a:t>16 декабря 1770</a:t>
            </a:r>
            <a:r>
              <a:rPr lang="ru-RU" dirty="0">
                <a:solidFill>
                  <a:schemeClr val="bg1"/>
                </a:solidFill>
              </a:rPr>
              <a:t> (</a:t>
            </a:r>
            <a:r>
              <a:rPr lang="ru-RU" dirty="0" smtClean="0">
                <a:solidFill>
                  <a:schemeClr val="bg1"/>
                </a:solidFill>
              </a:rPr>
              <a:t>крещен </a:t>
            </a:r>
            <a:r>
              <a:rPr lang="ru-RU" dirty="0">
                <a:solidFill>
                  <a:schemeClr val="bg1"/>
                </a:solidFill>
              </a:rPr>
              <a:t>17 декабря</a:t>
            </a:r>
            <a:r>
              <a:rPr lang="ru-RU" dirty="0" smtClean="0">
                <a:solidFill>
                  <a:schemeClr val="bg1"/>
                </a:solidFill>
              </a:rPr>
              <a:t>).</a:t>
            </a:r>
            <a:r>
              <a:rPr lang="ru-RU" dirty="0">
                <a:solidFill>
                  <a:schemeClr val="bg1"/>
                </a:solidFill>
              </a:rPr>
              <a:t> В его жилах кроме немецкой текла и фламандская кровь: дед композитора по отцу, тоже Людвиг, родился в 1712 в Малине (Фландрия), служил певчим в Генте и </a:t>
            </a:r>
            <a:r>
              <a:rPr lang="ru-RU" dirty="0">
                <a:solidFill>
                  <a:schemeClr val="bg1"/>
                </a:solidFill>
              </a:rPr>
              <a:t>Лувене</a:t>
            </a:r>
            <a:r>
              <a:rPr lang="ru-RU" dirty="0">
                <a:solidFill>
                  <a:schemeClr val="bg1"/>
                </a:solidFill>
              </a:rPr>
              <a:t> и в 1733 перебрался в Бонн, где стал придворным музыкантом в капелле курфюрста-архиепископа </a:t>
            </a:r>
            <a:r>
              <a:rPr lang="ru-RU" dirty="0">
                <a:solidFill>
                  <a:schemeClr val="bg1"/>
                </a:solidFill>
              </a:rPr>
              <a:t>Кёльнского.Это</a:t>
            </a:r>
            <a:r>
              <a:rPr lang="ru-RU" dirty="0">
                <a:solidFill>
                  <a:schemeClr val="bg1"/>
                </a:solidFill>
              </a:rPr>
              <a:t> был умный человек, хороший певец, профессионально подготовленный инструменталист, он дослужился до должности придворного капельмейстера и пользовался уважением окружающих.</a:t>
            </a:r>
          </a:p>
        </p:txBody>
      </p:sp>
    </p:spTree>
    <p:extLst>
      <p:ext uri="{BB962C8B-B14F-4D97-AF65-F5344CB8AC3E}">
        <p14:creationId xmlns:p14="http://schemas.microsoft.com/office/powerpoint/2010/main" val="15701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Комната , в которой родился Бетховен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12776"/>
            <a:ext cx="8495266" cy="4864968"/>
          </a:xfrm>
        </p:spPr>
      </p:pic>
    </p:spTree>
    <p:extLst>
      <p:ext uri="{BB962C8B-B14F-4D97-AF65-F5344CB8AC3E}">
        <p14:creationId xmlns:p14="http://schemas.microsoft.com/office/powerpoint/2010/main" val="25914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Детство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Его единственный сын Иоганн (остальные дети умерли в младенческом возрасте) с детства пел в той же капелле, но положение его было шаткое, поскольку он сильно пил и вел беспорядочную жизнь. Иоганн взял в жены Марию Магдалену Лайм, дочь повара. У них родилось семеро детей, из которых в живых остались трое сыновей; Людвиг, будущий композитор, был старшим из них.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32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bg1"/>
                </a:solidFill>
              </a:rPr>
              <a:t>Бетховен вырос в нищете. Отец пропивал свое скудное жалованье; он занимался с сыном игрой на скрипке и фортепиано в надежде, что тот станет вундеркиндом, новым Моцартом, и обеспечит семью. Со временем отцу прибавили жалованье в расчете на будущее его одаренного и трудолюбивого сына. При всем том мальчик неуверенно владел скрипкой, а на фортепиано (как и на скрипке) любил больше импровизировать, чем совершенствовать технику игры.</a:t>
            </a:r>
          </a:p>
        </p:txBody>
      </p:sp>
    </p:spTree>
    <p:extLst>
      <p:ext uri="{BB962C8B-B14F-4D97-AF65-F5344CB8AC3E}">
        <p14:creationId xmlns:p14="http://schemas.microsoft.com/office/powerpoint/2010/main" val="62400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Образование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ru-RU" sz="4900" dirty="0">
                <a:solidFill>
                  <a:schemeClr val="bg1"/>
                </a:solidFill>
              </a:rPr>
              <a:t>Общее образование Бетховена было столь же несистематичным, как и музыкальное. </a:t>
            </a:r>
            <a:r>
              <a:rPr lang="ru-RU" sz="4900" dirty="0" smtClean="0">
                <a:solidFill>
                  <a:schemeClr val="bg1"/>
                </a:solidFill>
              </a:rPr>
              <a:t>В музыкальном, </a:t>
            </a:r>
            <a:r>
              <a:rPr lang="ru-RU" sz="4900" dirty="0">
                <a:solidFill>
                  <a:schemeClr val="bg1"/>
                </a:solidFill>
              </a:rPr>
              <a:t>однако, большую роль играла практика: он играл на альте в придворном оркестре, выступал исполнителем на клавишных инструментах, в том числе на органе, которым сумел быстро овладеть. </a:t>
            </a:r>
            <a:r>
              <a:rPr lang="ru-RU" sz="4900" dirty="0">
                <a:solidFill>
                  <a:schemeClr val="bg1"/>
                </a:solidFill>
              </a:rPr>
              <a:t>К.Г.Нефе</a:t>
            </a:r>
            <a:r>
              <a:rPr lang="ru-RU" sz="4900" dirty="0">
                <a:solidFill>
                  <a:schemeClr val="bg1"/>
                </a:solidFill>
              </a:rPr>
              <a:t>, с 1782 боннский придворный органист, стал первым настоящим учителем </a:t>
            </a:r>
            <a:r>
              <a:rPr lang="ru-RU" sz="4900" dirty="0" smtClean="0">
                <a:solidFill>
                  <a:schemeClr val="bg1"/>
                </a:solidFill>
              </a:rPr>
              <a:t>Бетховена. </a:t>
            </a:r>
            <a:r>
              <a:rPr lang="ru-RU" sz="4900" dirty="0">
                <a:solidFill>
                  <a:schemeClr val="bg1"/>
                </a:solidFill>
              </a:rPr>
              <a:t>Обязанности Бетховена как придворного музыканта значительно расширились, когда эрцгерцог Максимилиан Франц </a:t>
            </a:r>
            <a:r>
              <a:rPr lang="ru-RU" sz="4900" dirty="0" smtClean="0">
                <a:solidFill>
                  <a:schemeClr val="bg1"/>
                </a:solidFill>
              </a:rPr>
              <a:t> </a:t>
            </a:r>
            <a:r>
              <a:rPr lang="ru-RU" sz="4900" dirty="0">
                <a:solidFill>
                  <a:schemeClr val="bg1"/>
                </a:solidFill>
              </a:rPr>
              <a:t>начал проявлять заботу о музыкальной жизни Бонна, где располагалась его резиденция. </a:t>
            </a:r>
            <a:br>
              <a:rPr lang="ru-RU" sz="4900" dirty="0">
                <a:solidFill>
                  <a:schemeClr val="bg1"/>
                </a:solidFill>
              </a:rPr>
            </a:br>
            <a:r>
              <a:rPr lang="ru-RU" sz="4900" dirty="0">
                <a:solidFill>
                  <a:schemeClr val="bg1"/>
                </a:solidFill>
              </a:rPr>
              <a:t>В 1787 Бетховену удалось впервые посетить Вену – в то время музыкальную столицу Европы. По рассказам, Моцарт, послушав игру юноши, высоко оценил его импровизации и предрек ему большое будущее. Но вскоре Бетховен должен был вернуться домой – его мать лежала при смерти. Он остался единственным кормильцем семьи, состоявшей из беспутного отца и двух младших братьев.</a:t>
            </a:r>
          </a:p>
          <a:p>
            <a:r>
              <a:rPr lang="ru-RU" sz="4900" dirty="0">
                <a:solidFill>
                  <a:schemeClr val="bg1"/>
                </a:solidFill>
              </a:rPr>
              <a:t>Одаренность юноши, его жадность к музыкальным впечатлениям, пылкая и восприимчивая натура привлекли внимание некоторых просвещенных боннских семейств, а блестящие фортепианные импровизации обеспечили ему свободный вход в любые музыкальные собрания. Особенно много сделало для него семейство </a:t>
            </a:r>
            <a:r>
              <a:rPr lang="ru-RU" sz="4900" dirty="0">
                <a:solidFill>
                  <a:schemeClr val="bg1"/>
                </a:solidFill>
              </a:rPr>
              <a:t>Бройнинг</a:t>
            </a:r>
            <a:r>
              <a:rPr lang="ru-RU" sz="4900" dirty="0">
                <a:solidFill>
                  <a:schemeClr val="bg1"/>
                </a:solidFill>
              </a:rPr>
              <a:t>, которое взяло опеку над неуклюжим, но оригинальным молодым музыкантом. Доктор </a:t>
            </a:r>
            <a:r>
              <a:rPr lang="ru-RU" sz="4900" dirty="0">
                <a:solidFill>
                  <a:schemeClr val="bg1"/>
                </a:solidFill>
              </a:rPr>
              <a:t>Ф.Г.Вегелер</a:t>
            </a:r>
            <a:r>
              <a:rPr lang="ru-RU" sz="4900" dirty="0">
                <a:solidFill>
                  <a:schemeClr val="bg1"/>
                </a:solidFill>
              </a:rPr>
              <a:t> стал ему другом на всю жизнь, а граф </a:t>
            </a:r>
            <a:r>
              <a:rPr lang="ru-RU" sz="4900" dirty="0">
                <a:solidFill>
                  <a:schemeClr val="bg1"/>
                </a:solidFill>
              </a:rPr>
              <a:t>Ф.Е.Г.Вальдштейн</a:t>
            </a:r>
            <a:r>
              <a:rPr lang="ru-RU" sz="4900" dirty="0">
                <a:solidFill>
                  <a:schemeClr val="bg1"/>
                </a:solidFill>
              </a:rPr>
              <a:t>, его восторженный почитатель, сумел убедить эрцгерцога послать Бетховена для учения в Вену.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284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 Вене, куда Бетховен приехал во второй раз в 1792 и где оставался до конца своих дней, он быстро нашел титулованных друзей-меценатов. Люди, встречавшиеся с молодым Бетховеном, описывали двадцатилетнего композитора как коренастого молодого человека, склонного к щегольству, порой дерзкого, но добродушного и милого в отношениях с друзьями.</a:t>
            </a:r>
            <a:r>
              <a:rPr lang="ru-RU" dirty="0">
                <a:solidFill>
                  <a:schemeClr val="bg1"/>
                </a:solidFill>
              </a:rPr>
              <a:t> Понимая недостаточность своего образования, он </a:t>
            </a:r>
            <a:r>
              <a:rPr lang="ru-RU" b="1" dirty="0">
                <a:solidFill>
                  <a:schemeClr val="bg1"/>
                </a:solidFill>
              </a:rPr>
              <a:t>отправился к  Йозефу Гайдну</a:t>
            </a:r>
            <a:r>
              <a:rPr lang="ru-RU" dirty="0">
                <a:solidFill>
                  <a:schemeClr val="bg1"/>
                </a:solidFill>
              </a:rPr>
              <a:t>, признанному венскому авторитету в области инструментальной музыки </a:t>
            </a:r>
            <a:r>
              <a:rPr lang="ru-RU" b="1" dirty="0">
                <a:solidFill>
                  <a:schemeClr val="bg1"/>
                </a:solidFill>
              </a:rPr>
              <a:t>(Моцарт умер годом ранее)</a:t>
            </a:r>
            <a:r>
              <a:rPr lang="ru-RU" dirty="0">
                <a:solidFill>
                  <a:schemeClr val="bg1"/>
                </a:solidFill>
              </a:rPr>
              <a:t> и некоторое время приносил ему для проверки упражнения в контрапункте. Гайдн, однако, вскоре охладел к строптивому ученику, и Бетховен втайне от него стал брать уроки у </a:t>
            </a:r>
            <a:r>
              <a:rPr lang="ru-RU" dirty="0">
                <a:solidFill>
                  <a:schemeClr val="bg1"/>
                </a:solidFill>
              </a:rPr>
              <a:t>И.Шенка</a:t>
            </a:r>
            <a:r>
              <a:rPr lang="ru-RU" dirty="0">
                <a:solidFill>
                  <a:schemeClr val="bg1"/>
                </a:solidFill>
              </a:rPr>
              <a:t> и затем у более основательного </a:t>
            </a:r>
            <a:r>
              <a:rPr lang="ru-RU" dirty="0">
                <a:solidFill>
                  <a:schemeClr val="bg1"/>
                </a:solidFill>
              </a:rPr>
              <a:t>И.Г.Альбрехтсбергера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753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711</Words>
  <Application>Microsoft Office PowerPoint</Application>
  <PresentationFormat>Экран (4:3)</PresentationFormat>
  <Paragraphs>33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Бетховен </vt:lpstr>
      <vt:lpstr>Людвиг ван Бетховен </vt:lpstr>
      <vt:lpstr>Презентация PowerPoint</vt:lpstr>
      <vt:lpstr>Презентация PowerPoint</vt:lpstr>
      <vt:lpstr>Комната , в которой родился Бетховен</vt:lpstr>
      <vt:lpstr>Детство</vt:lpstr>
      <vt:lpstr>Презентация PowerPoint</vt:lpstr>
      <vt:lpstr>Образование</vt:lpstr>
      <vt:lpstr>Презентация PowerPoint</vt:lpstr>
      <vt:lpstr>Презентация PowerPoint</vt:lpstr>
      <vt:lpstr>Интересные факты из жизни Бетховена</vt:lpstr>
      <vt:lpstr>Презентация PowerPoint</vt:lpstr>
      <vt:lpstr>Высказывания Бетховена</vt:lpstr>
      <vt:lpstr>Дом-музей Бетховена</vt:lpstr>
      <vt:lpstr>На этом инструменте играл Бетховен</vt:lpstr>
      <vt:lpstr>Посмертная маска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Бетховен </dc:title>
  <dc:creator>Lera</dc:creator>
  <cp:lastModifiedBy>Lera</cp:lastModifiedBy>
  <cp:revision>3</cp:revision>
  <dcterms:created xsi:type="dcterms:W3CDTF">2013-11-06T16:59:37Z</dcterms:created>
  <dcterms:modified xsi:type="dcterms:W3CDTF">2013-11-06T17:29:22Z</dcterms:modified>
</cp:coreProperties>
</file>