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9/8/2014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1810327" y="1052945"/>
            <a:ext cx="10474037" cy="3201091"/>
          </a:xfrm>
        </p:spPr>
        <p:txBody>
          <a:bodyPr/>
          <a:lstStyle/>
          <a:p>
            <a:r>
              <a:rPr lang="ru-RU" dirty="0"/>
              <a:t>Легенды и </a:t>
            </a:r>
            <a:r>
              <a:rPr lang="ru-RU" dirty="0" smtClean="0"/>
              <a:t>сказания</a:t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dirty="0"/>
              <a:t>древнего Рима</a:t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7067" y="3934691"/>
            <a:ext cx="7766936" cy="1213041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</a:rPr>
              <a:t>Римская мифология</a:t>
            </a:r>
            <a:endParaRPr lang="ru-RU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4152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0182" y="3495675"/>
            <a:ext cx="6927272" cy="336232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79" y="0"/>
            <a:ext cx="8596668" cy="1320800"/>
          </a:xfrm>
        </p:spPr>
        <p:txBody>
          <a:bodyPr/>
          <a:lstStyle/>
          <a:p>
            <a:r>
              <a:rPr lang="ru-RU" dirty="0" smtClean="0"/>
              <a:t>Древний Рим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655782"/>
            <a:ext cx="9578109" cy="3888510"/>
          </a:xfrm>
        </p:spPr>
        <p:txBody>
          <a:bodyPr>
            <a:normAutofit fontScale="70000" lnSpcReduction="20000"/>
          </a:bodyPr>
          <a:lstStyle/>
          <a:p>
            <a:r>
              <a:rPr lang="ru-RU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Римская мифология в своем первоначальном развитии сводилась к анимизму, т. е. вере в одушевление природы. Древние </a:t>
            </a:r>
            <a:r>
              <a:rPr lang="ru-RU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италийцы</a:t>
            </a:r>
            <a:r>
              <a:rPr lang="ru-RU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поклонялись душам умерших, причем главным мотивом поклонения был страх перед сверхъестественной их силой. Для римлян, как и для семитов, боги представлялись страшными силами, с которыми надо было считаться, умилостивляя их строгим соблюдением всех обрядов. Всякую минуту своей жизни римлянин боялся нерасположения богов и, чтобы заручиться их благосклонностью, не предпринимал и не совершал ни одного дела без молитвы и установленных формальностей. В противоположность художественно одаренным и подвижным эллинам, римляне не имели народной эпической поэзии; их религиозные представления выразились в немногочисленных, однообразных и скудных по содержанию мифах. В богах римляне видели только волю 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, </a:t>
            </a:r>
            <a:r>
              <a:rPr lang="ru-RU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которая вмешивалась в человеческую жизнь.</a:t>
            </a:r>
          </a:p>
          <a:p>
            <a:r>
              <a:rPr lang="ru-RU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Римские боги не имели ни своего Олимпа, ни генеалогии, и изображались в виде символов: </a:t>
            </a:r>
            <a:r>
              <a:rPr lang="ru-RU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Маны</a:t>
            </a:r>
            <a:r>
              <a:rPr lang="ru-RU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— под видом змей, Юпитер — под видом камня, Марс — под видом копья, Веста — под видом огня. Первоначальная система римской мифологии — судя по модифицированным под самыми различными влияниями данным, которые нам сообщает древняя литература — сводилась к перечислению символических, безличных, обоготворенных понятий, под покровительством которых состояла жизнь человека от зачатия его до смерти; не менее </a:t>
            </a:r>
            <a:r>
              <a:rPr lang="ru-RU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отвлеченны</a:t>
            </a:r>
            <a:r>
              <a:rPr lang="ru-RU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и безличны были божества душ, культ которых составлял древнейшую основу семейной религии. На второй стадии мифологических представлений стояли божества природы, главным образом рек, источников и земли, как производительницы всего живого. Далее идут божества небесного пространства, божества смерти и преисподней, божества — олицетворения духовных и нравственных сторон человека, а также различных отношений общественной жизни, и, наконец, боги иноземные и герои. К божествам, олицетворяющим души умерших, относились </a:t>
            </a:r>
            <a:r>
              <a:rPr lang="ru-RU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Manes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Lemures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Larvae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, </a:t>
            </a:r>
            <a:r>
              <a:rPr lang="ru-RU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а также </a:t>
            </a:r>
            <a:r>
              <a:rPr lang="ru-RU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Genii</a:t>
            </a:r>
            <a:r>
              <a:rPr lang="ru-RU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и </a:t>
            </a:r>
            <a:r>
              <a:rPr lang="ru-RU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Junones</a:t>
            </a:r>
            <a:r>
              <a:rPr lang="ru-RU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(представители производительного и жизненного начала в мужчине и женщине). При рождении гении вселяются в человека, при смерти — отделяются от тела и становятся </a:t>
            </a:r>
            <a:r>
              <a:rPr lang="ru-RU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manes</a:t>
            </a:r>
            <a:r>
              <a:rPr lang="ru-RU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(добрыми душами).</a:t>
            </a:r>
          </a:p>
        </p:txBody>
      </p:sp>
    </p:spTree>
    <p:extLst>
      <p:ext uri="{BB962C8B-B14F-4D97-AF65-F5344CB8AC3E}">
        <p14:creationId xmlns:p14="http://schemas.microsoft.com/office/powerpoint/2010/main" val="3399499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77334" y="0"/>
            <a:ext cx="3854528" cy="1278466"/>
          </a:xfrm>
        </p:spPr>
        <p:txBody>
          <a:bodyPr/>
          <a:lstStyle/>
          <a:p>
            <a:r>
              <a:rPr lang="ru-RU" dirty="0" smtClean="0"/>
              <a:t>Римская мифология</a:t>
            </a:r>
            <a:endParaRPr lang="ru-RU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0913" y="1278466"/>
            <a:ext cx="4928032" cy="4593413"/>
          </a:xfrm>
        </p:spPr>
      </p:pic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677334" y="1422400"/>
            <a:ext cx="3854528" cy="5435601"/>
          </a:xfrm>
        </p:spPr>
        <p:txBody>
          <a:bodyPr>
            <a:normAutofit fontScale="92500" lnSpcReduction="20000"/>
          </a:bodyPr>
          <a:lstStyle/>
          <a:p>
            <a:r>
              <a:rPr lang="ru-RU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Судить о древнейшем периоде Римской мифологии чрезвычайно трудно, так как источники относятся к более позднему времени (1 в. до н.э. - 4 в. н.э.) и часто содержат ложные этимологии имен богов и интерпретации их функций. В науке долгое время господствовало мнение о том, что у римлян первоначально отсутствовали ясные представления о богах как о неких определенных, индивидуализированных персонажах - в мире существуют безличные вредоносные или благодетельные силы - </a:t>
            </a:r>
            <a:r>
              <a:rPr lang="ru-RU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нумина</a:t>
            </a:r>
            <a:r>
              <a:rPr lang="ru-RU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, свойственные отдельным предметам, живым существам, действиям. Так, в жреческих книгах "</a:t>
            </a:r>
            <a:r>
              <a:rPr lang="ru-RU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Индигитаментах</a:t>
            </a:r>
            <a:r>
              <a:rPr lang="ru-RU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" перечисляются божества посева, произрастания семян, цветения. Созревания, жатвы колосьев, бракосочетания, зачатия, развития зародыша. Рождения ребенка. Его первого крика, выходи на прогулку. Возвращения домой и т.д., имена которых образованы от названий отдельных актов. Утверждению такого мнения способствовали неопределенность пола древних божеств, отразившаяся в наличии мужских и женских ипостасей у некоторых из них, в форме обращения к божеству - "бог или богиня", "муж или женщина"; использование в обращении к божеству добавления: и "или каким иным именем ты желаешь называться". </a:t>
            </a:r>
          </a:p>
        </p:txBody>
      </p:sp>
    </p:spTree>
    <p:extLst>
      <p:ext uri="{BB962C8B-B14F-4D97-AF65-F5344CB8AC3E}">
        <p14:creationId xmlns:p14="http://schemas.microsoft.com/office/powerpoint/2010/main" val="2709224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Римский миф</a:t>
            </a:r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4036290" y="2008189"/>
            <a:ext cx="5270884" cy="4697411"/>
          </a:xfrm>
        </p:spPr>
        <p:txBody>
          <a:bodyPr>
            <a:normAutofit/>
          </a:bodyPr>
          <a:lstStyle/>
          <a:p>
            <a:r>
              <a:rPr lang="ru-RU" sz="12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Но самым интересным явлением сознания древних римлян можно назвать так называемый Римский миф . Римский миф - это не просто рассказ из жизни богов и обожествленных предков, это целый комплекс взглядов, сложившихся в народное мировоззрение и в идеологию римского государства. Суть его заключалась в том, что Риму самими богами издревле было предназначено стать первым городом мира и править народами. Этот миф зарождался одновременно с победами римлян в многочисленных войнах, в которых они подчиняли себе сначала окрестные племена, а затем отдаленные страны Европы, Азии, и, наконец, Африки. Древние римляне были уверены, что такой порядок вещей абсолютно естествен, и верили в божественную избранность своего государства</a:t>
            </a:r>
            <a:r>
              <a:rPr lang="ru-RU" sz="12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.</a:t>
            </a:r>
            <a:endParaRPr lang="ru-RU" sz="12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ru-RU" sz="12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Двуликий Янус - одно из главный божеств древнего </a:t>
            </a:r>
            <a:r>
              <a:rPr lang="ru-RU" sz="12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Рима</a:t>
            </a:r>
          </a:p>
          <a:p>
            <a:r>
              <a:rPr lang="ru-RU" sz="12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Наиболее полно этот миф был разработан в эпоху императора Цезаря Августа, который в своей политике стремился опираться на авторитет чтимой римлянами старины. Разработке </a:t>
            </a:r>
            <a:r>
              <a:rPr lang="ru-RU" sz="12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соотвествующей</a:t>
            </a:r>
            <a:r>
              <a:rPr lang="ru-RU" sz="12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мифологии был придан характер государственного мероприятия. Написать литературное произведение, которое выражало бы выдвинутые идеи, взялся один из наиболее выдающихся поэтов своего времени - </a:t>
            </a:r>
            <a:r>
              <a:rPr lang="ru-RU" sz="12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Публий</a:t>
            </a:r>
            <a:r>
              <a:rPr lang="ru-RU" sz="12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Вергилий Марон. Написанная им поэма - Энеида - стала настолько выдающимся произведением, что пережила века.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114800"/>
            <a:ext cx="3574473" cy="2743200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8533"/>
            <a:ext cx="4036290" cy="3506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31372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Римская и Греческая мифологии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По мнению </a:t>
            </a:r>
            <a:r>
              <a:rPr lang="ru-RU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Дюмезиля</a:t>
            </a:r>
            <a:r>
              <a:rPr lang="ru-RU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, специфика Римской мифологии состоит в том, что конфликты и гармония воспроизводятся на "героическом" уровне в римских легендах, то есть, переносятся из мира богов в мир 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героев.</a:t>
            </a:r>
          </a:p>
          <a:p>
            <a:r>
              <a:rPr lang="ru-RU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Древнеримская мифология отличалась от греческой большей абстрактностью. Римляне обожествляли различные понятия - верность, доблесть, храбрость. Вначале самобытная, римская мифология уже на ранних этапах своего становления попала под влияние греков, населявших Италию. Так, например, Марс первоначально был богом, питающим корни растений, а Венера - богиней садов. Лишь потом они были отождествлены с греческими божествами войны и любви.</a:t>
            </a:r>
          </a:p>
        </p:txBody>
      </p:sp>
    </p:spTree>
    <p:extLst>
      <p:ext uri="{BB962C8B-B14F-4D97-AF65-F5344CB8AC3E}">
        <p14:creationId xmlns:p14="http://schemas.microsoft.com/office/powerpoint/2010/main" val="21836062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86327"/>
            <a:ext cx="8596668" cy="1320800"/>
          </a:xfrm>
        </p:spPr>
        <p:txBody>
          <a:bodyPr/>
          <a:lstStyle/>
          <a:p>
            <a:r>
              <a:rPr lang="ru-RU" dirty="0"/>
              <a:t>Легенды о Риме — капитолийская волчица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9407" y="1607127"/>
            <a:ext cx="4504266" cy="50014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2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По легенде, </a:t>
            </a:r>
            <a:r>
              <a:rPr lang="ru-RU" sz="12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Нумитор</a:t>
            </a:r>
            <a:r>
              <a:rPr lang="ru-RU" sz="12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, царь древнего города Альба Лонга, был свергнут с престола братом </a:t>
            </a:r>
            <a:r>
              <a:rPr lang="ru-RU" sz="12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Амулием</a:t>
            </a:r>
            <a:r>
              <a:rPr lang="ru-RU" sz="12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, а Рею Сильвию, дочь </a:t>
            </a:r>
            <a:r>
              <a:rPr lang="ru-RU" sz="12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Нумитора</a:t>
            </a:r>
            <a:r>
              <a:rPr lang="ru-RU" sz="12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, свою племянницу он заставил уйти в весталки, которые обязаны были поддерживать священный огонь богини Весты и хранить целомудрие</a:t>
            </a:r>
            <a:r>
              <a:rPr lang="ru-RU" sz="12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.</a:t>
            </a:r>
            <a:endParaRPr lang="ru-RU" sz="12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r>
              <a:rPr lang="ru-RU" sz="12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Но вскоре Рея родила двух близнецов и клялась, что их отец - бог войны Марс. Тогда </a:t>
            </a:r>
            <a:r>
              <a:rPr lang="ru-RU" sz="12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Амулий</a:t>
            </a:r>
            <a:r>
              <a:rPr lang="ru-RU" sz="12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велел убить Рею, а ее детей утопить в Тибре</a:t>
            </a:r>
            <a:r>
              <a:rPr lang="ru-RU" sz="12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.</a:t>
            </a:r>
            <a:endParaRPr lang="ru-RU" sz="12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r>
              <a:rPr lang="ru-RU" sz="12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Но корзину с мальчиками унесли быстрые воды Тибра, а потом выбросило на берег волной, где ее подобрала волчица, которая вскормила их. Позже детей нашёл пастух, он дал им имена Ромул и Рем и воспитал их отважными и сильными. Когда же братья стали взрослыми и узнали всю правду о своем рождении, они убили </a:t>
            </a:r>
            <a:r>
              <a:rPr lang="ru-RU" sz="12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Амулия</a:t>
            </a:r>
            <a:r>
              <a:rPr lang="ru-RU" sz="12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, вернули власть </a:t>
            </a:r>
            <a:r>
              <a:rPr lang="ru-RU" sz="12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Нумитору</a:t>
            </a:r>
            <a:r>
              <a:rPr lang="ru-RU" sz="12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, а сами возвратились к тому месту, где были вскормлены волчицей, чтобы основать там город</a:t>
            </a:r>
            <a:r>
              <a:rPr lang="ru-RU" sz="12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.</a:t>
            </a:r>
            <a:endParaRPr lang="ru-RU" sz="12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r>
              <a:rPr lang="ru-RU" sz="12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Ромул начал строить оборонительную стену, а Рем в насмешку перепрыгнул через неё, за что Ромул убил своего брата и сказал: "Так да погибнет всякий, нарушивший границы города</a:t>
            </a:r>
            <a:r>
              <a:rPr lang="ru-RU" sz="12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!"</a:t>
            </a:r>
            <a:endParaRPr lang="ru-RU" sz="12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r>
              <a:rPr lang="ru-RU" sz="12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Ром основал город и назвал его своим именем </a:t>
            </a:r>
            <a:r>
              <a:rPr lang="ru-RU" sz="12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Roma</a:t>
            </a:r>
            <a:r>
              <a:rPr lang="ru-RU" sz="12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– Рим и стал первым римским царем. Еще в древности римские ученые определили дату основания Рима как 754 – 753 годы до нашей эры.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7684" y="2108777"/>
            <a:ext cx="4992501" cy="3737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6876313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Facet">
      <a:dk1>
        <a:sysClr val="windowText" lastClr="000000"/>
      </a:dk1>
      <a:lt1>
        <a:sysClr val="window" lastClr="EFEFE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83</TotalTime>
  <Words>1085</Words>
  <Application>Microsoft Office PowerPoint</Application>
  <PresentationFormat>Широкоэкранный</PresentationFormat>
  <Paragraphs>20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Грань</vt:lpstr>
      <vt:lpstr>Легенды и сказания  древнего Рима </vt:lpstr>
      <vt:lpstr>Древний Рим</vt:lpstr>
      <vt:lpstr>Римская мифология</vt:lpstr>
      <vt:lpstr>Римский миф</vt:lpstr>
      <vt:lpstr>Римская и Греческая мифологии</vt:lpstr>
      <vt:lpstr>Легенды о Риме — капитолийская волчица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Легенды и сказания  древнего Рима</dc:title>
  <dc:creator>Alex</dc:creator>
  <cp:lastModifiedBy>Alex</cp:lastModifiedBy>
  <cp:revision>5</cp:revision>
  <dcterms:created xsi:type="dcterms:W3CDTF">2014-09-08T19:40:30Z</dcterms:created>
  <dcterms:modified xsi:type="dcterms:W3CDTF">2014-09-08T21:04:06Z</dcterms:modified>
</cp:coreProperties>
</file>