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3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9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980729"/>
            <a:ext cx="7810127" cy="864096"/>
          </a:xfrm>
        </p:spPr>
        <p:txBody>
          <a:bodyPr anchor="t">
            <a:normAutofit/>
          </a:bodyPr>
          <a:lstStyle>
            <a:lvl1pPr algn="ctr">
              <a:defRPr sz="2000" b="1" cap="all"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835696" y="2157655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 шаблону – Несенюк О.В.,</a:t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Житомирський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міський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колегіум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 можете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дане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оформлення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створення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своїх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презентацій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але у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своїй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презентації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повинні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вказати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автора та  </a:t>
            </a:r>
            <a:r>
              <a:rPr lang="ru-RU" sz="2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джерело</a:t>
            </a: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шаблону</a:t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Сайт: </a:t>
            </a:r>
            <a:r>
              <a:rPr lang="en-US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http://shkola-ditsad.ucoz.com</a:t>
            </a:r>
            <a:endParaRPr lang="uk-UA" sz="2400" b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764704"/>
            <a:ext cx="4176464" cy="3744415"/>
          </a:xfrm>
        </p:spPr>
        <p:txBody>
          <a:bodyPr>
            <a:noAutofit/>
          </a:bodyPr>
          <a:lstStyle/>
          <a:p>
            <a:r>
              <a:rPr lang="uk-UA" sz="6000" b="1" dirty="0" smtClean="0"/>
              <a:t>Лексичні </a:t>
            </a:r>
            <a:r>
              <a:rPr lang="uk-UA" sz="6000" b="1" dirty="0"/>
              <a:t>особливості ділового мовлення</a:t>
            </a:r>
          </a:p>
        </p:txBody>
      </p:sp>
    </p:spTree>
    <p:extLst>
      <p:ext uri="{BB962C8B-B14F-4D97-AF65-F5344CB8AC3E}">
        <p14:creationId xmlns:p14="http://schemas.microsoft.com/office/powerpoint/2010/main" val="3103119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92696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indent="449580" algn="just"/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До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діловодстві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ставляться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такі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вимоги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</a:t>
            </a:r>
          </a:p>
          <a:p>
            <a:pPr marR="31115" algn="just"/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1)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повинен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вживатися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лише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в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одній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зафіксованій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 словнику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формі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(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акта 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(документ),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акту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(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дія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);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рахунка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(документ),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рахунку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дія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)).</a:t>
            </a:r>
          </a:p>
          <a:p>
            <a:pPr marR="31115" algn="just"/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2)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повинен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вживатися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з одним (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закріпленим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 словнику)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значенням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(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сальдо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різниця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між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грошовими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надходженнями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витратами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за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певний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час;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дебітор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боржник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юридична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або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фізична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особа, яка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має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грошову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заборгованість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підприємству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організації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установі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);</a:t>
            </a:r>
          </a:p>
          <a:p>
            <a:pPr marR="31115" algn="just"/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3) при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користуванні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терміном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слід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суворо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дотримуватися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правил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утворення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від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нього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похідних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форм (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акт –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актувати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а не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активування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с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понсор –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спонсорський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а не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спонсорний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позика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–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позиковий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а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позичка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–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позичковий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).</a:t>
            </a:r>
            <a:endParaRPr lang="ru-RU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indent="449580" algn="just"/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Кожна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вузька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галузь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науки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має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свої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Проте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деякі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мають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кілька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значень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зокрема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діловодстві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Наприклад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.: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справа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означає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один документ і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сукупність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документів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;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одиницю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зберігання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документів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в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архіві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юридична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справа)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;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різновид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справи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який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становить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цілісне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за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змістом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послідовне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ведення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одного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питання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судова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справа).</a:t>
            </a:r>
            <a:endParaRPr lang="ru-RU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indent="449580" algn="just"/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Слід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уникати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використання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застарілих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перейшли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до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повсякденного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вжитку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втратили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своє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термінологічне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значення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наприклад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фронт, фактор, стимул, база, альтернатива.</a:t>
            </a:r>
            <a:endParaRPr lang="ru-RU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indent="449580" algn="just"/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Щодо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використання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 документах 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слід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пам'ятати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укладаючи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документ,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необхідно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враховувати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його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адресата, не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вводити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спеціальні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до тих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документів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адресуються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широкому колу людей.</a:t>
            </a:r>
            <a:endParaRPr lang="ru-RU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17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24744"/>
            <a:ext cx="88569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Професійна лексика</a:t>
            </a:r>
          </a:p>
          <a:p>
            <a:endParaRPr lang="uk-UA" sz="16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uk-UA" sz="16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uk-UA" sz="16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uk-UA" sz="16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слова й мовленнєві звороти, характерні для мови людей певних професій. Оскільки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вживають на позначення спеціальних понять лише у сфері тієї чи іншої професії, ремесла, промислу, вони не завжди відповідають нормам літературної мови.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виступають як неофіційні (а отже, експресивно забарвлені) синоніми до термінів. З-поміж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професіоналізмів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можна вирізнити науково-технічні,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професійно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-виробничі,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просторічно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-жаргонні. Вони доволі різноманітні щодо семантичних характеристик.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613594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08720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На відміну від термінів,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не мають чіткого наукового визначення й не становлять цілісної системи. Якщо терміни – це, як правило, абстрактні поняття, то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– конкретні, тому що детально диференціюють ті предмети, дії, якості, що безпосередньо пов'язані зі сферою діяльності відповідної професії, наприклад:</a:t>
            </a: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1. Слова та словосполучення, притаманні мові моряків: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кок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кухар;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камбуз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кухня;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кубрик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кімната відпочинку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екіпажу;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бак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носова частина корабля;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чалитися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приставати до берега;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ходити в море –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плавати;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компас, Мурманськ, 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рапорт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тощо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2.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працівників банківсько-фінансової, торговельної та подібних сфер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: зняти касу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 підбити, прикинути баланс.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3. Назви фігур вищого пілотажу в льотчиків: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штопор, бочка, петля, піке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та ін.</a:t>
            </a: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4.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користувачів ПК: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мама –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материнська плата, 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клава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клавіатура,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скинути інформацію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переписати,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вінт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вінчестер.</a:t>
            </a: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5.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музикантів: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фанера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фонограма,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ремікс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стара мелодія з новою обробкою,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розкрутити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(пісню, ім'я) – розрекламувати.</a:t>
            </a:r>
            <a:endParaRPr lang="uk-UA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06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92696"/>
            <a:ext cx="9144000" cy="532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indent="449580" algn="just"/>
            <a:r>
              <a:rPr lang="uk-UA" b="1" dirty="0">
                <a:solidFill>
                  <a:srgbClr val="000000"/>
                </a:solidFill>
                <a:latin typeface="verdana" panose="020B0604030504040204" pitchFamily="34" charset="0"/>
              </a:rPr>
              <a:t>Неологізми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– це нові слова; поява їх викликається новими виробничими і суспільними відносинами, новими умовами побуту, відкриттями в науці й техніці.</a:t>
            </a:r>
          </a:p>
          <a:p>
            <a:pPr marR="45720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Поява нового слова спочатку, як правило, викликає деякий опір суспільства: воно не відразу й не кожне слово починає вживати. Особливо швидко засвоюються ті слова, що вживаються в побуті, у діловому спілкуванні, у пресі. Це – назви установ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/Запорізький інститут державного та муніципального управління, Промінвестбанк, 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ЗАЗбанк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МіжрегіональнаАкадемія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управління персоналом/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 нових органів управління /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обласна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державна адміністрація, 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Облуно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 нових професій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/менеджер, дилер, дизайнер, брокер/,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нових посад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/практичний директор, ді-джей/,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нових виробничих дій і станів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/євроремонт/.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45720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У ділових паперах вживаються усі різновиди неологізмів, особливо часто абревіатури /складноскорочені слова/: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НАН,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ЗДУ, ЗІДМУ, НЧП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нормативна чиста продукція,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ОЕМ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обчислювальна електронна машина,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ОЦ –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обчислювальний центр,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ПБ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патентне бюро,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РАВ –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радіоактивне випромінювання,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САБД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сталеплавильний агрегат безперервної дії,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СДУ –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система дистанційного управління,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ФВ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фінансовий відділ,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ЯП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ячейка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пам'яті в ЕОМ.</a:t>
            </a:r>
          </a:p>
          <a:p>
            <a:pPr marR="45720" indent="449580" algn="just"/>
            <a:r>
              <a:rPr lang="uk-UA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Неологізми 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слова, що позначають нові поняття і предмети, поділяють на дві групи: неологізми, які стали термінами, та неологізми-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професіоналізми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 або слова професійного жаргону. Використання нових слів у тексті документа повинно ґрунтуватися на оцінці того, чи є це слово терміном, чи називає поняття, яке має усталене позначення в мові</a:t>
            </a:r>
            <a:r>
              <a:rPr lang="uk-UA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2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3100" b="1" dirty="0" err="1"/>
              <a:t>Синоніми</a:t>
            </a:r>
            <a:r>
              <a:rPr lang="ru-RU" sz="3100" b="1" dirty="0"/>
              <a:t>, </a:t>
            </a:r>
            <a:r>
              <a:rPr lang="ru-RU" sz="3100" b="1" dirty="0" err="1"/>
              <a:t>парафрази</a:t>
            </a:r>
            <a:r>
              <a:rPr lang="ru-RU" sz="3100" b="1" dirty="0"/>
              <a:t> й </a:t>
            </a:r>
            <a:r>
              <a:rPr lang="ru-RU" sz="3100" b="1" dirty="0" err="1"/>
              <a:t>евфемізми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/>
              <a:t>у </a:t>
            </a:r>
            <a:r>
              <a:rPr lang="ru-RU" sz="3100" b="1" dirty="0" err="1"/>
              <a:t>ділових</a:t>
            </a:r>
            <a:r>
              <a:rPr lang="ru-RU" sz="3100" b="1" dirty="0"/>
              <a:t> </a:t>
            </a:r>
            <a:r>
              <a:rPr lang="ru-RU" sz="3100" b="1" dirty="0" err="1"/>
              <a:t>паперах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556792"/>
            <a:ext cx="86947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indent="449580" algn="just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Синоніми – слова тотожні або близькі за значенням, але відрізняються один від одного за звучанням, значеннєвими відтінками, емоційними забарвленнями, сферою вживання та здатністю поєднуватись із іншими словами. Синонімія – одне з цікавих </a:t>
            </a:r>
            <a:r>
              <a:rPr lang="uk-UA" dirty="0" err="1">
                <a:solidFill>
                  <a:srgbClr val="000000"/>
                </a:solidFill>
                <a:latin typeface="verdana" panose="020B0604030504040204" pitchFamily="34" charset="0"/>
              </a:rPr>
              <a:t>мовних</a:t>
            </a:r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 явищ, яке безпосередньо пов'язане з багатством і різноманітністю словникового складу мови.</a:t>
            </a:r>
          </a:p>
          <a:p>
            <a:pPr marR="45720" indent="449580" algn="just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Точність і виразність змісту документа часто залежить від того, наскільки правильно і доречно дібрані слова. Багатство синонімії дає можливість вибрати найточніше для даного контексту слово, уникнути неоднозначного тлумачення висловлення та зберегти нейтральний тон.</a:t>
            </a:r>
          </a:p>
          <a:p>
            <a:pPr marR="45720" indent="449580" algn="just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Синоніми за своїм значенням об'єднуються у синонімічні ряди, до яких входять слова однієї частини мови. У синонімічному ряді є головне слово – воно стилістично нейтральне: </a:t>
            </a:r>
            <a:r>
              <a:rPr lang="uk-UA" i="1" dirty="0">
                <a:solidFill>
                  <a:srgbClr val="000000"/>
                </a:solidFill>
                <a:latin typeface="verdana" panose="020B0604030504040204" pitchFamily="34" charset="0"/>
              </a:rPr>
              <a:t>говорити, казати, мовити, розмовляти, шепотіти, бубоніти; допитати, вивідати, дістати відомості.</a:t>
            </a:r>
            <a:endParaRPr lang="uk-UA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77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4703"/>
            <a:ext cx="8748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indent="449580" algn="just"/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Розрізняють: </a:t>
            </a:r>
            <a:r>
              <a:rPr lang="uk-UA" sz="1600" i="1" u="sng" dirty="0">
                <a:solidFill>
                  <a:srgbClr val="000000"/>
                </a:solidFill>
                <a:latin typeface="verdana" panose="020B0604030504040204" pitchFamily="34" charset="0"/>
              </a:rPr>
              <a:t>лексичні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синоніми – такі, що мають відмінності у значенні: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відкривати – відчиняти, громадський – суспільний, розглядати – аналізувати.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45720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Серед лексичних виділяються </a:t>
            </a:r>
            <a:r>
              <a:rPr lang="uk-UA" sz="1600" i="1" u="sng" dirty="0">
                <a:solidFill>
                  <a:srgbClr val="000000"/>
                </a:solidFill>
                <a:latin typeface="verdana" panose="020B0604030504040204" pitchFamily="34" charset="0"/>
              </a:rPr>
              <a:t>стилістичні</a:t>
            </a:r>
            <a:r>
              <a:rPr lang="uk-UA" sz="1600" u="sng" dirty="0">
                <a:solidFill>
                  <a:srgbClr val="000000"/>
                </a:solidFill>
                <a:latin typeface="verdana" panose="020B0604030504040204" pitchFamily="34" charset="0"/>
              </a:rPr>
              <a:t> синоніми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говорити – балакати, жінка – дружина, йти – крокувати, родина – сім'я; с</a:t>
            </a:r>
            <a:r>
              <a:rPr lang="uk-UA" sz="1600" i="1" u="sng" dirty="0">
                <a:solidFill>
                  <a:srgbClr val="000000"/>
                </a:solidFill>
                <a:latin typeface="verdana" panose="020B0604030504040204" pitchFamily="34" charset="0"/>
              </a:rPr>
              <a:t>емантичні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 –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що мають відмінні значення: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білет – квиток, робітник – працівник – співробітник, замісник – заступник, збірник – збірка – зібрання, положення – стан – становище, відносини – стосунки, відношення – ставлення, скоро – швидко, тепер – нині – сьогодні – зараз, авторитет – престиж.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45720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У кожному конкретному випадку слід вибирати саме те слово і поставити його саме на те місце. Так, у дорученні вживаємо слово "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одержати"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/певну суму чи щось/. Воно має синонім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"отримати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", і хоч ці слова спільні за своїм основним значенням, проте у діловому документі краще вжити слово "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одержати"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 а не "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отримати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", яке має дещо розмовну сферу вживання.</a:t>
            </a:r>
          </a:p>
          <a:p>
            <a:pPr marR="45720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Саме незнання синонімічних можливостей мови призводить до появи багатьох помилок у діловому стилі. Наприклад, у діловому стилі досить часто вживаються синоніми: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робітник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/людина, що працює на промисловому підприємстві/;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працівник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ширше поняття, ніж робітник /газетний працівник, науковий працівник, торгівельний працівник, соціальний працівник/;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співробітник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компонент назви посади /старший науковий співробітник/.</a:t>
            </a:r>
            <a:endParaRPr lang="uk-UA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81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96" y="836712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indent="449580" algn="just"/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Прагнення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до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точності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зумовлює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появу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b="1" i="1" dirty="0">
                <a:solidFill>
                  <a:srgbClr val="000000"/>
                </a:solidFill>
                <a:latin typeface="verdana" panose="020B0604030504040204" pitchFamily="34" charset="0"/>
              </a:rPr>
              <a:t>перифраз (парафраз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 –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описових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зворотів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за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допомогою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яких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явище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предмет, особа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називаються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не прямо, 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описово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через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характерні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риси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Найчастіше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парафраза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вживається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публіцистичному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художньому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стилях,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діловому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ж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наведемо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такі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приклади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автобіографія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–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відвідував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працював;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характеристика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–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виконує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сумлінно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;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має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високий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професійний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рівень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;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підвищує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свою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кваліфікацію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. 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публіцистиці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парафрази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ліс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–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легені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планети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радіація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– невидима смерть,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нафта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–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чорне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золото,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сіль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–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біла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смерть.</a:t>
            </a:r>
            <a:endParaRPr lang="ru-RU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45720" indent="449580" algn="just"/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Досить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активно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діловому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мовленні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вживають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евфемізми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описові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вислови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які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пом'якшено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передають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те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чи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інше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висловлення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 Так,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наприклад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у такому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офіційному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документі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як некролог, не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вживається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слово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помер.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Його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заміняють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висловами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пішов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від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нас, наша наука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втратила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перестало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битися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серце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.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Якщо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слово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має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надто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емоційний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характер, то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воно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замінюється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нейтральним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 Так, у протоколах до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слів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п'яний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п'яниця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пиятика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добирають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описові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звороти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у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нетверезому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стані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під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дією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алкоголю, у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стані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сп'яніння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45720" indent="449580" algn="just"/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Не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скрізь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доречною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буває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й категорична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наказовість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(Не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курити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!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Палити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заборонено!),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їх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можна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пом'якшити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такими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висловленнями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: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Просимо не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палити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. У нас не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курять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.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Евфемістичними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є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ділових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паперах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такі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вислови: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припустився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протиправних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дій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зловживав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своїм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службовим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становищем,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припустився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фінансових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надуживань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.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Однак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завжди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такі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евфемізми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є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доцільними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тексті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їх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має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бути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мінімальна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кількість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ru-RU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80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470025"/>
          </a:xfrm>
        </p:spPr>
        <p:txBody>
          <a:bodyPr>
            <a:normAutofit/>
          </a:bodyPr>
          <a:lstStyle/>
          <a:p>
            <a:r>
              <a:rPr lang="uk-UA" sz="2800" b="1" dirty="0"/>
              <a:t>Пароніми у ділових паперах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280" y="1700808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Пароніми – це слова, які мають однаковий корінь, а різняться</a:t>
            </a:r>
            <a:r>
              <a:rPr lang="uk-UA" sz="16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лише суфіксом, кількома літерами в закінченні, префіксом, наявністю чи відсутністю частки -ся (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абонент – абонемент, афект – ефект, адрес – адреса, професійний – професіональний, континент – контингент, особистий – особовий</a:t>
            </a:r>
            <a:r>
              <a:rPr lang="uk-UA" sz="1600" b="1" dirty="0">
                <a:solidFill>
                  <a:srgbClr val="000000"/>
                </a:solidFill>
                <a:latin typeface="verdana" panose="020B0604030504040204" pitchFamily="34" charset="0"/>
              </a:rPr>
              <a:t>).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45720" indent="449580" algn="just"/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Паронімічними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відношеннями поєднується пар слів, значно рідше – три або більше. За характером смислових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зв'язків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пароніми поділяються на кілька груп:</a:t>
            </a:r>
          </a:p>
          <a:p>
            <a:pPr marR="4572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1) синонімічні (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важкий – тяжкий, привабливий – принадливий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);</a:t>
            </a:r>
          </a:p>
          <a:p>
            <a:pPr marR="4572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2) антонімічні (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прогрес – регрес, адресат – адресант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);</a:t>
            </a:r>
          </a:p>
          <a:p>
            <a:pPr marR="4572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3) що мають семантичну близькість (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вирізнятися – відрізнятися, проблема – дилема, витрати – затрати, зумовлювати – обумовлювати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).</a:t>
            </a:r>
            <a:endParaRPr lang="uk-UA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35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836712"/>
            <a:ext cx="892899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indent="449580" algn="just"/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Явище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паронімії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досить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велика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небезпека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Уникнути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її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можна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лише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тоді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коли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людина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відчуваючи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її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перевіряє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себе за словником (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оснований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той,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базується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чомусь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заснований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створений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розпочатий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;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дипломант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переможець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конкурсу,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дипломник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автор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дипломної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роботи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дипломат –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уповноважений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колективу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чи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держави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).</a:t>
            </a:r>
          </a:p>
          <a:p>
            <a:pPr marR="45720" indent="449580" algn="just"/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Досить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часто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впливом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російської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мови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плутають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значення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слів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адрес і адреса.</a:t>
            </a:r>
            <a:endParaRPr lang="ru-RU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449580" algn="just"/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Адрес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це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письмове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привітання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на честь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ювілею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тощо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marR="45720" indent="457200" algn="just"/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Адреса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напис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конверті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бандеролі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поштовому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переказі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місце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проживання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чи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перебування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особи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або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місце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знаходження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установи. Таким чином,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заявах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договорах та листах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слід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користуватися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словом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адреса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/ …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мешкає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за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адресою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…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надсилайте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на адресу/, а в наказах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можна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слово </a:t>
            </a:r>
            <a:r>
              <a:rPr lang="ru-RU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адрес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/з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нагоди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якогось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свята установи,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чи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ювілею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певного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працівника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/.</a:t>
            </a:r>
          </a:p>
          <a:p>
            <a:pPr marR="45720" indent="449580" algn="just"/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В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оголошеннях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протоколах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бажано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уникнути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помилки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у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вживанні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слів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виборчий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marR="45720" indent="449580" algn="just"/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вживається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коли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йдеться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про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виборчу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особу. </a:t>
            </a:r>
            <a:r>
              <a:rPr lang="ru-RU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Виборчий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пов'язаний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з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виборами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з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місцем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де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відбуваються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з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правовими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нормами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виборів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/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виборча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компанія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виборче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право,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виборчий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бюлетень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/.</a:t>
            </a:r>
          </a:p>
          <a:p>
            <a:pPr marR="45720" indent="449580" algn="just"/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Паронімами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є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такі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</a:rPr>
              <a:t> слова:</a:t>
            </a:r>
          </a:p>
          <a:p>
            <a:pPr algn="just"/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Виключно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-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винятково</a:t>
            </a:r>
            <a:endParaRPr lang="ru-RU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3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7827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529787" y="1353675"/>
            <a:ext cx="836799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План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1.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Книжні й урочисті слова у професійному мовленні.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2.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Іншомовна лексика у професійному мовленні.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3.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Терміни та </a:t>
            </a:r>
            <a:r>
              <a:rPr kumimoji="0" lang="uk-UA" altLang="uk-UA" sz="180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професіоналізми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 власне українські та запозичені.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4.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Неологізми у діловому мовленні.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5.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Синоніми, парафрази та евфемізми у документах.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6.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Пароніми у професійному мовленні.</a:t>
            </a:r>
            <a:endParaRPr kumimoji="0" lang="uk-UA" altLang="uk-UA" sz="1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План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1.</a:t>
            </a:r>
            <a:r>
              <a:rPr kumimoji="0" lang="uk-UA" altLang="uk-UA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Книжні й урочисті слова у професійному мовленні.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2.</a:t>
            </a:r>
            <a:r>
              <a:rPr kumimoji="0" lang="uk-UA" altLang="uk-UA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Іншомовна лексика у професійному мовленні.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3.</a:t>
            </a:r>
            <a:r>
              <a:rPr kumimoji="0" lang="uk-UA" altLang="uk-UA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Терміни та професіоналізми: власне українські та запозичені.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4.</a:t>
            </a:r>
            <a:r>
              <a:rPr kumimoji="0" lang="uk-UA" altLang="uk-UA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Неологізми у діловому мовленні.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5.</a:t>
            </a:r>
            <a:r>
              <a:rPr kumimoji="0" lang="uk-UA" altLang="uk-UA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Синоніми, парафрази та евфемізми у документах.</a:t>
            </a:r>
            <a:endParaRPr kumimoji="0" lang="uk-UA" altLang="uk-UA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6.</a:t>
            </a:r>
            <a:r>
              <a:rPr kumimoji="0" lang="uk-UA" altLang="uk-UA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uk-UA" altLang="uk-UA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Пароніми у професійному мовленні.</a:t>
            </a: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61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603705"/>
              </p:ext>
            </p:extLst>
          </p:nvPr>
        </p:nvGraphicFramePr>
        <p:xfrm>
          <a:off x="395536" y="1124744"/>
          <a:ext cx="8229600" cy="411861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pPr marL="540385" algn="l">
                        <a:spcAft>
                          <a:spcPts val="0"/>
                        </a:spcAft>
                      </a:pPr>
                      <a:r>
                        <a:rPr lang="uk-UA" sz="800" dirty="0" smtClean="0">
                          <a:effectLst/>
                          <a:latin typeface="verdana" panose="020B0604030504040204" pitchFamily="34" charset="0"/>
                        </a:rPr>
                        <a:t> </a:t>
                      </a:r>
                      <a:endParaRPr lang="uk-UA" sz="600" dirty="0" smtClean="0"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/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</a:rPr>
                        <a:t>Книжні й урочисті слова у документах</a:t>
                      </a:r>
                      <a:endParaRPr lang="uk-UA" sz="1600" b="1" dirty="0" smtClean="0">
                        <a:effectLst/>
                        <a:latin typeface="verdana" panose="020B0604030504040204" pitchFamily="34" charset="0"/>
                      </a:endParaRPr>
                    </a:p>
                    <a:p>
                      <a:pPr marR="31115" algn="l"/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  <a:endParaRPr lang="uk-UA" sz="1600" dirty="0" smtClean="0">
                        <a:effectLst/>
                        <a:latin typeface="verdana" panose="020B0604030504040204" pitchFamily="34" charset="0"/>
                      </a:endParaRPr>
                    </a:p>
                    <a:p>
                      <a:pPr marR="31115" indent="449580" algn="l"/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Усі слова української мови можуть бути поділені на дві великі групи: ті, що вживаються переважно в писемному мовленні (їх ще звуть книжними), й ті, що вживаються в усному мовленні (вони називаються розмовними)</a:t>
                      </a:r>
                      <a:r>
                        <a:rPr lang="uk-UA" sz="16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 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"Книжні", "нейтральні", "писемні" – це умовні назви, вони закріплені за певною вузькою сферою – наукові праці, публіцистичні та ділові папери.</a:t>
                      </a:r>
                      <a:endParaRPr lang="uk-UA" sz="1600" dirty="0" smtClean="0">
                        <a:effectLst/>
                        <a:latin typeface="verdana" panose="020B0604030504040204" pitchFamily="34" charset="0"/>
                      </a:endParaRPr>
                    </a:p>
                    <a:p>
                      <a:pPr marR="31115" indent="449580" algn="l"/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"Книжні" слова, як правило, виражають загальнонаукові поняття: </a:t>
                      </a:r>
                      <a:r>
                        <a:rPr lang="uk-UA" sz="1600" i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прогрес, компонент, демократизм, асигнація, експеримент, абітурієнт.</a:t>
                      </a:r>
                      <a:endParaRPr lang="uk-UA" sz="1600" dirty="0" smtClean="0">
                        <a:effectLst/>
                        <a:latin typeface="verdana" panose="020B0604030504040204" pitchFamily="34" charset="0"/>
                      </a:endParaRPr>
                    </a:p>
                    <a:p>
                      <a:pPr marR="31115" indent="449580" algn="l"/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Значне місце займають слова із абстрактним значенням із суфіксами –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анн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/я/, -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енн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/я/, -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інн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/я/, -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ість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, -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ств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/о/,  -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цтв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/о/: </a:t>
                      </a:r>
                      <a:r>
                        <a:rPr lang="uk-UA" sz="1600" i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змагання, засвоєння, посвідчення, спостереження, цілісність, сумісництво, товариство, здобуття,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  <a:r>
                        <a:rPr lang="uk-UA" sz="1600" i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доручення, одержання.</a:t>
                      </a:r>
                      <a:endParaRPr lang="uk-UA" sz="1600" dirty="0" smtClean="0">
                        <a:effectLst/>
                        <a:latin typeface="verdana" panose="020B0604030504040204" pitchFamily="34" charset="0"/>
                      </a:endParaRPr>
                    </a:p>
                    <a:p>
                      <a:pPr marR="31115" indent="270510" algn="l"/>
                      <a:endParaRPr lang="uk-UA" sz="16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" marR="19050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462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err="1"/>
              <a:t>Відтінок</a:t>
            </a:r>
            <a:r>
              <a:rPr lang="ru-RU" sz="1800" dirty="0"/>
              <a:t> </a:t>
            </a:r>
            <a:r>
              <a:rPr lang="ru-RU" sz="1800" dirty="0" err="1"/>
              <a:t>книжності</a:t>
            </a:r>
            <a:r>
              <a:rPr lang="ru-RU" sz="1800" dirty="0"/>
              <a:t> </a:t>
            </a:r>
            <a:r>
              <a:rPr lang="ru-RU" sz="1800" dirty="0" err="1"/>
              <a:t>може</a:t>
            </a:r>
            <a:r>
              <a:rPr lang="ru-RU" sz="1800" dirty="0"/>
              <a:t> </a:t>
            </a:r>
            <a:r>
              <a:rPr lang="ru-RU" sz="1800" dirty="0" err="1"/>
              <a:t>виявлятися</a:t>
            </a:r>
            <a:r>
              <a:rPr lang="ru-RU" sz="1800" dirty="0"/>
              <a:t> </a:t>
            </a:r>
            <a:r>
              <a:rPr lang="ru-RU" sz="1800" dirty="0" err="1"/>
              <a:t>також</a:t>
            </a:r>
            <a:r>
              <a:rPr lang="ru-RU" sz="1800" dirty="0"/>
              <a:t> у </a:t>
            </a:r>
            <a:r>
              <a:rPr lang="ru-RU" sz="1800" dirty="0" err="1"/>
              <a:t>дієсловах</a:t>
            </a:r>
            <a:r>
              <a:rPr lang="ru-RU" sz="1800" dirty="0"/>
              <a:t> на –</a:t>
            </a:r>
            <a:r>
              <a:rPr lang="ru-RU" sz="1800" dirty="0" err="1"/>
              <a:t>ува</a:t>
            </a:r>
            <a:r>
              <a:rPr lang="ru-RU" sz="1800" dirty="0"/>
              <a:t> /</a:t>
            </a:r>
            <a:r>
              <a:rPr lang="ru-RU" sz="1800" dirty="0" err="1"/>
              <a:t>ти</a:t>
            </a:r>
            <a:r>
              <a:rPr lang="ru-RU" sz="1800" dirty="0"/>
              <a:t>/, -</a:t>
            </a:r>
            <a:r>
              <a:rPr lang="ru-RU" sz="1800" dirty="0" err="1"/>
              <a:t>юва</a:t>
            </a:r>
            <a:r>
              <a:rPr lang="ru-RU" sz="1800" dirty="0"/>
              <a:t> /</a:t>
            </a:r>
            <a:r>
              <a:rPr lang="ru-RU" sz="1800" dirty="0" err="1"/>
              <a:t>ти</a:t>
            </a:r>
            <a:r>
              <a:rPr lang="ru-RU" sz="1800" dirty="0"/>
              <a:t>/, (</a:t>
            </a:r>
            <a:r>
              <a:rPr lang="ru-RU" sz="1800" i="1" dirty="0" err="1"/>
              <a:t>виконувати</a:t>
            </a:r>
            <a:r>
              <a:rPr lang="ru-RU" sz="1800" i="1" dirty="0"/>
              <a:t>, </a:t>
            </a:r>
            <a:r>
              <a:rPr lang="ru-RU" sz="1800" i="1" dirty="0" err="1"/>
              <a:t>заповнювати</a:t>
            </a:r>
            <a:r>
              <a:rPr lang="ru-RU" sz="1800" dirty="0"/>
              <a:t>), у </a:t>
            </a:r>
            <a:r>
              <a:rPr lang="ru-RU" sz="1800" dirty="0" err="1"/>
              <a:t>дієприкметниках</a:t>
            </a:r>
            <a:r>
              <a:rPr lang="ru-RU" sz="1800" dirty="0"/>
              <a:t>: </a:t>
            </a:r>
            <a:r>
              <a:rPr lang="ru-RU" sz="1800" i="1" dirty="0" err="1"/>
              <a:t>виконуючий</a:t>
            </a:r>
            <a:r>
              <a:rPr lang="ru-RU" sz="1800" dirty="0"/>
              <a:t>, </a:t>
            </a:r>
            <a:r>
              <a:rPr lang="ru-RU" sz="1800" i="1" dirty="0" err="1"/>
              <a:t>ознайомлений</a:t>
            </a:r>
            <a:r>
              <a:rPr lang="ru-RU" sz="1800" i="1" dirty="0"/>
              <a:t>, </a:t>
            </a:r>
            <a:r>
              <a:rPr lang="ru-RU" sz="1800" i="1" dirty="0" err="1"/>
              <a:t>виданий</a:t>
            </a:r>
            <a:r>
              <a:rPr lang="ru-RU" sz="1800" i="1" dirty="0"/>
              <a:t>, </a:t>
            </a:r>
            <a:r>
              <a:rPr lang="ru-RU" sz="1800" i="1" dirty="0" err="1"/>
              <a:t>присутні</a:t>
            </a:r>
            <a:r>
              <a:rPr lang="ru-RU" sz="1800" i="1" dirty="0"/>
              <a:t>, </a:t>
            </a:r>
            <a:r>
              <a:rPr lang="ru-RU" sz="1800" dirty="0" err="1"/>
              <a:t>віддієслівних</a:t>
            </a:r>
            <a:r>
              <a:rPr lang="ru-RU" sz="1800" dirty="0"/>
              <a:t> </a:t>
            </a:r>
            <a:r>
              <a:rPr lang="ru-RU" sz="1800" dirty="0" err="1"/>
              <a:t>іменниках</a:t>
            </a:r>
            <a:r>
              <a:rPr lang="ru-RU" sz="1800" dirty="0"/>
              <a:t> на -</a:t>
            </a:r>
            <a:r>
              <a:rPr lang="ru-RU" sz="1800" dirty="0" err="1"/>
              <a:t>ння</a:t>
            </a:r>
            <a:r>
              <a:rPr lang="ru-RU" sz="1800" dirty="0"/>
              <a:t>, -</a:t>
            </a:r>
            <a:r>
              <a:rPr lang="ru-RU" sz="1800" dirty="0" err="1"/>
              <a:t>ття</a:t>
            </a:r>
            <a:r>
              <a:rPr lang="ru-RU" sz="1800" dirty="0"/>
              <a:t> </a:t>
            </a:r>
            <a:r>
              <a:rPr lang="ru-RU" sz="1800" i="1" dirty="0"/>
              <a:t>(</a:t>
            </a:r>
            <a:r>
              <a:rPr lang="ru-RU" sz="1800" i="1" dirty="0" err="1"/>
              <a:t>посвідчення</a:t>
            </a:r>
            <a:r>
              <a:rPr lang="ru-RU" sz="1800" i="1" dirty="0"/>
              <a:t>, </a:t>
            </a:r>
            <a:r>
              <a:rPr lang="ru-RU" sz="1800" i="1" dirty="0" err="1"/>
              <a:t>здобуття</a:t>
            </a:r>
            <a:r>
              <a:rPr lang="ru-RU" sz="1800" i="1" dirty="0"/>
              <a:t>).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Для </a:t>
            </a:r>
            <a:r>
              <a:rPr lang="ru-RU" sz="1800" dirty="0" err="1"/>
              <a:t>укладання</a:t>
            </a:r>
            <a:r>
              <a:rPr lang="ru-RU" sz="1800" dirty="0"/>
              <a:t> </a:t>
            </a:r>
            <a:r>
              <a:rPr lang="ru-RU" sz="1800" dirty="0" err="1"/>
              <a:t>ділового</a:t>
            </a:r>
            <a:r>
              <a:rPr lang="ru-RU" sz="1800" dirty="0"/>
              <a:t> </a:t>
            </a:r>
            <a:r>
              <a:rPr lang="ru-RU" sz="1800" dirty="0" err="1"/>
              <a:t>паперу</a:t>
            </a:r>
            <a:r>
              <a:rPr lang="ru-RU" sz="1800" dirty="0"/>
              <a:t> </a:t>
            </a:r>
            <a:r>
              <a:rPr lang="ru-RU" sz="1800" dirty="0" err="1"/>
              <a:t>необхідно</a:t>
            </a:r>
            <a:r>
              <a:rPr lang="ru-RU" sz="1800" dirty="0"/>
              <a:t> </a:t>
            </a:r>
            <a:r>
              <a:rPr lang="ru-RU" sz="1800" dirty="0" err="1"/>
              <a:t>добирати</a:t>
            </a:r>
            <a:r>
              <a:rPr lang="ru-RU" sz="1800" dirty="0"/>
              <a:t> </a:t>
            </a:r>
            <a:r>
              <a:rPr lang="ru-RU" sz="1800" dirty="0" err="1"/>
              <a:t>саме</a:t>
            </a:r>
            <a:r>
              <a:rPr lang="ru-RU" sz="1800" dirty="0"/>
              <a:t> </a:t>
            </a:r>
            <a:r>
              <a:rPr lang="ru-RU" sz="1800" dirty="0" err="1"/>
              <a:t>книжні</a:t>
            </a:r>
            <a:r>
              <a:rPr lang="ru-RU" sz="1800" dirty="0"/>
              <a:t>, а не </a:t>
            </a:r>
            <a:r>
              <a:rPr lang="ru-RU" sz="1800" dirty="0" err="1"/>
              <a:t>розмовні</a:t>
            </a:r>
            <a:r>
              <a:rPr lang="ru-RU" sz="1800" dirty="0"/>
              <a:t> слова. Так слово </a:t>
            </a:r>
            <a:r>
              <a:rPr lang="ru-RU" sz="1800" dirty="0" err="1"/>
              <a:t>дбати</a:t>
            </a:r>
            <a:r>
              <a:rPr lang="ru-RU" sz="1800" dirty="0"/>
              <a:t> </a:t>
            </a:r>
            <a:r>
              <a:rPr lang="ru-RU" sz="1800" dirty="0" err="1"/>
              <a:t>вживається</a:t>
            </a:r>
            <a:r>
              <a:rPr lang="ru-RU" sz="1800" dirty="0"/>
              <a:t> у </a:t>
            </a:r>
            <a:r>
              <a:rPr lang="ru-RU" sz="1800" dirty="0" err="1"/>
              <a:t>висловах</a:t>
            </a:r>
            <a:r>
              <a:rPr lang="ru-RU" sz="1800" dirty="0"/>
              <a:t> </a:t>
            </a:r>
            <a:r>
              <a:rPr lang="ru-RU" sz="1800" i="1" dirty="0"/>
              <a:t>"Як </a:t>
            </a:r>
            <a:r>
              <a:rPr lang="ru-RU" sz="1800" i="1" dirty="0" err="1"/>
              <a:t>дбаєш</a:t>
            </a:r>
            <a:r>
              <a:rPr lang="ru-RU" sz="1800" i="1" dirty="0"/>
              <a:t>, так і</a:t>
            </a:r>
            <a:r>
              <a:rPr lang="ru-RU" sz="1800" dirty="0"/>
              <a:t> </a:t>
            </a:r>
            <a:r>
              <a:rPr lang="ru-RU" sz="1800" i="1" dirty="0" err="1"/>
              <a:t>маєш</a:t>
            </a:r>
            <a:r>
              <a:rPr lang="ru-RU" sz="1800" i="1" dirty="0"/>
              <a:t>", "У </a:t>
            </a:r>
            <a:r>
              <a:rPr lang="ru-RU" sz="1800" i="1" dirty="0" err="1"/>
              <a:t>недбалого</a:t>
            </a:r>
            <a:r>
              <a:rPr lang="ru-RU" sz="1800" i="1" dirty="0"/>
              <a:t> руки не </a:t>
            </a:r>
            <a:r>
              <a:rPr lang="ru-RU" sz="1800" i="1" dirty="0" err="1"/>
              <a:t>болять</a:t>
            </a:r>
            <a:r>
              <a:rPr lang="ru-RU" sz="1800" i="1" dirty="0"/>
              <a:t>".</a:t>
            </a:r>
            <a:r>
              <a:rPr lang="ru-RU" sz="1800" dirty="0"/>
              <a:t> Для тексту документа </a:t>
            </a:r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вжити</a:t>
            </a:r>
            <a:r>
              <a:rPr lang="ru-RU" sz="1800" dirty="0"/>
              <a:t> </a:t>
            </a:r>
            <a:r>
              <a:rPr lang="ru-RU" sz="1800" dirty="0" err="1"/>
              <a:t>вислів</a:t>
            </a:r>
            <a:r>
              <a:rPr lang="ru-RU" sz="1800" dirty="0"/>
              <a:t> типу: </a:t>
            </a:r>
            <a:r>
              <a:rPr lang="ru-RU" sz="1800" i="1" dirty="0" err="1"/>
              <a:t>виявити</a:t>
            </a:r>
            <a:r>
              <a:rPr lang="ru-RU" sz="1800" i="1" dirty="0"/>
              <a:t> </a:t>
            </a:r>
            <a:r>
              <a:rPr lang="ru-RU" sz="1800" i="1" dirty="0" err="1"/>
              <a:t>піклування</a:t>
            </a:r>
            <a:r>
              <a:rPr lang="ru-RU" sz="1800" i="1" dirty="0"/>
              <a:t>, </a:t>
            </a:r>
            <a:r>
              <a:rPr lang="ru-RU" sz="1800" i="1" dirty="0" err="1"/>
              <a:t>проявити</a:t>
            </a:r>
            <a:r>
              <a:rPr lang="ru-RU" sz="1800" i="1" dirty="0"/>
              <a:t> </a:t>
            </a:r>
            <a:r>
              <a:rPr lang="ru-RU" sz="1800" i="1" dirty="0" err="1"/>
              <a:t>турботу</a:t>
            </a:r>
            <a:r>
              <a:rPr lang="ru-RU" sz="1800" i="1" dirty="0"/>
              <a:t>, </a:t>
            </a:r>
            <a:r>
              <a:rPr lang="ru-RU" sz="1800" i="1" dirty="0" err="1"/>
              <a:t>багато</a:t>
            </a:r>
            <a:r>
              <a:rPr lang="ru-RU" sz="1800" i="1" dirty="0"/>
              <a:t> </a:t>
            </a:r>
            <a:r>
              <a:rPr lang="ru-RU" sz="1800" i="1" dirty="0" err="1"/>
              <a:t>зробити</a:t>
            </a:r>
            <a:r>
              <a:rPr lang="ru-RU" sz="1800" i="1" dirty="0"/>
              <a:t> для </a:t>
            </a:r>
            <a:r>
              <a:rPr lang="ru-RU" sz="1800" i="1" dirty="0" err="1"/>
              <a:t>чогось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/>
              <a:t>У документах </a:t>
            </a:r>
            <a:r>
              <a:rPr lang="ru-RU" sz="1800" dirty="0" err="1"/>
              <a:t>різного</a:t>
            </a:r>
            <a:r>
              <a:rPr lang="ru-RU" sz="1800" dirty="0"/>
              <a:t> типу </a:t>
            </a:r>
            <a:r>
              <a:rPr lang="ru-RU" sz="1800" dirty="0" err="1"/>
              <a:t>особливу</a:t>
            </a:r>
            <a:r>
              <a:rPr lang="ru-RU" sz="1800" dirty="0"/>
              <a:t> </a:t>
            </a:r>
            <a:r>
              <a:rPr lang="ru-RU" sz="1800" dirty="0" err="1"/>
              <a:t>увагу</a:t>
            </a:r>
            <a:r>
              <a:rPr lang="ru-RU" sz="1800" dirty="0"/>
              <a:t> </a:t>
            </a:r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звертати</a:t>
            </a:r>
            <a:r>
              <a:rPr lang="ru-RU" sz="1800" dirty="0"/>
              <a:t> на </a:t>
            </a:r>
            <a:r>
              <a:rPr lang="ru-RU" sz="1800" dirty="0" err="1"/>
              <a:t>урочисті</a:t>
            </a:r>
            <a:r>
              <a:rPr lang="ru-RU" sz="1800" dirty="0"/>
              <a:t> </a:t>
            </a:r>
            <a:r>
              <a:rPr lang="ru-RU" sz="1800" dirty="0" err="1"/>
              <a:t>книжні</a:t>
            </a:r>
            <a:r>
              <a:rPr lang="ru-RU" sz="1800" dirty="0"/>
              <a:t> слова,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проникають</a:t>
            </a:r>
            <a:r>
              <a:rPr lang="ru-RU" sz="1800" dirty="0"/>
              <a:t> у </a:t>
            </a:r>
            <a:r>
              <a:rPr lang="ru-RU" sz="1800" dirty="0" err="1"/>
              <a:t>ділові</a:t>
            </a:r>
            <a:r>
              <a:rPr lang="ru-RU" sz="1800" dirty="0"/>
              <a:t> </a:t>
            </a:r>
            <a:r>
              <a:rPr lang="ru-RU" sz="1800" dirty="0" err="1"/>
              <a:t>папери</a:t>
            </a:r>
            <a:r>
              <a:rPr lang="ru-RU" sz="1800" dirty="0"/>
              <a:t> з </a:t>
            </a:r>
            <a:r>
              <a:rPr lang="ru-RU" sz="1800" dirty="0" err="1"/>
              <a:t>мови</a:t>
            </a:r>
            <a:r>
              <a:rPr lang="ru-RU" sz="1800" dirty="0"/>
              <a:t> газет. </a:t>
            </a:r>
            <a:r>
              <a:rPr lang="ru-RU" sz="1800" dirty="0" err="1"/>
              <a:t>Їх</a:t>
            </a:r>
            <a:r>
              <a:rPr lang="ru-RU" sz="1800" dirty="0"/>
              <a:t> </a:t>
            </a:r>
            <a:r>
              <a:rPr lang="ru-RU" sz="1800" dirty="0" err="1"/>
              <a:t>вживання</a:t>
            </a:r>
            <a:r>
              <a:rPr lang="ru-RU" sz="1800" dirty="0"/>
              <a:t> у </a:t>
            </a:r>
            <a:r>
              <a:rPr lang="ru-RU" sz="1800" dirty="0" err="1"/>
              <a:t>діловій</a:t>
            </a:r>
            <a:r>
              <a:rPr lang="ru-RU" sz="1800" dirty="0"/>
              <a:t> </a:t>
            </a:r>
            <a:r>
              <a:rPr lang="ru-RU" sz="1800" dirty="0" err="1"/>
              <a:t>сфері</a:t>
            </a:r>
            <a:r>
              <a:rPr lang="ru-RU" sz="1800" dirty="0"/>
              <a:t> </a:t>
            </a:r>
            <a:r>
              <a:rPr lang="ru-RU" sz="1800" dirty="0" err="1"/>
              <a:t>спричиняє</a:t>
            </a:r>
            <a:r>
              <a:rPr lang="ru-RU" sz="1800" dirty="0"/>
              <a:t> </a:t>
            </a:r>
            <a:r>
              <a:rPr lang="ru-RU" sz="1800" dirty="0" err="1"/>
              <a:t>чимало</a:t>
            </a:r>
            <a:r>
              <a:rPr lang="ru-RU" sz="1800" dirty="0"/>
              <a:t> </a:t>
            </a:r>
            <a:r>
              <a:rPr lang="ru-RU" sz="1800" dirty="0" err="1"/>
              <a:t>недоречностей</a:t>
            </a:r>
            <a:r>
              <a:rPr lang="ru-RU" sz="1800" dirty="0"/>
              <a:t>. </a:t>
            </a:r>
            <a:r>
              <a:rPr lang="ru-RU" sz="1800" dirty="0" err="1"/>
              <a:t>Це</a:t>
            </a:r>
            <a:r>
              <a:rPr lang="ru-RU" sz="1800" dirty="0"/>
              <a:t>, </a:t>
            </a:r>
            <a:r>
              <a:rPr lang="ru-RU" sz="1800" dirty="0" err="1"/>
              <a:t>переважно</a:t>
            </a:r>
            <a:r>
              <a:rPr lang="ru-RU" sz="1800" dirty="0"/>
              <a:t>, </a:t>
            </a:r>
            <a:r>
              <a:rPr lang="ru-RU" sz="1800" dirty="0" err="1"/>
              <a:t>помилки</a:t>
            </a:r>
            <a:r>
              <a:rPr lang="ru-RU" sz="1800" dirty="0"/>
              <a:t> такого характеру: "</a:t>
            </a:r>
            <a:r>
              <a:rPr lang="ru-RU" sz="1800" dirty="0" err="1"/>
              <a:t>високе</a:t>
            </a:r>
            <a:r>
              <a:rPr lang="ru-RU" sz="1800" dirty="0"/>
              <a:t>" слово </a:t>
            </a:r>
            <a:r>
              <a:rPr lang="ru-RU" sz="1800" dirty="0" err="1"/>
              <a:t>вставляється</a:t>
            </a:r>
            <a:r>
              <a:rPr lang="ru-RU" sz="1800" dirty="0"/>
              <a:t> в текст чисто </a:t>
            </a:r>
            <a:r>
              <a:rPr lang="ru-RU" sz="1800" dirty="0" err="1"/>
              <a:t>ділового</a:t>
            </a:r>
            <a:r>
              <a:rPr lang="ru-RU" sz="1800" dirty="0"/>
              <a:t>, </a:t>
            </a:r>
            <a:r>
              <a:rPr lang="ru-RU" sz="1800" dirty="0" err="1"/>
              <a:t>виробничого</a:t>
            </a:r>
            <a:r>
              <a:rPr lang="ru-RU" sz="1800" dirty="0"/>
              <a:t> характеру; </a:t>
            </a:r>
            <a:r>
              <a:rPr lang="ru-RU" sz="1800" dirty="0" err="1"/>
              <a:t>урочистими</a:t>
            </a:r>
            <a:r>
              <a:rPr lang="ru-RU" sz="1800" dirty="0"/>
              <a:t> словами </a:t>
            </a:r>
            <a:r>
              <a:rPr lang="ru-RU" sz="1800" dirty="0" err="1"/>
              <a:t>користуються</a:t>
            </a:r>
            <a:r>
              <a:rPr lang="ru-RU" sz="1800" dirty="0"/>
              <a:t> в документах, де </a:t>
            </a:r>
            <a:r>
              <a:rPr lang="ru-RU" sz="1800" dirty="0" err="1"/>
              <a:t>йдеться</a:t>
            </a:r>
            <a:r>
              <a:rPr lang="ru-RU" sz="1800" dirty="0"/>
              <a:t> про </a:t>
            </a:r>
            <a:r>
              <a:rPr lang="ru-RU" sz="1800" dirty="0" err="1"/>
              <a:t>справи</a:t>
            </a:r>
            <a:r>
              <a:rPr lang="ru-RU" sz="1800" dirty="0"/>
              <a:t> </a:t>
            </a:r>
            <a:r>
              <a:rPr lang="ru-RU" sz="1800" dirty="0" err="1"/>
              <a:t>буденні</a:t>
            </a:r>
            <a:r>
              <a:rPr lang="ru-RU" sz="1800" dirty="0"/>
              <a:t>, </a:t>
            </a:r>
            <a:r>
              <a:rPr lang="ru-RU" sz="1800" dirty="0" err="1"/>
              <a:t>дрібні</a:t>
            </a:r>
            <a:r>
              <a:rPr lang="ru-RU" sz="1800" dirty="0"/>
              <a:t>. У </a:t>
            </a:r>
            <a:r>
              <a:rPr lang="ru-RU" sz="1800" dirty="0" err="1"/>
              <a:t>високому</a:t>
            </a:r>
            <a:r>
              <a:rPr lang="ru-RU" sz="1800" dirty="0"/>
              <a:t>, </a:t>
            </a:r>
            <a:r>
              <a:rPr lang="ru-RU" sz="1800" dirty="0" err="1"/>
              <a:t>урочистому</a:t>
            </a:r>
            <a:r>
              <a:rPr lang="ru-RU" sz="1800" dirty="0"/>
              <a:t> </a:t>
            </a:r>
            <a:r>
              <a:rPr lang="ru-RU" sz="1800" dirty="0" err="1"/>
              <a:t>мовленні</a:t>
            </a:r>
            <a:r>
              <a:rPr lang="ru-RU" sz="1800" dirty="0"/>
              <a:t> </a:t>
            </a:r>
            <a:r>
              <a:rPr lang="ru-RU" sz="1800" dirty="0" err="1"/>
              <a:t>вживаються</a:t>
            </a:r>
            <a:r>
              <a:rPr lang="ru-RU" sz="1800" dirty="0"/>
              <a:t> слова </a:t>
            </a:r>
            <a:r>
              <a:rPr lang="ru-RU" sz="1800" i="1" dirty="0"/>
              <a:t>труд, </a:t>
            </a:r>
            <a:r>
              <a:rPr lang="ru-RU" sz="1800" i="1" dirty="0" err="1"/>
              <a:t>трудитися</a:t>
            </a:r>
            <a:r>
              <a:rPr lang="ru-RU" sz="1800" i="1" dirty="0"/>
              <a:t>, </a:t>
            </a:r>
            <a:r>
              <a:rPr lang="ru-RU" sz="1800" i="1" dirty="0" err="1"/>
              <a:t>трудовий</a:t>
            </a:r>
            <a:r>
              <a:rPr lang="ru-RU" sz="1800" i="1" dirty="0"/>
              <a:t>, </a:t>
            </a:r>
            <a:r>
              <a:rPr lang="ru-RU" sz="1800" i="1" dirty="0" err="1"/>
              <a:t>трудівник</a:t>
            </a:r>
            <a:r>
              <a:rPr lang="ru-RU" sz="1800" i="1" dirty="0"/>
              <a:t>, </a:t>
            </a:r>
            <a:r>
              <a:rPr lang="ru-RU" sz="1800" dirty="0"/>
              <a:t>у </a:t>
            </a:r>
            <a:r>
              <a:rPr lang="ru-RU" sz="1800" dirty="0" err="1"/>
              <a:t>звичайному</a:t>
            </a:r>
            <a:r>
              <a:rPr lang="ru-RU" sz="1800" dirty="0"/>
              <a:t>, поточному </a:t>
            </a:r>
            <a:r>
              <a:rPr lang="ru-RU" sz="1800" dirty="0" err="1"/>
              <a:t>діловому</a:t>
            </a:r>
            <a:r>
              <a:rPr lang="ru-RU" sz="1800" dirty="0"/>
              <a:t> </a:t>
            </a:r>
            <a:r>
              <a:rPr lang="ru-RU" sz="1800" dirty="0" err="1"/>
              <a:t>папері</a:t>
            </a:r>
            <a:r>
              <a:rPr lang="ru-RU" sz="1800" dirty="0"/>
              <a:t> повинно </a:t>
            </a:r>
            <a:r>
              <a:rPr lang="ru-RU" sz="1800" dirty="0" err="1"/>
              <a:t>вживатися</a:t>
            </a:r>
            <a:r>
              <a:rPr lang="ru-RU" sz="1800" dirty="0"/>
              <a:t>: </a:t>
            </a:r>
            <a:r>
              <a:rPr lang="ru-RU" sz="1800" i="1" dirty="0" err="1"/>
              <a:t>праця</a:t>
            </a:r>
            <a:r>
              <a:rPr lang="ru-RU" sz="1800" i="1" dirty="0"/>
              <a:t>, </a:t>
            </a:r>
            <a:r>
              <a:rPr lang="ru-RU" sz="1800" i="1" dirty="0" err="1"/>
              <a:t>працювати</a:t>
            </a:r>
            <a:r>
              <a:rPr lang="ru-RU" sz="1800" i="1" dirty="0"/>
              <a:t>, </a:t>
            </a:r>
            <a:r>
              <a:rPr lang="ru-RU" sz="1800" i="1" dirty="0" err="1"/>
              <a:t>працівник</a:t>
            </a:r>
            <a:r>
              <a:rPr lang="ru-RU" sz="1800" i="1" dirty="0"/>
              <a:t>; робота, </a:t>
            </a:r>
            <a:r>
              <a:rPr lang="ru-RU" sz="1800" i="1" dirty="0" err="1"/>
              <a:t>робітник</a:t>
            </a:r>
            <a:r>
              <a:rPr lang="ru-RU" sz="1800" i="1" dirty="0"/>
              <a:t>.</a:t>
            </a:r>
            <a:r>
              <a:rPr lang="ru-RU" sz="1800" dirty="0"/>
              <a:t> На </a:t>
            </a:r>
            <a:r>
              <a:rPr lang="ru-RU" sz="1800" dirty="0" err="1"/>
              <a:t>місці</a:t>
            </a:r>
            <a:r>
              <a:rPr lang="ru-RU" sz="1800" dirty="0"/>
              <a:t> </a:t>
            </a:r>
            <a:r>
              <a:rPr lang="ru-RU" sz="1800" i="1" dirty="0" err="1"/>
              <a:t>трудитися</a:t>
            </a:r>
            <a:r>
              <a:rPr lang="ru-RU" sz="1800" i="1" dirty="0"/>
              <a:t> – </a:t>
            </a:r>
            <a:r>
              <a:rPr lang="ru-RU" sz="1800" i="1" dirty="0" err="1"/>
              <a:t>працювати</a:t>
            </a:r>
            <a:r>
              <a:rPr lang="ru-RU" sz="1800" i="1" dirty="0"/>
              <a:t>, </a:t>
            </a:r>
            <a:r>
              <a:rPr lang="ru-RU" sz="1800" i="1" dirty="0" err="1"/>
              <a:t>виконувати</a:t>
            </a:r>
            <a:r>
              <a:rPr lang="ru-RU" sz="1800" i="1" dirty="0"/>
              <a:t>, </a:t>
            </a:r>
            <a:r>
              <a:rPr lang="ru-RU" sz="1800" i="1" dirty="0" err="1"/>
              <a:t>здійснювати</a:t>
            </a:r>
            <a:r>
              <a:rPr lang="ru-RU" sz="1800" i="1" dirty="0"/>
              <a:t>, </a:t>
            </a:r>
            <a:r>
              <a:rPr lang="ru-RU" sz="1800" i="1" dirty="0" err="1"/>
              <a:t>робити</a:t>
            </a:r>
            <a:r>
              <a:rPr lang="ru-RU" sz="1800" i="1" dirty="0"/>
              <a:t>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      </a:t>
            </a:r>
            <a:r>
              <a:rPr lang="ru-RU" sz="1800" dirty="0" err="1"/>
              <a:t>Можна</a:t>
            </a:r>
            <a:r>
              <a:rPr lang="ru-RU" sz="1800" dirty="0"/>
              <a:t> </a:t>
            </a:r>
            <a:r>
              <a:rPr lang="ru-RU" sz="1800" i="1" dirty="0" err="1"/>
              <a:t>споруджувати</a:t>
            </a:r>
            <a:r>
              <a:rPr lang="ru-RU" sz="1800" i="1" dirty="0"/>
              <a:t> </a:t>
            </a:r>
            <a:r>
              <a:rPr lang="ru-RU" sz="1800" dirty="0" err="1"/>
              <a:t>палаци</a:t>
            </a:r>
            <a:r>
              <a:rPr lang="ru-RU" sz="1800" dirty="0"/>
              <a:t>, </a:t>
            </a:r>
            <a:r>
              <a:rPr lang="ru-RU" sz="1800" i="1" dirty="0" err="1"/>
              <a:t>зводити</a:t>
            </a:r>
            <a:r>
              <a:rPr lang="ru-RU" sz="1800" dirty="0"/>
              <a:t> мости, але </a:t>
            </a:r>
            <a:r>
              <a:rPr lang="ru-RU" sz="1800" dirty="0" err="1"/>
              <a:t>типові</a:t>
            </a:r>
            <a:r>
              <a:rPr lang="ru-RU" sz="1800" dirty="0"/>
              <a:t> </a:t>
            </a:r>
            <a:r>
              <a:rPr lang="ru-RU" sz="1800" dirty="0" err="1"/>
              <a:t>корівники</a:t>
            </a:r>
            <a:r>
              <a:rPr lang="ru-RU" sz="1800" dirty="0"/>
              <a:t> </a:t>
            </a:r>
            <a:r>
              <a:rPr lang="ru-RU" sz="1800" dirty="0" err="1"/>
              <a:t>слід</a:t>
            </a:r>
            <a:r>
              <a:rPr lang="ru-RU" sz="1800" dirty="0"/>
              <a:t> </a:t>
            </a:r>
            <a:r>
              <a:rPr lang="ru-RU" sz="1800" i="1" dirty="0" err="1"/>
              <a:t>будувати</a:t>
            </a:r>
            <a:r>
              <a:rPr lang="ru-RU" sz="1800" i="1" dirty="0"/>
              <a:t>.</a:t>
            </a:r>
            <a:r>
              <a:rPr lang="ru-RU" sz="1800" dirty="0"/>
              <a:t> </a:t>
            </a:r>
            <a:r>
              <a:rPr lang="ru-RU" sz="1800" dirty="0" err="1"/>
              <a:t>Замість</a:t>
            </a:r>
            <a:r>
              <a:rPr lang="ru-RU" sz="1800" dirty="0"/>
              <a:t> </a:t>
            </a:r>
            <a:r>
              <a:rPr lang="ru-RU" sz="1800" i="1" dirty="0" err="1"/>
              <a:t>проживати</a:t>
            </a:r>
            <a:r>
              <a:rPr lang="ru-RU" sz="1800" dirty="0"/>
              <a:t> </a:t>
            </a:r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використовувати</a:t>
            </a:r>
            <a:r>
              <a:rPr lang="ru-RU" sz="1800" dirty="0"/>
              <a:t> </a:t>
            </a:r>
            <a:r>
              <a:rPr lang="ru-RU" sz="1800" i="1" dirty="0" err="1"/>
              <a:t>мешкати</a:t>
            </a:r>
            <a:r>
              <a:rPr lang="ru-RU" sz="1800" i="1" dirty="0"/>
              <a:t>, </a:t>
            </a:r>
            <a:r>
              <a:rPr lang="ru-RU" sz="1800" i="1" dirty="0" err="1"/>
              <a:t>жити</a:t>
            </a:r>
            <a:r>
              <a:rPr lang="ru-RU" sz="1800" i="1" dirty="0"/>
              <a:t>, бути </a:t>
            </a:r>
            <a:r>
              <a:rPr lang="ru-RU" sz="1800" i="1" dirty="0" err="1"/>
              <a:t>прописаним</a:t>
            </a:r>
            <a:r>
              <a:rPr lang="ru-RU" sz="1800" i="1" dirty="0"/>
              <a:t>, </a:t>
            </a:r>
            <a:r>
              <a:rPr lang="ru-RU" sz="1800" i="1" dirty="0" err="1"/>
              <a:t>займати</a:t>
            </a:r>
            <a:r>
              <a:rPr lang="ru-RU" sz="1800" i="1" dirty="0"/>
              <a:t>  </a:t>
            </a:r>
            <a:r>
              <a:rPr lang="ru-RU" sz="1800" i="1" dirty="0" err="1"/>
              <a:t>житлоплощу</a:t>
            </a:r>
            <a:r>
              <a:rPr lang="ru-RU" sz="1800" i="1" dirty="0"/>
              <a:t>.</a:t>
            </a:r>
            <a:r>
              <a:rPr lang="ru-RU" sz="1600" dirty="0"/>
              <a:t/>
            </a:r>
            <a:br>
              <a:rPr lang="ru-RU" sz="1600" dirty="0"/>
            </a:b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916730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96751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Іншомовна лексика у професійному мовленні</a:t>
            </a:r>
            <a:endParaRPr lang="uk-UA" altLang="uk-UA" sz="28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uk-UA" altLang="uk-UA" sz="1600" dirty="0"/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Як відомо, діловий стиль української мови сформувався пізно, тому в основному він спирався на давні зразки й на те,</a:t>
            </a:r>
            <a:b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що було створене в цьому плані в інших народів. Тому не випадково в діловому стилі сьогодні так багато запозичень.</a:t>
            </a:r>
            <a:endParaRPr lang="uk-UA" altLang="uk-UA" sz="1600" dirty="0"/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Іншомовні слова – слова запозичені з різних мов. Іншомовні слова вимагають до себе критичного ставлення.</a:t>
            </a:r>
            <a:b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Їх слід вживати у разі потреби, коли немає відповідного еквівалента в українській мові, або вони дістали міжнародне визнання.</a:t>
            </a:r>
            <a:b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До міжнародних належать терміни фінансові, бухгалтерського обліку,</a:t>
            </a:r>
            <a:b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поштово-телеграфних </a:t>
            </a:r>
            <a:r>
              <a:rPr lang="uk-UA" alt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зв'язків</a:t>
            </a:r>
            <a:r>
              <a:rPr lang="uk-UA" alt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(</a:t>
            </a:r>
            <a:r>
              <a:rPr lang="uk-UA" alt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бланк, штраф, бандероль, віза, гриф, маркетинг, менеджер, фінанси, бюджет, авізо, дебет).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043883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692696"/>
            <a:ext cx="849694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Щоб правильно застосовувати іншомовні слова, треба дотримуватись таких правил:</a:t>
            </a: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не вживати у тексті іншомовні слова, якщо є відповідники в українській мові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/апелювати – звертатися, аргумент – підстава, доказ, домінувати – переважати, екстраординарний – особливий, координувати –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погоджувати, лімітувати – обмежувати, пріоритет – першість, репродукувати – відтворювати, симптом – ознака, шеф – керівник/;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запозичене слово слід вживати правильно, відповідно до його значення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(Ефективність режиму економії залежить від того, наскільки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лімітуються фінансові витрати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). У цьому реченні половина слів запозичені, а слово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лімітуються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вжите ще й неточно, оскільки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ліміт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це гранична норма, то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лімітуються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не витрати, а кошти;</a:t>
            </a:r>
          </a:p>
          <a:p>
            <a:pPr marR="31115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 не вживати в одному тексті власне українське слово та його іншомовний відповідник (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координувати – погоджувати, екстраординарний –-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особливий, фіксувати – записувати, лімітувати –  обмежувати, прерогатива –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перевага, симптом – ознака).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При виборі запозиченого чи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власнемовного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слова слід звертати увагу на відтінки у його значенні (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сервіс – обслуговування: сервіс –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це будь-яке обслуговування, а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обслуговування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– тільки побутових потреб населення).</a:t>
            </a:r>
          </a:p>
          <a:p>
            <a:pPr marR="31115" indent="449580" algn="just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Отже, і добір, і вживання іншомовного слова в професійному тексті диктуються кількома обставинами й мають вирішуватися кожного разу з урахуванням конкретного тексту.</a:t>
            </a:r>
            <a:endParaRPr lang="uk-UA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77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24744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indent="449580"/>
            <a:r>
              <a:rPr lang="ru-RU" sz="2800" b="1" dirty="0" err="1"/>
              <a:t>Терміни</a:t>
            </a:r>
            <a:r>
              <a:rPr lang="ru-RU" sz="2800" b="1" dirty="0"/>
              <a:t> та </a:t>
            </a:r>
            <a:r>
              <a:rPr lang="ru-RU" sz="2800" b="1" dirty="0" err="1"/>
              <a:t>професіоналізми</a:t>
            </a:r>
            <a:r>
              <a:rPr lang="ru-RU" sz="2800" b="1" dirty="0"/>
              <a:t> у </a:t>
            </a:r>
            <a:r>
              <a:rPr lang="ru-RU" sz="2800" b="1" dirty="0" err="1"/>
              <a:t>діловому</a:t>
            </a:r>
            <a:r>
              <a:rPr lang="ru-RU" sz="2800" b="1" dirty="0"/>
              <a:t> </a:t>
            </a:r>
            <a:r>
              <a:rPr lang="ru-RU" sz="2800" b="1" dirty="0" err="1"/>
              <a:t>мовленні</a:t>
            </a:r>
            <a:endParaRPr lang="ru-RU" sz="2800" b="1" dirty="0"/>
          </a:p>
          <a:p>
            <a:pPr marR="31115" indent="449580"/>
            <a:endParaRPr lang="uk-UA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indent="449580"/>
            <a:r>
              <a:rPr lang="uk-UA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Наукові </a:t>
            </a:r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поняття визначаються спеціальними словами – термінами, які складають основу наукової мови. Термін – це слово або усталене словосполучення, що чітко й однозначно позначає наукове чи спеціальне поняття. Термін не називає поняття, як звичайне слово, а, навпаки, поняття приписується терміну.</a:t>
            </a:r>
          </a:p>
          <a:p>
            <a:pPr marR="31115" indent="449580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Усі терміни мають низку характерних ознак, до яких належать:</a:t>
            </a:r>
          </a:p>
          <a:p>
            <a:pPr marR="31115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- системність </a:t>
            </a:r>
            <a:r>
              <a:rPr lang="uk-UA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терміна</a:t>
            </a:r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 (зв'язок з іншими термінами даної предметної сфери);</a:t>
            </a:r>
          </a:p>
          <a:p>
            <a:pPr marR="31115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- наявність визначення;</a:t>
            </a:r>
          </a:p>
          <a:p>
            <a:pPr marR="31115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- однозначність </a:t>
            </a:r>
            <a:r>
              <a:rPr lang="uk-UA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терміна</a:t>
            </a:r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 в межах однієї предметної галузі, однієї наукової дисципліни або сфери професійної діяльності;</a:t>
            </a:r>
          </a:p>
          <a:p>
            <a:pPr marR="31115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- стилістична нейтральність;</a:t>
            </a:r>
          </a:p>
          <a:p>
            <a:pPr marR="31115"/>
            <a:r>
              <a:rPr lang="uk-UA" dirty="0">
                <a:solidFill>
                  <a:srgbClr val="000000"/>
                </a:solidFill>
                <a:latin typeface="verdana" panose="020B0604030504040204" pitchFamily="34" charset="0"/>
              </a:rPr>
              <a:t>- відсутність експресії, образності, суб'єктивно-оцінних відтінків.</a:t>
            </a:r>
            <a:endParaRPr lang="uk-UA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60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92696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indent="449580"/>
            <a:r>
              <a:rPr lang="uk-UA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Наукові 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поняття визначаються спеціальними словами – термінами, які складають основу наукової мови. Термін – це слово або усталене словосполучення, що чітко й однозначно позначає наукове чи спеціальне поняття. Термін не називає поняття, як звичайне слово, а, навпаки, поняття приписується терміну.</a:t>
            </a:r>
          </a:p>
          <a:p>
            <a:pPr marR="31115" indent="449580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Усі терміни мають низку характерних ознак, до яких належать:</a:t>
            </a:r>
          </a:p>
          <a:p>
            <a:pPr marR="31115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- системність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терміна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(зв'язок з іншими термінами даної предметної сфери);</a:t>
            </a:r>
          </a:p>
          <a:p>
            <a:pPr marR="31115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- наявність визначення;</a:t>
            </a:r>
          </a:p>
          <a:p>
            <a:pPr marL="285750" marR="31115" indent="-285750">
              <a:buFontTx/>
              <a:buChar char="-"/>
            </a:pPr>
            <a:r>
              <a:rPr lang="uk-UA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однозначність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терміна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в межах однієї предметної галузі, однієї </a:t>
            </a:r>
            <a:r>
              <a:rPr lang="uk-UA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наукової</a:t>
            </a:r>
          </a:p>
          <a:p>
            <a:pPr marR="31115"/>
            <a:r>
              <a:rPr lang="uk-UA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дисципліни 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або сфери професійної діяльності;</a:t>
            </a:r>
          </a:p>
          <a:p>
            <a:pPr marR="31115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- стилістична нейтральність;</a:t>
            </a:r>
          </a:p>
          <a:p>
            <a:pPr marR="31115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- відсутність експресії, образності, суб'єктивно-оцінних відтінків.</a:t>
            </a:r>
          </a:p>
          <a:p>
            <a:pPr marR="31115" indent="449580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Значення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терміна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 фіксують державні стандарти, словники, довідники.</a:t>
            </a:r>
          </a:p>
          <a:p>
            <a:pPr marR="31115" indent="449580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Кожна вузька галузь науки має свої терміни: медичні, юридичні, філологічні, економічні, математичні, фізичні. Група таких слів – термінів утворює термінологію певної галузі науки, тобто вузькоспеціальну термінологію. Наприклад, у юридичній термінології є терміни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адвокат, відповідальність, презумпція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 в міжнародному праві –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посол, 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меморандум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,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рівність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 у зовнішньоекономічній діяльності –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 бартер, вальвація, девальвація,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ембарго, маржа, оферта, продуцент, сальдо, тендер,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у банківській справі –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аванс, аудиторна служба, баланс, банкнота, вклад, інвестор, конвертована валюта, облігація, пенсійний фонд,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прибуток, податок на прибуток, рента, ринок, статут, спонсор.</a:t>
            </a:r>
            <a:endParaRPr lang="uk-UA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6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908720"/>
            <a:ext cx="76328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indent="449580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Існує й загальнонаукова термінологія, що використовується в усіх галузях науки, виробництва, суспільного </a:t>
            </a:r>
            <a:r>
              <a:rPr lang="uk-UA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життя: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аналіз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, синтез, держава, проблема, право.</a:t>
            </a:r>
            <a:endParaRPr lang="uk-UA" sz="16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R="31115" indent="449580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Більшість термінів – іменники /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акциз, майно, суверенітет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/, є терміни – прикметники, що перейшли в іменники /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колоскові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/, рідше – інші частини мови.</a:t>
            </a:r>
          </a:p>
          <a:p>
            <a:pPr marR="31115" indent="449580"/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Виділяються однослівні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/аванс, патент, безробіття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/ та терміни-словосполучення /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оборотні засоби, первинний ринок, продуктивність праці, прибуток від реалізації/. 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Одні слова терміни є власне українськими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/позивач, правник, безробіття/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, інші – запозиченнями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/авізо, конверсія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/. Зрідка запозичене і власне українське слово утворюють терміни-дублети: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експорт</a:t>
            </a:r>
            <a:r>
              <a:rPr lang="uk-UA" sz="1600" dirty="0">
                <a:solidFill>
                  <a:srgbClr val="000000"/>
                </a:solidFill>
                <a:latin typeface="verdana" panose="020B0604030504040204" pitchFamily="34" charset="0"/>
              </a:rPr>
              <a:t>– 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вивіз, </a:t>
            </a:r>
            <a:r>
              <a:rPr lang="uk-UA" sz="16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квантативний</a:t>
            </a:r>
            <a:r>
              <a:rPr lang="uk-UA" sz="1600" i="1" dirty="0">
                <a:solidFill>
                  <a:srgbClr val="000000"/>
                </a:solidFill>
                <a:latin typeface="verdana" panose="020B0604030504040204" pitchFamily="34" charset="0"/>
              </a:rPr>
              <a:t> – кількісний.</a:t>
            </a:r>
            <a:endParaRPr lang="uk-UA" sz="1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31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Україна6</Template>
  <TotalTime>35</TotalTime>
  <Words>788</Words>
  <Application>Microsoft Office PowerPoint</Application>
  <PresentationFormat>Экран (4:3)</PresentationFormat>
  <Paragraphs>106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Verdana</vt:lpstr>
      <vt:lpstr>Verdana</vt:lpstr>
      <vt:lpstr>Тема Office</vt:lpstr>
      <vt:lpstr>Лексичні особливості ділового мовлення</vt:lpstr>
      <vt:lpstr>План   1.        Книжні й урочисті слова у професійному мовленні. 2.        Іншомовна лексика у професійному мовленні. 3.        Терміни та професіоналізми: власне українські та запозичені. 4.        Неологізми у діловому мовленні. 5.        Синоніми, парафрази та евфемізми у документах. 6.        Пароніми у професійному мовленні.</vt:lpstr>
      <vt:lpstr>Презентация PowerPoint</vt:lpstr>
      <vt:lpstr>Відтінок книжності може виявлятися також у дієсловах на –ува /ти/, -юва /ти/, (виконувати, заповнювати), у дієприкметниках: виконуючий, ознайомлений, виданий, присутні, віддієслівних іменниках на -ння, -ття (посвідчення, здобуття). Для укладання ділового паперу необхідно добирати саме книжні, а не розмовні слова. Так слово дбати вживається у висловах "Як дбаєш, так і маєш", "У недбалого руки не болять". Для тексту документа слід вжити вислів типу: виявити піклування, проявити турботу, багато зробити для чогось. У документах різного типу особливу увагу слід звертати на урочисті книжні слова, які проникають у ділові папери з мови газет. Їх вживання у діловій сфері спричиняє чимало недоречностей. Це, переважно, помилки такого характеру: "високе" слово вставляється в текст чисто ділового, виробничого характеру; урочистими словами користуються в документах, де йдеться про справи буденні, дрібні. У високому, урочистому мовленні вживаються слова труд, трудитися, трудовий, трудівник, у звичайному, поточному діловому папері повинно вживатися: праця, працювати, працівник; робота, робітник. На місці трудитися – працювати, виконувати, здійснювати, робити.       Можна споруджувати палаци, зводити мости, але типові корівники слід будувати. Замість проживати слід використовувати мешкати, жити, бути прописаним, займати  житлоплощу.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Синоніми, парафрази й евфемізми у ділових паперах </vt:lpstr>
      <vt:lpstr>Презентация PowerPoint</vt:lpstr>
      <vt:lpstr>Презентация PowerPoint</vt:lpstr>
      <vt:lpstr>Пароніми у ділових паперах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Цвик</dc:creator>
  <cp:lastModifiedBy>Дмитрий Цвик</cp:lastModifiedBy>
  <cp:revision>4</cp:revision>
  <dcterms:created xsi:type="dcterms:W3CDTF">2014-11-04T04:24:38Z</dcterms:created>
  <dcterms:modified xsi:type="dcterms:W3CDTF">2014-11-04T04:59:57Z</dcterms:modified>
</cp:coreProperties>
</file>