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9A62-2671-4E65-BAAE-A11AA66C9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3CB25-785D-4A2D-BFAD-E67279152D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0BF68-4D3C-49B5-BF99-654501C13A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98A8C-C96C-4CFA-847B-2F3534CAC4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7E800-7EB8-4186-B811-70D5CF032D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F3F03-1691-4F91-A202-DCD57D8881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47F83-5971-412D-A548-5B923D6D23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72F6E-F589-4785-9CDB-C44C95D44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EE03F-EA96-4B2B-8FA7-95A7B380B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6A570-E595-4832-83FE-FF117B31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2B47F-B31D-4495-A938-13488FEA2F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C6B5E-E084-4E8C-B08B-B29511775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CE6F6-A39E-49BB-BA4B-71E4BE1728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26EE6-CA5B-47A1-AA5B-B555D6D03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EE6AD-453F-4DB6-B841-B63906399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53306-707D-47E1-9D82-D619165EC2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51F9-56DE-4518-B565-2F5EAE67E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CC2F4-405E-495F-974E-E57C62D3C7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E3C85-E971-4CCB-876B-44DE8A97A6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1A407-106B-4E48-8F6D-9FE46488C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3C0F1-C2F6-452B-9911-A347EEA151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83AFE-9522-4D9F-ADFE-A4ECC9D2C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3A3CC8-4EF7-4D65-A00B-07CC1EDB8E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978B3A-CEEC-4B77-A883-A49FDFE235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pics.livejournal.com/orientceram/pic/0004zpx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cs.livejournal.com/orientceram/pic/00056658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pics.livejournal.com/orientceram/pic/00057y9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ics.livejournal.com/orientceram/pic/000544px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ics.livejournal.com/orientceram/pic/0007e5e4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pics.livejournal.com/orientceram/pic/0005083h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skukla.osinka.ru/2005.05.25/05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crafterscrib.com/wp-content/uploads/2010/11/Brocade-Satin-Fabric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artchive.com/web_gallery/reproductions/200001-200500/200352/size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rsiancarpets.ru/images/Rasolian-rug-(1)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s41.radikal.ru/i094/0908/09/0ebb02fca1ac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anampcr.ru/imgm/9415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iz-market.ru/s_images/1168311163562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ansygallery.ru/assets/gallery/_thumbnails/6463/6465/6904/22772_600x6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iancarpets.ru/images/I1_1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1001carpet.com/module-cover-getsmall.php?p=img/1193857618.jpg&amp;x=540&amp;y=540&amp;ox=1000&amp;oy=663&amp;t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freemarket.kiev.ua/images_message/588/92260/522488/511761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abstyle.ru/wp-content/uploads/2010/10/miniatur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0" y="1326356"/>
            <a:ext cx="68156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Декоративно-прикладне мистецтво 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Близького Сходу </a:t>
            </a:r>
            <a:endParaRPr lang="ru-RU" sz="4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339752" y="3979864"/>
            <a:ext cx="657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Виконала учениця 11 класу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Лозівської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гімназії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Воловик Алла</a:t>
            </a:r>
            <a:endParaRPr lang="uk-UA" sz="4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053" name="Группа 9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2054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3240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71500" y="500062"/>
            <a:ext cx="3928492" cy="48320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Виробництво художньої кераміки на території Малої Азії сягає своїм коріннями давньої давнини.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Зростання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міст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розвиток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зодчества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збільшили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потреби в такому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ідеальному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будівельному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матеріалі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як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кераміка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Рисунок 3" descr="http://pics.livejournal.com/orientceram/pic/0004zpx8/s320x240">
            <a:hlinkClick r:id="rId2"/>
          </p:cNvPr>
          <p:cNvPicPr/>
          <p:nvPr/>
        </p:nvPicPr>
        <p:blipFill>
          <a:blip r:embed="rId3"/>
          <a:srcRect l="5263" r="7895"/>
          <a:stretch>
            <a:fillRect/>
          </a:stretch>
        </p:blipFill>
        <p:spPr bwMode="auto">
          <a:xfrm>
            <a:off x="6072188" y="214313"/>
            <a:ext cx="2071687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ics.livejournal.com/orientceram/pic/00057y9r/s320x240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50"/>
            <a:ext cx="20002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pics.livejournal.com/orientceram/pic/00056658/s320x240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2357438"/>
            <a:ext cx="192405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539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79513" y="332656"/>
            <a:ext cx="4608512" cy="48320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Керамічні вироби виготовлялися зі світлої глини, що давала при випалюванні тендітний і пористий черепок рожевого або кремового тону. Підготовлений виріб покривали ангобом – розчином білої глини. Розпис виконували рідкими фарбами.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ics.livejournal.com/orientceram/pic/000544px/s320x240">
            <a:hlinkClick r:id="rId2"/>
          </p:cNvPr>
          <p:cNvPicPr/>
          <p:nvPr/>
        </p:nvPicPr>
        <p:blipFill>
          <a:blip r:embed="rId3"/>
          <a:srcRect l="4688" r="13281"/>
          <a:stretch>
            <a:fillRect/>
          </a:stretch>
        </p:blipFill>
        <p:spPr bwMode="auto">
          <a:xfrm>
            <a:off x="5214938" y="428625"/>
            <a:ext cx="3429000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447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429125" y="474335"/>
            <a:ext cx="435768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Ч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орний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колір утілює розв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’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язання проблем, червоний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багатство, зелений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священний колір ісламу, колір пророка, синій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колір шляхетності  й великодушності, жовтий захищає від невдачі.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28625" y="4132263"/>
            <a:ext cx="5500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  <a:cs typeface="Times New Roman" pitchFamily="18" charset="0"/>
              </a:rPr>
              <a:t>Вид декору </a:t>
            </a:r>
            <a:r>
              <a:rPr lang="uk-UA" sz="2000" b="1" dirty="0">
                <a:solidFill>
                  <a:prstClr val="black"/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prstClr val="black"/>
                </a:solidFill>
                <a:cs typeface="Times New Roman" pitchFamily="18" charset="0"/>
              </a:rPr>
              <a:t> розташування візерунка і його складових частин – багато в чому диктувався формою і призначенням керамічних виробів. Найпоширенішою композицією був «квітучий кущ» або «букет».</a:t>
            </a:r>
            <a:endParaRPr lang="uk-UA" sz="3200" b="1" dirty="0">
              <a:solidFill>
                <a:prstClr val="black"/>
              </a:solidFill>
            </a:endParaRPr>
          </a:p>
        </p:txBody>
      </p:sp>
      <p:pic>
        <p:nvPicPr>
          <p:cNvPr id="14340" name="Рисунок 3" descr="http://pics.livejournal.com/orientceram/pic/0007e5e4/s320x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571750"/>
            <a:ext cx="27146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ics.livejournal.com/orientceram/pic/0005083h/s320x240">
            <a:hlinkClick r:id="rId4"/>
          </p:cNvPr>
          <p:cNvPicPr/>
          <p:nvPr/>
        </p:nvPicPr>
        <p:blipFill>
          <a:blip r:embed="rId5">
            <a:lum contrast="20000"/>
          </a:blip>
          <a:srcRect l="7031" r="8593"/>
          <a:stretch>
            <a:fillRect/>
          </a:stretch>
        </p:blipFill>
        <p:spPr bwMode="auto">
          <a:xfrm>
            <a:off x="571500" y="500063"/>
            <a:ext cx="350043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51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000125" y="2286000"/>
            <a:ext cx="7429500" cy="1692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Дамаські тканини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45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429250" y="1571625"/>
            <a:ext cx="3143250" cy="3694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Сонячне світло, потрапляючи на дамаську тканину, відбивається,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і перед нами з’являється зразок елегантності.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Тканина має особливий, властивий тільки їй блиск, завдяки найтоншим високоякісним ниткам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і спеціальному устаткуванню, на яких вона виготовляється.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785813" y="571500"/>
            <a:ext cx="7786687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Дамаська тканина названа так на честь Дамаска — міста, </a:t>
            </a:r>
            <a:br>
              <a:rPr lang="uk-UA" sz="2000" b="1" dirty="0">
                <a:solidFill>
                  <a:srgbClr val="C00000"/>
                </a:solidFill>
              </a:rPr>
            </a:br>
            <a:r>
              <a:rPr lang="uk-UA" sz="2000" b="1" dirty="0">
                <a:solidFill>
                  <a:srgbClr val="C00000"/>
                </a:solidFill>
              </a:rPr>
              <a:t>що слугувало перевантажним пунктом для товарів Марко Поло.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571500" y="5429250"/>
            <a:ext cx="80010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Для виробництва парчевої дамаської тканини з характерним шовковим блиском застосовують тільки добре розчесану пряжу з чистої бавовни. Причому на 1 см тканини припадає як мінімум 88 вузлів.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8438" name="Picture 2" descr="Картинка 24 из 373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357313"/>
            <a:ext cx="4667250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252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5143500" y="357188"/>
            <a:ext cx="3429000" cy="51706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У Дамаску стали ткати унікальну тканину, зовнішній бік якої був шовковим, а виворітний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̶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із бавовни; пізніше тканина стала парчевою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̶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шовкова основа, </a:t>
            </a:r>
            <a:r>
              <a:rPr lang="uk-UA" sz="2200" b="1" dirty="0" err="1">
                <a:solidFill>
                  <a:schemeClr val="tx2">
                    <a:lumMod val="75000"/>
                  </a:schemeClr>
                </a:solidFill>
              </a:rPr>
              <a:t>простьобувана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золотими й срібними нитками. Вона </a:t>
            </a:r>
            <a:br>
              <a:rPr lang="uk-UA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і почала називатися за містом виробництва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̶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b="1" dirty="0" err="1">
                <a:solidFill>
                  <a:schemeClr val="tx2">
                    <a:lumMod val="75000"/>
                  </a:schemeClr>
                </a:solidFill>
              </a:rPr>
              <a:t>дамаск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 (або </a:t>
            </a:r>
            <a:r>
              <a:rPr lang="uk-UA" sz="2200" b="1" dirty="0" err="1">
                <a:solidFill>
                  <a:schemeClr val="tx2">
                    <a:lumMod val="75000"/>
                  </a:schemeClr>
                </a:solidFill>
              </a:rPr>
              <a:t>дамаст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). Такою тканиною обдаровували гостей і наближених.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61" name="Picture 2" descr="Картинка 81 из 373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000250"/>
            <a:ext cx="4465638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389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85813" y="2104400"/>
            <a:ext cx="771525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Іранське килимарство</a:t>
            </a:r>
          </a:p>
        </p:txBody>
      </p:sp>
      <p:pic>
        <p:nvPicPr>
          <p:cNvPr id="26625" name="Picture 1" descr="E:\Мои документы\Мои рисунки\t_tit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24964"/>
            <a:ext cx="3714744" cy="283303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3310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Картинка 516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643313"/>
            <a:ext cx="5076825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85750" y="142875"/>
            <a:ext cx="8429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Перські килими (іранські килими)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63" y="1082675"/>
            <a:ext cx="5214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Прадавнє мистецтво килимарства передавалося в Персії від покоління до покоління й вважалося найдорожчою сімейною цінністю. Килими ткали </a:t>
            </a:r>
            <a:br>
              <a:rPr lang="uk-UA" sz="2000" b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 домашніх умовах, для сімейного користування або в подарунок. Приблизно в III ст. н. е. з’явилися мануфактури.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 descr="Картинка 45 из 83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357438"/>
            <a:ext cx="260032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Picture 5" descr="История персидского ковра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7429500" y="1571625"/>
            <a:ext cx="142875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2500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28625" y="357188"/>
            <a:ext cx="8358188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Перси  вміли ткати килими ще 2400 </a:t>
            </a:r>
            <a:r>
              <a:rPr lang="uk-UA" sz="2400" b="1" dirty="0">
                <a:solidFill>
                  <a:srgbClr val="002060"/>
                </a:solidFill>
                <a:latin typeface="Calibri"/>
                <a:cs typeface="Calibri"/>
              </a:rPr>
              <a:t>̶</a:t>
            </a:r>
            <a:r>
              <a:rPr lang="uk-UA" sz="2400" b="1" dirty="0">
                <a:solidFill>
                  <a:srgbClr val="002060"/>
                </a:solidFill>
              </a:rPr>
              <a:t> 2500 років тому, саме так оцінюється вік першого збереженого до наших днів східного килима.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57188" y="1643063"/>
            <a:ext cx="4251325" cy="330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900" b="1" dirty="0">
                <a:solidFill>
                  <a:schemeClr val="accent5">
                    <a:lumMod val="50000"/>
                  </a:schemeClr>
                </a:solidFill>
              </a:rPr>
              <a:t>На  орнамент перського килима вплинули історичні процеси. Коли </a:t>
            </a:r>
            <a:br>
              <a:rPr lang="uk-UA" sz="19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1900" b="1" dirty="0">
                <a:solidFill>
                  <a:schemeClr val="accent5">
                    <a:lumMod val="50000"/>
                  </a:schemeClr>
                </a:solidFill>
              </a:rPr>
              <a:t>в Персію прийшов іслам, із килимів зникли птахи, верблюди, коні. Замість них з</a:t>
            </a:r>
            <a:r>
              <a:rPr lang="uk-UA" sz="19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’</a:t>
            </a:r>
            <a:r>
              <a:rPr lang="uk-UA" sz="1900" b="1" dirty="0">
                <a:solidFill>
                  <a:schemeClr val="accent5">
                    <a:lumMod val="50000"/>
                  </a:schemeClr>
                </a:solidFill>
              </a:rPr>
              <a:t>явились абстрактна символіка та м’які візерунки. Килими часів монгольського панування позбавлені істинно перської пишності, вони відзначаються простим, переважно геометричним орнаментом.</a:t>
            </a:r>
            <a:endParaRPr lang="ru-RU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5" descr="Картинка 400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9905"/>
          <a:stretch>
            <a:fillRect/>
          </a:stretch>
        </p:blipFill>
        <p:spPr bwMode="auto">
          <a:xfrm>
            <a:off x="5508104" y="1984567"/>
            <a:ext cx="2509838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2517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5" y="21431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Килими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Тебриза 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357188" y="1000125"/>
            <a:ext cx="614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Тлом для тебризьких килимів є кремовий, червоний або синій кольори. На  них можна зустріти зображення соколиного полювання або грізного лева. </a:t>
            </a:r>
            <a:endParaRPr lang="ru-RU" b="1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000375" y="2143125"/>
            <a:ext cx="35718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Килими з Тебриза можна впізнати за орнаментом </a:t>
            </a:r>
            <a:r>
              <a:rPr lang="uk-UA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 медальйони в центрі й по кутах. Медальйон у центрі килима символізує місяць, </a:t>
            </a:r>
            <a:br>
              <a:rPr lang="uk-UA" b="1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а візерунок із ромбів із зазубреними листочками по краях </a:t>
            </a:r>
            <a:r>
              <a:rPr lang="uk-UA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 луску риб, які піднімаються до поверхні води, щоб помилуватися відображенням місяця.</a:t>
            </a:r>
            <a:endParaRPr lang="ru-RU" b="1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5500688"/>
            <a:ext cx="5429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Відомі килими-картини, де зображені фрагменти палаців і мечетей, сцени битв.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5606" name="Picture 3" descr="Картинка 43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r="6667"/>
          <a:stretch>
            <a:fillRect/>
          </a:stretch>
        </p:blipFill>
        <p:spPr bwMode="auto">
          <a:xfrm>
            <a:off x="357188" y="2357438"/>
            <a:ext cx="2571750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5" descr="Картинка 142 из 83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6572250" y="285750"/>
            <a:ext cx="2416175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30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428750" y="2000250"/>
            <a:ext cx="7358063" cy="1938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Багдадська книжкова мініатюра</a:t>
            </a:r>
          </a:p>
        </p:txBody>
      </p:sp>
      <p:grpSp>
        <p:nvGrpSpPr>
          <p:cNvPr id="3075" name="Группа 4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3078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673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5572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Ісфаханський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килим </a:t>
            </a:r>
          </a:p>
        </p:txBody>
      </p:sp>
      <p:pic>
        <p:nvPicPr>
          <p:cNvPr id="26627" name="Picture 2" descr="http://www.continenttour.ru/news_im/1227186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071688"/>
            <a:ext cx="4857750" cy="2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428625" y="4572000"/>
            <a:ext cx="8215313" cy="1754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Ворс килимів зрізаний до декількох міліметрів, тому контур малюнка дуже чіткий. Візерунок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</a:rPr>
              <a:t>ісфаханського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килима має складний вигадливий медальйон у центрі й щільний рослинний малюнок основного поля </a:t>
            </a:r>
            <a:br>
              <a:rPr lang="uk-UA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й бордюру. Є численні, дуже заплутані й точно виконані орнаменти, реалістично зображені птахи й квіти. Медальйон у центрі килима може означати всевидюще Боже око або священну квітку лотоса.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629" name="Picture 2" descr="Персидские Ковры - Исфахан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80000">
            <a:off x="1445419" y="1883569"/>
            <a:ext cx="1714500" cy="267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285750" y="928688"/>
            <a:ext cx="8429625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У VI ст. в місті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</a:rPr>
              <a:t>Ісфахан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заснували царську килимову майстерню, де працювали кращі художники й ткалі з усієї країни.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</a:rPr>
              <a:t>Ісфаханські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килими мають яскраве синє або червоне тло.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2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57188"/>
            <a:ext cx="3260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Килим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Кума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42875" y="1071563"/>
            <a:ext cx="4572000" cy="2062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Килими з Кума відомі незвичайною комбінацією квітів: вони можуть бути кольору слонової кістки, бежево-коричневими і ясно-зеленими </a:t>
            </a:r>
            <a:br>
              <a:rPr lang="uk-UA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з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відтінком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 бірюзи. Вони, як правило, дорожчі за інших «персів», за винятком килимів з </a:t>
            </a:r>
            <a:r>
              <a:rPr lang="uk-UA" b="1" dirty="0" err="1">
                <a:solidFill>
                  <a:schemeClr val="accent4">
                    <a:lumMod val="50000"/>
                  </a:schemeClr>
                </a:solidFill>
              </a:rPr>
              <a:t>Ісфахана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uk-UA" b="1" dirty="0" err="1">
                <a:solidFill>
                  <a:schemeClr val="accent4">
                    <a:lumMod val="50000"/>
                  </a:schemeClr>
                </a:solidFill>
              </a:rPr>
              <a:t>Тебриза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3248025"/>
            <a:ext cx="435768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b="1" dirty="0">
                <a:solidFill>
                  <a:srgbClr val="C00000"/>
                </a:solidFill>
              </a:rPr>
              <a:t>Найкращі килими Кума 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 шовкові. Це тонкі, як тканина, і дуже пластичні килими. Історично тільки в цій місцевості ткали шовкові килими,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в інших 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 вовняні або змішані.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357188" y="5214848"/>
            <a:ext cx="842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У Кумі немає орнаментів, що вважаються традиційними 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тутешні дизайнери </a:t>
            </a:r>
            <a:br>
              <a:rPr lang="uk-UA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й майстри не звикли себе в чомусь обмежувати. При цьому килими з Кума часто «підписані» майстром. У зображенні переважає розбиття поверхні на квадрати з рослинним орнаментом усередині. </a:t>
            </a:r>
            <a:endParaRPr lang="uk-UA" sz="2800" b="1" dirty="0">
              <a:solidFill>
                <a:schemeClr val="accent4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4" name="Picture 3" descr="Картинка 52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857250"/>
            <a:ext cx="2894013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Picture 5" descr="Картинка 173 из 83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4050" y="361950"/>
            <a:ext cx="1814513" cy="242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334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28625"/>
            <a:ext cx="33861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Килим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Наїна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2" descr="http://www.continenttour.ru/news_im/1227186428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4143375" y="714375"/>
            <a:ext cx="4681538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28625" y="1430338"/>
            <a:ext cx="3500438" cy="314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На килимах із Наїна дуже світле поле й багато синього або ясно-зеленого, майже салатного кольору. Малюнок складається з дрібних квіточок 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і переплетених гілок. Характерна комбінація блакитнуватих тонів і кольору слонової кістки стала справжньою «торговельною маркою».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000625"/>
            <a:ext cx="85010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Ворс може бути вовняний або комбінований із шовком. Також бувають повністю шовкові килими. Килими з Наїна можна віднести до килимів класичного перського дизайну.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82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5592762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Іранський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килим 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9699" name="Picture 2" descr="http://www.continenttour.ru/news_im/1227186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4394200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5072063" y="1357313"/>
            <a:ext cx="3786187" cy="2554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Сільські перські килими </a:t>
            </a:r>
            <a:b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</a:rPr>
              <a:t>Габе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варто виділити окремо. Вони мають двобічний малюнок.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великі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килими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виткані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нерівномірно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профарбованої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вовни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крупним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нескладним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малюнком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5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abstyle.ru/wp-content/uploads/2010/10/miniature.jpg">
            <a:hlinkClick r:id="rId2" tooltip="Иранская книжная миниатюра"/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0063" y="428625"/>
            <a:ext cx="4098925" cy="592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4786313" y="500063"/>
            <a:ext cx="3214687" cy="5508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003300"/>
                </a:solidFill>
              </a:rPr>
              <a:t>Мистецтво мініатюри умовне й декоративне. Це живопис без світлотіні. Зображення будується на основі найтоншого лінійного малюнка й комбінації чистих і звучних колірних плям. Мініатюра не знає перспективи: фігури </a:t>
            </a:r>
            <a:br>
              <a:rPr lang="uk-UA" sz="2200" b="1" dirty="0">
                <a:solidFill>
                  <a:srgbClr val="003300"/>
                </a:solidFill>
              </a:rPr>
            </a:br>
            <a:r>
              <a:rPr lang="uk-UA" sz="2200" b="1" dirty="0">
                <a:solidFill>
                  <a:srgbClr val="003300"/>
                </a:solidFill>
              </a:rPr>
              <a:t>й предмети розташовані на площині аркуша подібно до барвистого візерунка. </a:t>
            </a:r>
            <a:endParaRPr lang="ru-RU" sz="2200" b="1" dirty="0">
              <a:solidFill>
                <a:srgbClr val="003300"/>
              </a:solidFill>
            </a:endParaRPr>
          </a:p>
        </p:txBody>
      </p:sp>
      <p:grpSp>
        <p:nvGrpSpPr>
          <p:cNvPr id="4100" name="Группа 7"/>
          <p:cNvGrpSpPr>
            <a:grpSpLocks/>
          </p:cNvGrpSpPr>
          <p:nvPr/>
        </p:nvGrpSpPr>
        <p:grpSpPr bwMode="auto">
          <a:xfrm>
            <a:off x="8001000" y="0"/>
            <a:ext cx="1143000" cy="6858000"/>
            <a:chOff x="0" y="0"/>
            <a:chExt cx="1143000" cy="6858000"/>
          </a:xfrm>
        </p:grpSpPr>
        <p:pic>
          <p:nvPicPr>
            <p:cNvPr id="4101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535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5643563" y="357188"/>
            <a:ext cx="3000375" cy="3816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spc="-150" dirty="0">
                <a:solidFill>
                  <a:schemeClr val="accent2">
                    <a:lumMod val="50000"/>
                  </a:schemeClr>
                </a:solidFill>
              </a:rPr>
              <a:t>До слів та букв на Сході ставилися з повагою </a:t>
            </a:r>
            <a:br>
              <a:rPr lang="uk-UA" sz="2200" b="1" spc="-15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200" b="1" spc="-150" dirty="0">
                <a:solidFill>
                  <a:schemeClr val="accent2">
                    <a:lumMod val="50000"/>
                  </a:schemeClr>
                </a:solidFill>
              </a:rPr>
              <a:t>й вірою в їхнє божественне походження і могутність. Саме тому особливу увагу </a:t>
            </a:r>
            <a:br>
              <a:rPr lang="uk-UA" sz="2200" b="1" spc="-15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200" b="1" spc="-150" dirty="0">
                <a:solidFill>
                  <a:schemeClr val="accent2">
                    <a:lumMod val="50000"/>
                  </a:schemeClr>
                </a:solidFill>
              </a:rPr>
              <a:t>в рукописі приділяли каліграфії. Мистецтво каліграфа часто цінувалося вище  за мистецтво мініатюриста.</a:t>
            </a:r>
            <a:endParaRPr lang="ru-RU" sz="2200" b="1" spc="-15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1" descr="E:\Мои документы\Рисунки\ислам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357688"/>
            <a:ext cx="283368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2" descr="E:\Мои документы\Рисунки\ислам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00063"/>
            <a:ext cx="3995737" cy="535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5" name="Группа 5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5126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8749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E:\Мои документы\Рисунки\ислам\34.JPG"/>
          <p:cNvPicPr>
            <a:picLocks noChangeAspect="1" noChangeArrowheads="1"/>
          </p:cNvPicPr>
          <p:nvPr/>
        </p:nvPicPr>
        <p:blipFill>
          <a:blip r:embed="rId2"/>
          <a:srcRect l="10529" t="7930" r="10907" b="10132"/>
          <a:stretch>
            <a:fillRect/>
          </a:stretch>
        </p:blipFill>
        <p:spPr bwMode="auto">
          <a:xfrm>
            <a:off x="285750" y="285750"/>
            <a:ext cx="3619500" cy="564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143375" y="963703"/>
            <a:ext cx="3500438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spc="-15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 живописі мініатюри </a:t>
            </a:r>
            <a:r>
              <a:rPr lang="uk-UA" sz="28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відобразилася своєрідна «концепція світобудови».</a:t>
            </a:r>
            <a:endParaRPr lang="uk-UA" sz="4000" b="1" spc="-15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86250" y="3230563"/>
            <a:ext cx="3357563" cy="18158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 мініатюрах панує прекрасна вічна весна. </a:t>
            </a:r>
            <a:b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149" name="Группа 4"/>
          <p:cNvGrpSpPr>
            <a:grpSpLocks/>
          </p:cNvGrpSpPr>
          <p:nvPr/>
        </p:nvGrpSpPr>
        <p:grpSpPr bwMode="auto">
          <a:xfrm>
            <a:off x="8001000" y="0"/>
            <a:ext cx="1143000" cy="6858000"/>
            <a:chOff x="0" y="0"/>
            <a:chExt cx="1143000" cy="6858000"/>
          </a:xfrm>
        </p:grpSpPr>
        <p:pic>
          <p:nvPicPr>
            <p:cNvPr id="6150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4090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E:\Мои документы\Рисунки\ислам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3500437" cy="578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071938" y="1029921"/>
            <a:ext cx="3714750" cy="16312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Зображення декількох вершників означало зіткнення армій, схилені фігури біля вельможі  </a:t>
            </a:r>
            <a:r>
              <a:rPr lang="uk-UA" sz="2000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rgbClr val="C00000"/>
                </a:solidFill>
              </a:rPr>
              <a:t> цілу юрбу </a:t>
            </a:r>
            <a:r>
              <a:rPr lang="uk-UA" sz="2000" b="1" dirty="0" smtClean="0">
                <a:solidFill>
                  <a:srgbClr val="C00000"/>
                </a:solidFill>
              </a:rPr>
              <a:t>придворних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071938" y="3441700"/>
            <a:ext cx="3786187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Незалежно  від сюжету в рішенні мініатюр зберігається площинно-орнаментальна єдність.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173" name="Группа 4"/>
          <p:cNvGrpSpPr>
            <a:grpSpLocks/>
          </p:cNvGrpSpPr>
          <p:nvPr/>
        </p:nvGrpSpPr>
        <p:grpSpPr bwMode="auto">
          <a:xfrm>
            <a:off x="8001000" y="0"/>
            <a:ext cx="1143000" cy="6858000"/>
            <a:chOff x="0" y="0"/>
            <a:chExt cx="1143000" cy="6858000"/>
          </a:xfrm>
        </p:grpSpPr>
        <p:pic>
          <p:nvPicPr>
            <p:cNvPr id="7174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41203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Иранские миниатюры"/>
          <p:cNvPicPr>
            <a:picLocks noChangeAspect="1" noChangeArrowheads="1"/>
          </p:cNvPicPr>
          <p:nvPr/>
        </p:nvPicPr>
        <p:blipFill>
          <a:blip r:embed="rId2"/>
          <a:srcRect b="8224"/>
          <a:stretch>
            <a:fillRect/>
          </a:stretch>
        </p:blipFill>
        <p:spPr bwMode="auto">
          <a:xfrm>
            <a:off x="5214938" y="285750"/>
            <a:ext cx="3714750" cy="521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428750" y="714375"/>
            <a:ext cx="3714750" cy="3170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Найчастіше перед нами розкішний казковий сад. Рожеві, блакитні, бузкові, золоті, покриті строкатим килимом квітів галявини оточують нагромадження скель, схожих на шматки дорогоцінної лави. Небо золоте або яскраво-синє, </a:t>
            </a:r>
            <a:b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із хмаринами.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197" name="Группа 4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8198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865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43.radikal.ru/0802/2f/628c394018b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28625" y="642938"/>
            <a:ext cx="3922713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500063" y="4514850"/>
            <a:ext cx="7715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Вхід у Єрусалим. 1220 рік, Дамаск.</a:t>
            </a:r>
            <a:endParaRPr lang="ru-RU" sz="1000" b="1" dirty="0">
              <a:solidFill>
                <a:prstClr val="black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Унікальний рукопис, оформлений мусульманським майстром для християнської громади Дамаска.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Привабливість цієї мініатюри полягає в тому, що методами й технікою, традиційними для ісламського сходу,  зображується християнський сюжет. </a:t>
            </a:r>
            <a:endParaRPr lang="uk-UA" sz="2400" b="1" dirty="0">
              <a:solidFill>
                <a:prstClr val="black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607806" y="2204864"/>
            <a:ext cx="4143375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На Близькому Сході  й у країнах Західної Європи мініатюра розвивалась майже одночасно.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2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57250" y="1857375"/>
            <a:ext cx="7786688" cy="1938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Турецьке гончарне мистецтво</a:t>
            </a:r>
          </a:p>
        </p:txBody>
      </p:sp>
      <p:pic>
        <p:nvPicPr>
          <p:cNvPr id="6" name="Picture 1" descr="E:\Мои документы\Мои рисунки\t_tit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24964"/>
            <a:ext cx="3714744" cy="283303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1" descr="E:\Мои документы\Мои рисунки\t_tit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024965"/>
            <a:ext cx="3786246" cy="283303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6872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689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9</cp:revision>
  <dcterms:created xsi:type="dcterms:W3CDTF">2012-06-03T18:36:20Z</dcterms:created>
  <dcterms:modified xsi:type="dcterms:W3CDTF">2013-12-23T20:14:28Z</dcterms:modified>
</cp:coreProperties>
</file>