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53452-9944-4FE0-B263-AADC2D1BBF0B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DEC45-807A-4DD1-AB00-8A09977089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E%D0%BD%D0%B4%D0%BE%D0%BD" TargetMode="External"/><Relationship Id="rId3" Type="http://schemas.openxmlformats.org/officeDocument/2006/relationships/hyperlink" Target="http://uk.wikipedia.org/wiki/1888" TargetMode="External"/><Relationship Id="rId7" Type="http://schemas.openxmlformats.org/officeDocument/2006/relationships/hyperlink" Target="http://uk.wikipedia.org/wiki/1965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://uk.wikipedia.org/wiki/26_%D0%B2%D0%B5%D1%80%D0%B5%D1%81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4_%D1%81%D1%96%D1%87%D0%BD%D1%8F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://uk.wikipedia.org/wiki/%D0%A1%D0%A8%D0%90" TargetMode="External"/><Relationship Id="rId10" Type="http://schemas.openxmlformats.org/officeDocument/2006/relationships/hyperlink" Target="http://uk.wikipedia.org/wiki/%D0%9D%D0%BE%D0%B1%D0%B5%D0%BB%D1%96%D0%B2%D1%81%D1%8C%D0%BA%D0%B0_%D0%BF%D1%80%D0%B5%D0%BC%D1%96%D1%8F_%D0%B7_%D0%BB%D1%96%D1%82%D0%B5%D1%80%D0%B0%D1%82%D1%83%D1%80%D0%B8" TargetMode="External"/><Relationship Id="rId4" Type="http://schemas.openxmlformats.org/officeDocument/2006/relationships/hyperlink" Target="http://uk.wikipedia.org/wiki/%D0%A1%D0%B5%D0%BD%D1%82-%D0%9B%D1%83%D1%97%D1%81_(%D0%9C%D1%96%D1%81%D1%81%D1%83%D1%80%D1%96)" TargetMode="External"/><Relationship Id="rId9" Type="http://schemas.openxmlformats.org/officeDocument/2006/relationships/hyperlink" Target="http://uk.wikipedia.org/wiki/%D0%92%D0%B5%D0%BB%D0%B8%D0%BA%D0%B0_%D0%91%D1%80%D0%B8%D1%82%D0%B0%D0%BD%D1%96%D1%8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95" TargetMode="External"/><Relationship Id="rId3" Type="http://schemas.openxmlformats.org/officeDocument/2006/relationships/hyperlink" Target="http://uk.wikipedia.org/wiki/%D0%9C%D1%96%D1%81%D1%81%D1%83%D1%80%D1%96_(%D1%88%D1%82%D0%B0%D1%82)" TargetMode="External"/><Relationship Id="rId7" Type="http://schemas.openxmlformats.org/officeDocument/2006/relationships/hyperlink" Target="http://uk.wikipedia.org/wiki/1908" TargetMode="External"/><Relationship Id="rId2" Type="http://schemas.openxmlformats.org/officeDocument/2006/relationships/hyperlink" Target="http://uk.wikipedia.org/wiki/%D0%A1%D0%B5%D0%BD%D1%82-%D0%9B%D1%83%D1%97%D1%81_(%D0%9C%D1%96%D1%81%D1%81%D1%83%D1%80%D1%96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09" TargetMode="External"/><Relationship Id="rId5" Type="http://schemas.openxmlformats.org/officeDocument/2006/relationships/hyperlink" Target="http://uk.wikipedia.org/wiki/%D0%9F%D0%BE%D0%B5%D1%82" TargetMode="External"/><Relationship Id="rId4" Type="http://schemas.openxmlformats.org/officeDocument/2006/relationships/hyperlink" Target="http://uk.wikipedia.org/wiki/1906" TargetMode="External"/><Relationship Id="rId9" Type="http://schemas.openxmlformats.org/officeDocument/2006/relationships/hyperlink" Target="http://uk.wikipedia.org/wiki/191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4" TargetMode="External"/><Relationship Id="rId2" Type="http://schemas.openxmlformats.org/officeDocument/2006/relationships/hyperlink" Target="http://uk.wikipedia.org/wiki/191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26_%D1%87%D0%B5%D1%80%D0%B2%D0%BD%D1%8F" TargetMode="External"/><Relationship Id="rId5" Type="http://schemas.openxmlformats.org/officeDocument/2006/relationships/hyperlink" Target="http://uk.wikipedia.org/wiki/1915" TargetMode="External"/><Relationship Id="rId4" Type="http://schemas.openxmlformats.org/officeDocument/2006/relationships/hyperlink" Target="http://uk.wikipedia.org/wiki/%D0%90%D0%BD%D0%B3%D0%BB%D1%96%D1%8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1%D0%A8%D0%9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7" TargetMode="External"/><Relationship Id="rId2" Type="http://schemas.openxmlformats.org/officeDocument/2006/relationships/hyperlink" Target="http://uk.wikipedia.org/wiki/19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47" TargetMode="External"/><Relationship Id="rId5" Type="http://schemas.openxmlformats.org/officeDocument/2006/relationships/hyperlink" Target="http://uk.wikipedia.org/wiki/1933" TargetMode="External"/><Relationship Id="rId4" Type="http://schemas.openxmlformats.org/officeDocument/2006/relationships/hyperlink" Target="http://uk.wikipedia.org/wiki/193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sz="7300" dirty="0"/>
              <a:t>Томас </a:t>
            </a:r>
            <a:r>
              <a:rPr lang="uk-UA" sz="7300" dirty="0" err="1"/>
              <a:t>Стернз</a:t>
            </a:r>
            <a:r>
              <a:rPr lang="uk-UA" sz="7300" dirty="0"/>
              <a:t> Еліот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pic>
        <p:nvPicPr>
          <p:cNvPr id="1027" name="Picture 3" descr="http://www.bogoslov.ru/data/2011/03/01/1233191592/1b_2602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40768"/>
            <a:ext cx="6912768" cy="51845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0" y="1556792"/>
          <a:ext cx="6096000" cy="4104455"/>
        </p:xfrm>
        <a:graphic>
          <a:graphicData uri="http://schemas.openxmlformats.org/drawingml/2006/table">
            <a:tbl>
              <a:tblPr/>
              <a:tblGrid>
                <a:gridCol w="3036168"/>
                <a:gridCol w="3059832"/>
              </a:tblGrid>
              <a:tr h="1239818">
                <a:tc>
                  <a:txBody>
                    <a:bodyPr/>
                    <a:lstStyle/>
                    <a:p>
                      <a:pPr fontAlgn="t"/>
                      <a:r>
                        <a:rPr lang="ru-RU" dirty="0" err="1"/>
                        <a:t>Народився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2" tooltip="26 вересня"/>
                        </a:rPr>
                        <a:t>26 вересня</a:t>
                      </a:r>
                      <a:r>
                        <a:rPr lang="ru-RU"/>
                        <a:t> </a:t>
                      </a:r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3" tooltip="1888"/>
                        </a:rPr>
                        <a:t>1888</a:t>
                      </a:r>
                      <a:r>
                        <a:rPr lang="ru-RU"/>
                        <a:t/>
                      </a:r>
                      <a:br>
                        <a:rPr lang="ru-RU"/>
                      </a:br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4" tooltip="Сент-Луїс (Міссурі)"/>
                        </a:rPr>
                        <a:t>Сент-Луїс</a:t>
                      </a:r>
                      <a:r>
                        <a:rPr lang="ru-RU"/>
                        <a:t>, </a:t>
                      </a:r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5" tooltip="США"/>
                        </a:rPr>
                        <a:t>США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88798"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Помер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6" tooltip="4 січня"/>
                        </a:rPr>
                        <a:t>4 січня</a:t>
                      </a:r>
                      <a:r>
                        <a:rPr lang="ru-RU"/>
                        <a:t> </a:t>
                      </a:r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7" tooltip="1965"/>
                        </a:rPr>
                        <a:t>1965</a:t>
                      </a:r>
                      <a:r>
                        <a:rPr lang="ru-RU"/>
                        <a:t> (76 років)</a:t>
                      </a:r>
                      <a:br>
                        <a:rPr lang="ru-RU"/>
                      </a:br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8" tooltip="Лондон"/>
                        </a:rPr>
                        <a:t>Лондон</a:t>
                      </a:r>
                      <a:r>
                        <a:rPr lang="ru-RU"/>
                        <a:t>, </a:t>
                      </a:r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9" tooltip="Велика Британія"/>
                        </a:rPr>
                        <a:t>Велика Британія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04644"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Громадянство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5" tooltip="США"/>
                        </a:rPr>
                        <a:t>США</a:t>
                      </a:r>
                      <a:r>
                        <a:rPr lang="ru-RU" dirty="0"/>
                        <a:t>, 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9" tooltip="Велика Британія"/>
                        </a:rPr>
                        <a:t>Велика </a:t>
                      </a: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hlinkClick r:id="rId9" tooltip="Велика Британія"/>
                        </a:rPr>
                        <a:t>Британія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88798"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Відомий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поет, драматург, літературний критик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93599"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Автограф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88798"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Нагороди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 </a:t>
                      </a: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hlinkClick r:id="rId10" tooltip="Нобелівська премія з літератури"/>
                        </a:rPr>
                        <a:t>Нобелівська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10" tooltip="Нобелівська премія з літератури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hlinkClick r:id="rId10" tooltip="Нобелівська премія з літератури"/>
                        </a:rPr>
                        <a:t>премія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10" tooltip="Нобелівська премія з літератури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hlinkClick r:id="rId10" tooltip="Нобелівська премія з літератури"/>
                        </a:rPr>
                        <a:t>з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10" tooltip="Нобелівська премія з літератури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hlinkClick r:id="rId10" tooltip="Нобелівська премія з літератури"/>
                        </a:rPr>
                        <a:t>літератури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10" tooltip="Нобелівська премія з літератури"/>
                        </a:rPr>
                        <a:t> (1948)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4100" name="Picture 4" descr="Автограф — Томас Стернз Еліот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4581128"/>
            <a:ext cx="1219200" cy="361950"/>
          </a:xfrm>
          <a:prstGeom prst="rect">
            <a:avLst/>
          </a:prstGeom>
          <a:noFill/>
        </p:spPr>
      </p:pic>
      <p:pic>
        <p:nvPicPr>
          <p:cNvPr id="4103" name="Picture 7" descr="T S Eliot Simon Fieldhous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1628800"/>
            <a:ext cx="2879812" cy="36861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0728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Томас </a:t>
            </a:r>
            <a:r>
              <a:rPr lang="ru-RU" dirty="0" err="1"/>
              <a:t>Стернз</a:t>
            </a:r>
            <a:r>
              <a:rPr lang="ru-RU" dirty="0"/>
              <a:t> </a:t>
            </a:r>
            <a:r>
              <a:rPr lang="ru-RU" dirty="0" err="1"/>
              <a:t>Еліот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26 </a:t>
            </a:r>
            <a:r>
              <a:rPr lang="ru-RU" dirty="0" err="1"/>
              <a:t>вересня</a:t>
            </a:r>
            <a:r>
              <a:rPr lang="ru-RU" dirty="0"/>
              <a:t> 1888 року в </a:t>
            </a:r>
            <a:r>
              <a:rPr lang="ru-RU" dirty="0" err="1">
                <a:hlinkClick r:id="rId2" tooltip="Сент-Луїс (Міссурі)"/>
              </a:rPr>
              <a:t>Сент-Луїсі</a:t>
            </a:r>
            <a:r>
              <a:rPr lang="ru-RU" dirty="0"/>
              <a:t>, штат </a:t>
            </a:r>
            <a:r>
              <a:rPr lang="ru-RU" dirty="0" err="1">
                <a:hlinkClick r:id="rId3" tooltip="Міссурі (штат)"/>
              </a:rPr>
              <a:t>Міссурі</a:t>
            </a:r>
            <a:r>
              <a:rPr lang="ru-RU" dirty="0"/>
              <a:t>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сьомою</a:t>
            </a:r>
            <a:r>
              <a:rPr lang="ru-RU" dirty="0"/>
              <a:t> та </a:t>
            </a:r>
            <a:r>
              <a:rPr lang="ru-RU" dirty="0" err="1"/>
              <a:t>наймолодшою</a:t>
            </a:r>
            <a:r>
              <a:rPr lang="ru-RU" dirty="0"/>
              <a:t> </a:t>
            </a:r>
            <a:r>
              <a:rPr lang="ru-RU" dirty="0" err="1"/>
              <a:t>дитиною</a:t>
            </a:r>
            <a:r>
              <a:rPr lang="ru-RU" dirty="0"/>
              <a:t> в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Генрі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Шарлотти</a:t>
            </a:r>
            <a:r>
              <a:rPr lang="ru-RU" dirty="0"/>
              <a:t> </a:t>
            </a:r>
            <a:r>
              <a:rPr lang="ru-RU" dirty="0" err="1"/>
              <a:t>Еліотів</a:t>
            </a:r>
            <a:r>
              <a:rPr lang="ru-RU" dirty="0"/>
              <a:t>.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Генрі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бізнесменом</a:t>
            </a:r>
            <a:r>
              <a:rPr lang="ru-RU" dirty="0"/>
              <a:t>, а </a:t>
            </a:r>
            <a:r>
              <a:rPr lang="ru-RU" dirty="0" err="1"/>
              <a:t>мати</a:t>
            </a:r>
            <a:r>
              <a:rPr lang="ru-RU" dirty="0"/>
              <a:t> Шарлотта — </a:t>
            </a:r>
            <a:r>
              <a:rPr lang="ru-RU" dirty="0" err="1"/>
              <a:t>поетесою</a:t>
            </a:r>
            <a:r>
              <a:rPr lang="ru-RU" dirty="0"/>
              <a:t>.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обдарованою</a:t>
            </a:r>
            <a:r>
              <a:rPr lang="ru-RU" dirty="0"/>
              <a:t> </a:t>
            </a:r>
            <a:r>
              <a:rPr lang="ru-RU" dirty="0" err="1"/>
              <a:t>жінкою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написала </a:t>
            </a:r>
            <a:r>
              <a:rPr lang="ru-RU" dirty="0" err="1"/>
              <a:t>біографію</a:t>
            </a:r>
            <a:r>
              <a:rPr lang="ru-RU" dirty="0"/>
              <a:t> </a:t>
            </a:r>
            <a:r>
              <a:rPr lang="ru-RU" dirty="0" err="1"/>
              <a:t>Вільяма</a:t>
            </a:r>
            <a:r>
              <a:rPr lang="ru-RU" dirty="0"/>
              <a:t> </a:t>
            </a:r>
            <a:r>
              <a:rPr lang="ru-RU" dirty="0" err="1"/>
              <a:t>Грінліфа</a:t>
            </a:r>
            <a:r>
              <a:rPr lang="ru-RU" dirty="0"/>
              <a:t> </a:t>
            </a:r>
            <a:r>
              <a:rPr lang="ru-RU" dirty="0" err="1"/>
              <a:t>Еліота</a:t>
            </a:r>
            <a:r>
              <a:rPr lang="ru-RU" dirty="0"/>
              <a:t>. Томас </a:t>
            </a:r>
            <a:r>
              <a:rPr lang="ru-RU" dirty="0" err="1"/>
              <a:t>Еліот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навчався</a:t>
            </a:r>
            <a:r>
              <a:rPr lang="ru-RU" dirty="0"/>
              <a:t> в </a:t>
            </a:r>
            <a:r>
              <a:rPr lang="ru-RU" dirty="0" err="1"/>
              <a:t>Академії</a:t>
            </a:r>
            <a:r>
              <a:rPr lang="ru-RU" dirty="0"/>
              <a:t> Св. </a:t>
            </a:r>
            <a:r>
              <a:rPr lang="ru-RU" dirty="0" err="1"/>
              <a:t>Луїса</a:t>
            </a:r>
            <a:r>
              <a:rPr lang="ru-RU" dirty="0"/>
              <a:t> </a:t>
            </a:r>
            <a:r>
              <a:rPr lang="ru-RU" dirty="0" err="1"/>
              <a:t>Сміта</a:t>
            </a:r>
            <a:r>
              <a:rPr lang="ru-RU" dirty="0"/>
              <a:t>, де </a:t>
            </a:r>
            <a:r>
              <a:rPr lang="ru-RU" dirty="0" err="1"/>
              <a:t>вивчав</a:t>
            </a:r>
            <a:r>
              <a:rPr lang="ru-RU" dirty="0"/>
              <a:t> </a:t>
            </a:r>
            <a:r>
              <a:rPr lang="ru-RU" dirty="0" err="1"/>
              <a:t>латину</a:t>
            </a:r>
            <a:r>
              <a:rPr lang="ru-RU" dirty="0"/>
              <a:t>, </a:t>
            </a:r>
            <a:r>
              <a:rPr lang="ru-RU" dirty="0" err="1"/>
              <a:t>грецьку</a:t>
            </a:r>
            <a:r>
              <a:rPr lang="ru-RU" dirty="0"/>
              <a:t>, </a:t>
            </a:r>
            <a:r>
              <a:rPr lang="ru-RU" dirty="0" err="1"/>
              <a:t>французьку</a:t>
            </a:r>
            <a:r>
              <a:rPr lang="ru-RU" dirty="0"/>
              <a:t> та </a:t>
            </a:r>
            <a:r>
              <a:rPr lang="ru-RU" dirty="0" err="1"/>
              <a:t>німецьку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 — у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Мільтон</a:t>
            </a:r>
            <a:r>
              <a:rPr lang="ru-RU" dirty="0"/>
              <a:t> в </a:t>
            </a:r>
            <a:r>
              <a:rPr lang="ru-RU" dirty="0" err="1"/>
              <a:t>Массачусетсі</a:t>
            </a:r>
            <a:r>
              <a:rPr lang="ru-RU" dirty="0"/>
              <a:t>.</a:t>
            </a:r>
          </a:p>
          <a:p>
            <a:r>
              <a:rPr lang="ru-RU" dirty="0"/>
              <a:t>В </a:t>
            </a:r>
            <a:r>
              <a:rPr lang="ru-RU" dirty="0">
                <a:hlinkClick r:id="rId4" tooltip="1906"/>
              </a:rPr>
              <a:t>1906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 </a:t>
            </a:r>
            <a:r>
              <a:rPr lang="ru-RU" dirty="0">
                <a:hlinkClick r:id="rId5" tooltip="Поет"/>
              </a:rPr>
              <a:t>поет</a:t>
            </a:r>
            <a:r>
              <a:rPr lang="ru-RU" dirty="0"/>
              <a:t> став студентом </a:t>
            </a:r>
            <a:r>
              <a:rPr lang="ru-RU" dirty="0" err="1"/>
              <a:t>Гарвардського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вчився</a:t>
            </a:r>
            <a:r>
              <a:rPr lang="ru-RU" dirty="0"/>
              <a:t> до </a:t>
            </a:r>
            <a:r>
              <a:rPr lang="ru-RU" dirty="0">
                <a:hlinkClick r:id="rId6" tooltip="1909"/>
              </a:rPr>
              <a:t>1909</a:t>
            </a:r>
            <a:r>
              <a:rPr lang="ru-RU" dirty="0"/>
              <a:t> року, де </a:t>
            </a:r>
            <a:r>
              <a:rPr lang="ru-RU" dirty="0" err="1"/>
              <a:t>отримав</a:t>
            </a:r>
            <a:r>
              <a:rPr lang="ru-RU" dirty="0"/>
              <a:t> диплом </a:t>
            </a:r>
            <a:r>
              <a:rPr lang="ru-RU" dirty="0" err="1"/>
              <a:t>магістра</a:t>
            </a:r>
            <a:r>
              <a:rPr lang="ru-RU" dirty="0"/>
              <a:t>. В той час «Гарвард </a:t>
            </a:r>
            <a:r>
              <a:rPr lang="ru-RU" dirty="0" err="1"/>
              <a:t>Адвокет</a:t>
            </a:r>
            <a:r>
              <a:rPr lang="ru-RU" dirty="0"/>
              <a:t>» </a:t>
            </a:r>
            <a:r>
              <a:rPr lang="ru-RU" dirty="0" err="1"/>
              <a:t>опублікував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.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Еліота</a:t>
            </a:r>
            <a:r>
              <a:rPr lang="ru-RU" dirty="0"/>
              <a:t> </a:t>
            </a:r>
            <a:r>
              <a:rPr lang="ru-RU" dirty="0" err="1"/>
              <a:t>змінилось</a:t>
            </a:r>
            <a:r>
              <a:rPr lang="ru-RU" dirty="0"/>
              <a:t> у </a:t>
            </a:r>
            <a:r>
              <a:rPr lang="ru-RU" dirty="0" err="1"/>
              <a:t>грудні</a:t>
            </a:r>
            <a:r>
              <a:rPr lang="ru-RU" dirty="0"/>
              <a:t> </a:t>
            </a:r>
            <a:r>
              <a:rPr lang="ru-RU" dirty="0">
                <a:hlinkClick r:id="rId7" tooltip="1908"/>
              </a:rPr>
              <a:t>1908</a:t>
            </a:r>
            <a:r>
              <a:rPr lang="ru-RU" dirty="0"/>
              <a:t> року, коли </a:t>
            </a:r>
            <a:r>
              <a:rPr lang="ru-RU" dirty="0" err="1"/>
              <a:t>йому</a:t>
            </a:r>
            <a:r>
              <a:rPr lang="ru-RU" dirty="0"/>
              <a:t> до рук </a:t>
            </a:r>
            <a:r>
              <a:rPr lang="ru-RU" dirty="0" err="1"/>
              <a:t>потрапила</a:t>
            </a:r>
            <a:r>
              <a:rPr lang="ru-RU" dirty="0"/>
              <a:t> книжка А. </a:t>
            </a:r>
            <a:r>
              <a:rPr lang="ru-RU" dirty="0" err="1"/>
              <a:t>Симонса</a:t>
            </a:r>
            <a:r>
              <a:rPr lang="ru-RU" dirty="0"/>
              <a:t> «</a:t>
            </a:r>
            <a:r>
              <a:rPr lang="ru-RU" dirty="0" err="1"/>
              <a:t>Символістський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в </a:t>
            </a:r>
            <a:r>
              <a:rPr lang="ru-RU" dirty="0" err="1"/>
              <a:t>літературі</a:t>
            </a:r>
            <a:r>
              <a:rPr lang="ru-RU" dirty="0"/>
              <a:t>» (</a:t>
            </a:r>
            <a:r>
              <a:rPr lang="ru-RU" dirty="0">
                <a:hlinkClick r:id="rId8" tooltip="1895"/>
              </a:rPr>
              <a:t>1895</a:t>
            </a:r>
            <a:r>
              <a:rPr lang="ru-RU" dirty="0"/>
              <a:t>), </a:t>
            </a:r>
            <a:r>
              <a:rPr lang="ru-RU" dirty="0" err="1"/>
              <a:t>присвячена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Ж. </a:t>
            </a:r>
            <a:r>
              <a:rPr lang="ru-RU" dirty="0" err="1"/>
              <a:t>Лафорга</a:t>
            </a:r>
            <a:r>
              <a:rPr lang="ru-RU" dirty="0"/>
              <a:t>. В </a:t>
            </a:r>
            <a:r>
              <a:rPr lang="ru-RU" dirty="0">
                <a:hlinkClick r:id="rId9" tooltip="1910"/>
              </a:rPr>
              <a:t>1910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Томас </a:t>
            </a:r>
            <a:r>
              <a:rPr lang="ru-RU" dirty="0" err="1"/>
              <a:t>Еліот</a:t>
            </a:r>
            <a:r>
              <a:rPr lang="ru-RU" dirty="0"/>
              <a:t> </a:t>
            </a:r>
            <a:r>
              <a:rPr lang="ru-RU" dirty="0" err="1"/>
              <a:t>поїхав</a:t>
            </a:r>
            <a:r>
              <a:rPr lang="ru-RU" dirty="0"/>
              <a:t> до </a:t>
            </a:r>
            <a:r>
              <a:rPr lang="ru-RU" dirty="0" err="1"/>
              <a:t>Сорбони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продовжити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 Там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познайомився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Ж. </a:t>
            </a:r>
            <a:r>
              <a:rPr lang="ru-RU" dirty="0" err="1"/>
              <a:t>Верденалем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присвятив</a:t>
            </a:r>
            <a:r>
              <a:rPr lang="ru-RU" dirty="0"/>
              <a:t> свою «</a:t>
            </a:r>
            <a:r>
              <a:rPr lang="ru-RU" dirty="0" err="1"/>
              <a:t>Любовну</a:t>
            </a:r>
            <a:r>
              <a:rPr lang="ru-RU" dirty="0"/>
              <a:t> </a:t>
            </a:r>
            <a:r>
              <a:rPr lang="ru-RU" dirty="0" err="1"/>
              <a:t>пісню</a:t>
            </a:r>
            <a:r>
              <a:rPr lang="ru-RU" dirty="0"/>
              <a:t> Дж. Альфреда </a:t>
            </a:r>
            <a:r>
              <a:rPr lang="ru-RU" dirty="0" err="1"/>
              <a:t>Пруфрока</a:t>
            </a:r>
            <a:r>
              <a:rPr lang="ru-RU" dirty="0"/>
              <a:t>» (Ж. </a:t>
            </a:r>
            <a:r>
              <a:rPr lang="ru-RU" dirty="0" err="1"/>
              <a:t>Вердиналь</a:t>
            </a:r>
            <a:r>
              <a:rPr lang="ru-RU" dirty="0"/>
              <a:t> </a:t>
            </a:r>
            <a:r>
              <a:rPr lang="ru-RU" dirty="0" err="1"/>
              <a:t>загинув</a:t>
            </a:r>
            <a:r>
              <a:rPr lang="ru-RU" dirty="0"/>
              <a:t> у </a:t>
            </a:r>
            <a:r>
              <a:rPr lang="ru-RU" dirty="0" err="1"/>
              <a:t>битві</a:t>
            </a:r>
            <a:r>
              <a:rPr lang="ru-RU" dirty="0"/>
              <a:t> при Дарданеллах). Поет </a:t>
            </a:r>
            <a:r>
              <a:rPr lang="ru-RU" dirty="0" err="1"/>
              <a:t>увійшов</a:t>
            </a:r>
            <a:r>
              <a:rPr lang="ru-RU" dirty="0"/>
              <a:t> в коло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яке в той час </a:t>
            </a:r>
            <a:r>
              <a:rPr lang="ru-RU" dirty="0" err="1"/>
              <a:t>крутилося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Е. Дюркгейма, П. </a:t>
            </a:r>
            <a:r>
              <a:rPr lang="ru-RU" dirty="0" err="1"/>
              <a:t>Дженета</a:t>
            </a:r>
            <a:r>
              <a:rPr lang="ru-RU" dirty="0"/>
              <a:t>, Р. де </a:t>
            </a:r>
            <a:r>
              <a:rPr lang="ru-RU" dirty="0" err="1"/>
              <a:t>Жормонта</a:t>
            </a:r>
            <a:r>
              <a:rPr lang="ru-RU" dirty="0"/>
              <a:t>, П. </a:t>
            </a:r>
            <a:r>
              <a:rPr lang="ru-RU" dirty="0" err="1"/>
              <a:t>Пікассо</a:t>
            </a:r>
            <a:r>
              <a:rPr lang="ru-RU" dirty="0"/>
              <a:t> та </a:t>
            </a:r>
            <a:r>
              <a:rPr lang="ru-RU" dirty="0" err="1"/>
              <a:t>Анрі</a:t>
            </a:r>
            <a:r>
              <a:rPr lang="ru-RU" dirty="0"/>
              <a:t> Бергсона.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20688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 </a:t>
            </a:r>
            <a:r>
              <a:rPr lang="ru-RU" sz="2000" dirty="0">
                <a:hlinkClick r:id="rId2" tooltip="1911"/>
              </a:rPr>
              <a:t>1911</a:t>
            </a:r>
            <a:r>
              <a:rPr lang="ru-RU" sz="2000" dirty="0"/>
              <a:t> </a:t>
            </a:r>
            <a:r>
              <a:rPr lang="ru-RU" sz="2000" dirty="0" err="1"/>
              <a:t>Еліот</a:t>
            </a:r>
            <a:r>
              <a:rPr lang="ru-RU" sz="2000" dirty="0"/>
              <a:t> </a:t>
            </a:r>
            <a:r>
              <a:rPr lang="ru-RU" sz="2000" dirty="0" err="1"/>
              <a:t>повернувся</a:t>
            </a:r>
            <a:r>
              <a:rPr lang="ru-RU" sz="2000" dirty="0"/>
              <a:t> до Гарварду,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написати</a:t>
            </a:r>
            <a:r>
              <a:rPr lang="ru-RU" sz="2000" dirty="0"/>
              <a:t> </a:t>
            </a:r>
            <a:r>
              <a:rPr lang="ru-RU" sz="2000" dirty="0" err="1"/>
              <a:t>дисертацію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філософії</a:t>
            </a:r>
            <a:r>
              <a:rPr lang="ru-RU" sz="2000" dirty="0"/>
              <a:t>, </a:t>
            </a:r>
            <a:r>
              <a:rPr lang="ru-RU" sz="2000" dirty="0" err="1"/>
              <a:t>присвячену</a:t>
            </a:r>
            <a:r>
              <a:rPr lang="ru-RU" sz="2000" dirty="0"/>
              <a:t> </a:t>
            </a:r>
            <a:r>
              <a:rPr lang="ru-RU" sz="2000" dirty="0" err="1"/>
              <a:t>англійському</a:t>
            </a:r>
            <a:r>
              <a:rPr lang="ru-RU" sz="2000" dirty="0"/>
              <a:t> </a:t>
            </a:r>
            <a:r>
              <a:rPr lang="ru-RU" sz="2000" dirty="0" err="1"/>
              <a:t>філософу</a:t>
            </a:r>
            <a:r>
              <a:rPr lang="ru-RU" sz="2000" dirty="0"/>
              <a:t> Ф. Х. </a:t>
            </a:r>
            <a:r>
              <a:rPr lang="ru-RU" sz="2000" dirty="0" err="1"/>
              <a:t>Бредлі</a:t>
            </a:r>
            <a:r>
              <a:rPr lang="ru-RU" sz="2000" dirty="0"/>
              <a:t>. В той час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вивчав</a:t>
            </a:r>
            <a:r>
              <a:rPr lang="ru-RU" sz="2000" dirty="0"/>
              <a:t> санскрит та буддизм, </a:t>
            </a:r>
            <a:r>
              <a:rPr lang="ru-RU" sz="2000" dirty="0" err="1"/>
              <a:t>антропологію</a:t>
            </a:r>
            <a:r>
              <a:rPr lang="ru-RU" sz="2000" dirty="0"/>
              <a:t>. Томас </a:t>
            </a:r>
            <a:r>
              <a:rPr lang="ru-RU" sz="2000" dirty="0" err="1"/>
              <a:t>Еліот</a:t>
            </a:r>
            <a:r>
              <a:rPr lang="ru-RU" sz="2000" dirty="0"/>
              <a:t> </a:t>
            </a:r>
            <a:r>
              <a:rPr lang="ru-RU" sz="2000" dirty="0" err="1"/>
              <a:t>працював</a:t>
            </a:r>
            <a:r>
              <a:rPr lang="ru-RU" sz="2000" dirty="0"/>
              <a:t> в </a:t>
            </a:r>
            <a:r>
              <a:rPr lang="ru-RU" sz="2000" dirty="0" err="1"/>
              <a:t>групі</a:t>
            </a:r>
            <a:r>
              <a:rPr lang="ru-RU" sz="2000" dirty="0"/>
              <a:t>, до </a:t>
            </a:r>
            <a:r>
              <a:rPr lang="ru-RU" sz="2000" dirty="0" err="1"/>
              <a:t>якої</a:t>
            </a:r>
            <a:r>
              <a:rPr lang="ru-RU" sz="2000" dirty="0"/>
              <a:t> входили: </a:t>
            </a:r>
            <a:r>
              <a:rPr lang="ru-RU" sz="2000" dirty="0" err="1"/>
              <a:t>Сантаяна</a:t>
            </a:r>
            <a:r>
              <a:rPr lang="ru-RU" sz="2000" dirty="0"/>
              <a:t>, У. Джеймс, Бертран Рассел та Дж. </a:t>
            </a:r>
            <a:r>
              <a:rPr lang="ru-RU" sz="2000" dirty="0" err="1"/>
              <a:t>Ройс</a:t>
            </a:r>
            <a:r>
              <a:rPr lang="ru-RU" sz="2000" dirty="0"/>
              <a:t>.</a:t>
            </a:r>
          </a:p>
          <a:p>
            <a:r>
              <a:rPr lang="ru-RU" sz="2000" dirty="0"/>
              <a:t>В </a:t>
            </a:r>
            <a:r>
              <a:rPr lang="ru-RU" sz="2000" dirty="0">
                <a:hlinkClick r:id="rId3" tooltip="1914"/>
              </a:rPr>
              <a:t>1914</a:t>
            </a:r>
            <a:r>
              <a:rPr lang="ru-RU" sz="2000" dirty="0"/>
              <a:t> </a:t>
            </a:r>
            <a:r>
              <a:rPr lang="ru-RU" sz="2000" dirty="0" err="1"/>
              <a:t>році</a:t>
            </a:r>
            <a:r>
              <a:rPr lang="ru-RU" sz="2000" dirty="0"/>
              <a:t> поет </a:t>
            </a:r>
            <a:r>
              <a:rPr lang="ru-RU" sz="2000" dirty="0" err="1"/>
              <a:t>зміг</a:t>
            </a:r>
            <a:r>
              <a:rPr lang="ru-RU" sz="2000" dirty="0"/>
              <a:t> </a:t>
            </a:r>
            <a:r>
              <a:rPr lang="ru-RU" sz="2000" dirty="0" err="1"/>
              <a:t>продовжив</a:t>
            </a:r>
            <a:r>
              <a:rPr lang="ru-RU" sz="2000" dirty="0"/>
              <a:t> </a:t>
            </a:r>
            <a:r>
              <a:rPr lang="ru-RU" sz="2000" dirty="0" err="1"/>
              <a:t>навчання</a:t>
            </a:r>
            <a:r>
              <a:rPr lang="ru-RU" sz="2000" dirty="0"/>
              <a:t>, </a:t>
            </a:r>
            <a:r>
              <a:rPr lang="ru-RU" sz="2000" dirty="0" err="1"/>
              <a:t>цього</a:t>
            </a:r>
            <a:r>
              <a:rPr lang="ru-RU" sz="2000" dirty="0"/>
              <a:t> разу в </a:t>
            </a:r>
            <a:r>
              <a:rPr lang="ru-RU" sz="2000" dirty="0" err="1">
                <a:hlinkClick r:id="rId4" tooltip="Англія"/>
              </a:rPr>
              <a:t>Англії</a:t>
            </a:r>
            <a:r>
              <a:rPr lang="ru-RU" sz="2000" dirty="0"/>
              <a:t> (</a:t>
            </a:r>
            <a:r>
              <a:rPr lang="ru-RU" sz="2000" dirty="0" err="1"/>
              <a:t>завдяки</a:t>
            </a:r>
            <a:r>
              <a:rPr lang="ru-RU" sz="2000" dirty="0"/>
              <a:t> </a:t>
            </a:r>
            <a:r>
              <a:rPr lang="ru-RU" sz="2000" dirty="0" err="1"/>
              <a:t>премії</a:t>
            </a:r>
            <a:r>
              <a:rPr lang="ru-RU" sz="2000" dirty="0"/>
              <a:t> на </a:t>
            </a:r>
            <a:r>
              <a:rPr lang="ru-RU" sz="2000" dirty="0" err="1"/>
              <a:t>навчання</a:t>
            </a:r>
            <a:r>
              <a:rPr lang="ru-RU" sz="2000" dirty="0"/>
              <a:t>). Разом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своїм</a:t>
            </a:r>
            <a:r>
              <a:rPr lang="ru-RU" sz="2000" dirty="0"/>
              <a:t> </a:t>
            </a:r>
            <a:r>
              <a:rPr lang="ru-RU" sz="2000" dirty="0" err="1"/>
              <a:t>співвітчизником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прихильником</a:t>
            </a:r>
            <a:r>
              <a:rPr lang="ru-RU" sz="2000" dirty="0"/>
              <a:t> </a:t>
            </a:r>
            <a:r>
              <a:rPr lang="ru-RU" sz="2000" dirty="0" err="1"/>
              <a:t>модернізму</a:t>
            </a:r>
            <a:r>
              <a:rPr lang="ru-RU" sz="2000" dirty="0"/>
              <a:t>, </a:t>
            </a:r>
            <a:r>
              <a:rPr lang="ru-RU" sz="2000" dirty="0" err="1"/>
              <a:t>Езрою</a:t>
            </a:r>
            <a:r>
              <a:rPr lang="ru-RU" sz="2000" dirty="0"/>
              <a:t> </a:t>
            </a:r>
            <a:r>
              <a:rPr lang="ru-RU" sz="2000" dirty="0" err="1"/>
              <a:t>Паундом</a:t>
            </a:r>
            <a:r>
              <a:rPr lang="ru-RU" sz="2000" dirty="0"/>
              <a:t>, почав </a:t>
            </a:r>
            <a:r>
              <a:rPr lang="ru-RU" sz="2000" dirty="0" err="1"/>
              <a:t>реформувати</a:t>
            </a:r>
            <a:r>
              <a:rPr lang="ru-RU" sz="2000" dirty="0"/>
              <a:t> </a:t>
            </a:r>
            <a:r>
              <a:rPr lang="ru-RU" sz="2000" dirty="0" err="1"/>
              <a:t>поетичний</a:t>
            </a:r>
            <a:r>
              <a:rPr lang="ru-RU" sz="2000" dirty="0"/>
              <a:t> стиль.</a:t>
            </a:r>
          </a:p>
          <a:p>
            <a:r>
              <a:rPr lang="ru-RU" sz="2000" dirty="0"/>
              <a:t>В </a:t>
            </a:r>
            <a:r>
              <a:rPr lang="ru-RU" sz="2000" dirty="0">
                <a:hlinkClick r:id="rId5" tooltip="1915"/>
              </a:rPr>
              <a:t>1915</a:t>
            </a:r>
            <a:r>
              <a:rPr lang="ru-RU" sz="2000" dirty="0"/>
              <a:t> </a:t>
            </a:r>
            <a:r>
              <a:rPr lang="ru-RU" sz="2000" dirty="0" err="1"/>
              <a:t>році</a:t>
            </a:r>
            <a:r>
              <a:rPr lang="ru-RU" sz="2000" dirty="0"/>
              <a:t> в </a:t>
            </a:r>
            <a:r>
              <a:rPr lang="ru-RU" sz="2000" dirty="0" err="1"/>
              <a:t>журналі</a:t>
            </a:r>
            <a:r>
              <a:rPr lang="ru-RU" sz="2000" dirty="0"/>
              <a:t> «</a:t>
            </a:r>
            <a:r>
              <a:rPr lang="ru-RU" sz="2000" dirty="0" err="1"/>
              <a:t>Поетрі</a:t>
            </a:r>
            <a:r>
              <a:rPr lang="ru-RU" sz="2000" dirty="0"/>
              <a:t>»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опублікований</a:t>
            </a:r>
            <a:r>
              <a:rPr lang="ru-RU" sz="2000" dirty="0"/>
              <a:t> </a:t>
            </a:r>
            <a:r>
              <a:rPr lang="ru-RU" sz="2000" dirty="0" err="1"/>
              <a:t>вірш</a:t>
            </a:r>
            <a:r>
              <a:rPr lang="ru-RU" sz="2000" dirty="0"/>
              <a:t> </a:t>
            </a:r>
            <a:r>
              <a:rPr lang="ru-RU" sz="2000" dirty="0" err="1"/>
              <a:t>Еліота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назвою</a:t>
            </a:r>
            <a:r>
              <a:rPr lang="ru-RU" sz="2000" dirty="0"/>
              <a:t> «</a:t>
            </a:r>
            <a:r>
              <a:rPr lang="ru-RU" sz="2000" dirty="0" err="1"/>
              <a:t>Любовна</a:t>
            </a:r>
            <a:r>
              <a:rPr lang="ru-RU" sz="2000" dirty="0"/>
              <a:t> </a:t>
            </a:r>
            <a:r>
              <a:rPr lang="ru-RU" sz="2000" dirty="0" err="1"/>
              <a:t>пісня</a:t>
            </a:r>
            <a:r>
              <a:rPr lang="ru-RU" sz="2000" dirty="0"/>
              <a:t> Дж. Альфреда </a:t>
            </a:r>
            <a:r>
              <a:rPr lang="ru-RU" sz="2000" dirty="0" err="1"/>
              <a:t>Пруфрока</a:t>
            </a:r>
            <a:r>
              <a:rPr lang="ru-RU" sz="2000" dirty="0"/>
              <a:t>». </a:t>
            </a:r>
            <a:r>
              <a:rPr lang="ru-RU" sz="2000" dirty="0" err="1"/>
              <a:t>Цього</a:t>
            </a:r>
            <a:r>
              <a:rPr lang="ru-RU" sz="2000" dirty="0"/>
              <a:t> ж року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одружився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Вівьєн</a:t>
            </a:r>
            <a:r>
              <a:rPr lang="ru-RU" sz="2000" dirty="0"/>
              <a:t> </a:t>
            </a:r>
            <a:r>
              <a:rPr lang="ru-RU" sz="2000" dirty="0" err="1"/>
              <a:t>Хей-Вуд</a:t>
            </a:r>
            <a:r>
              <a:rPr lang="ru-RU" sz="2000" dirty="0"/>
              <a:t> (</a:t>
            </a:r>
            <a:r>
              <a:rPr lang="ru-RU" sz="2000" dirty="0">
                <a:hlinkClick r:id="rId6" tooltip="26 червня"/>
              </a:rPr>
              <a:t>26 </a:t>
            </a:r>
            <a:r>
              <a:rPr lang="ru-RU" sz="2000" dirty="0" err="1">
                <a:hlinkClick r:id="rId6" tooltip="26 червня"/>
              </a:rPr>
              <a:t>червня</a:t>
            </a:r>
            <a:r>
              <a:rPr lang="ru-RU" sz="2000" dirty="0"/>
              <a:t> 1915), </a:t>
            </a:r>
            <a:r>
              <a:rPr lang="ru-RU" sz="2000" dirty="0" err="1"/>
              <a:t>але</a:t>
            </a:r>
            <a:r>
              <a:rPr lang="ru-RU" sz="2000" dirty="0"/>
              <a:t> </a:t>
            </a:r>
            <a:r>
              <a:rPr lang="ru-RU" sz="2000" dirty="0" err="1"/>
              <a:t>шлюб</a:t>
            </a:r>
            <a:r>
              <a:rPr lang="ru-RU" sz="2000" dirty="0"/>
              <a:t> </a:t>
            </a:r>
            <a:r>
              <a:rPr lang="ru-RU" sz="2000" dirty="0" err="1"/>
              <a:t>виявився</a:t>
            </a:r>
            <a:r>
              <a:rPr lang="ru-RU" sz="2000" dirty="0"/>
              <a:t> </a:t>
            </a:r>
            <a:r>
              <a:rPr lang="ru-RU" sz="2000" dirty="0" err="1"/>
              <a:t>нещасливим</a:t>
            </a:r>
            <a:r>
              <a:rPr lang="ru-RU" sz="2000" dirty="0"/>
              <a:t> — </a:t>
            </a:r>
            <a:r>
              <a:rPr lang="ru-RU" sz="2000" dirty="0" err="1"/>
              <a:t>його</a:t>
            </a:r>
            <a:r>
              <a:rPr lang="ru-RU" sz="2000" dirty="0"/>
              <a:t> дружина </a:t>
            </a:r>
            <a:r>
              <a:rPr lang="ru-RU" sz="2000" dirty="0" err="1"/>
              <a:t>страждала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істерії</a:t>
            </a:r>
            <a:r>
              <a:rPr lang="ru-RU" sz="2000" dirty="0"/>
              <a:t>. До того ж вона </a:t>
            </a:r>
            <a:r>
              <a:rPr lang="ru-RU" sz="2000" dirty="0" err="1"/>
              <a:t>відмовилася</a:t>
            </a:r>
            <a:r>
              <a:rPr lang="ru-RU" sz="2000" dirty="0"/>
              <a:t> </a:t>
            </a:r>
            <a:r>
              <a:rPr lang="ru-RU" sz="2000" dirty="0" err="1"/>
              <a:t>залишати</a:t>
            </a:r>
            <a:r>
              <a:rPr lang="ru-RU" sz="2000" dirty="0"/>
              <a:t> </a:t>
            </a:r>
            <a:r>
              <a:rPr lang="ru-RU" sz="2000" dirty="0" err="1"/>
              <a:t>Англію</a:t>
            </a:r>
            <a:r>
              <a:rPr lang="ru-RU" sz="2000" dirty="0"/>
              <a:t>, тому Томас </a:t>
            </a:r>
            <a:r>
              <a:rPr lang="ru-RU" sz="2000" dirty="0" err="1"/>
              <a:t>Еліот</a:t>
            </a:r>
            <a:r>
              <a:rPr lang="ru-RU" sz="2000" dirty="0"/>
              <a:t>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змушений</a:t>
            </a:r>
            <a:r>
              <a:rPr lang="ru-RU" sz="2000" dirty="0"/>
              <a:t> </a:t>
            </a:r>
            <a:r>
              <a:rPr lang="ru-RU" sz="2000" dirty="0" err="1"/>
              <a:t>залишитися</a:t>
            </a:r>
            <a:r>
              <a:rPr lang="ru-RU" sz="2000" dirty="0"/>
              <a:t> разом </a:t>
            </a:r>
            <a:r>
              <a:rPr lang="ru-RU" sz="2000" dirty="0" err="1"/>
              <a:t>із</a:t>
            </a:r>
            <a:r>
              <a:rPr lang="ru-RU" sz="2000" dirty="0"/>
              <a:t> нею в </a:t>
            </a:r>
            <a:r>
              <a:rPr lang="ru-RU" sz="2000" dirty="0" err="1"/>
              <a:t>Лондоні</a:t>
            </a:r>
            <a:r>
              <a:rPr lang="ru-RU" sz="2000" dirty="0"/>
              <a:t>. Там </a:t>
            </a:r>
            <a:r>
              <a:rPr lang="ru-RU" sz="2000" dirty="0" err="1"/>
              <a:t>подружжя</a:t>
            </a:r>
            <a:r>
              <a:rPr lang="ru-RU" sz="2000" dirty="0"/>
              <a:t> </a:t>
            </a:r>
            <a:r>
              <a:rPr lang="ru-RU" sz="2000" dirty="0" err="1"/>
              <a:t>ділило</a:t>
            </a:r>
            <a:r>
              <a:rPr lang="ru-RU" sz="2000" dirty="0"/>
              <a:t> квартиру </a:t>
            </a:r>
            <a:r>
              <a:rPr lang="ru-RU" sz="2000" dirty="0" err="1"/>
              <a:t>із</a:t>
            </a:r>
            <a:r>
              <a:rPr lang="ru-RU" sz="2000" dirty="0"/>
              <a:t> Бертраном Расселом. </a:t>
            </a:r>
            <a:r>
              <a:rPr lang="ru-RU" sz="2000" dirty="0" err="1"/>
              <a:t>Вівьєн</a:t>
            </a:r>
            <a:r>
              <a:rPr lang="ru-RU" sz="2000" dirty="0"/>
              <a:t> та Рассел </a:t>
            </a:r>
            <a:r>
              <a:rPr lang="ru-RU" sz="2000" dirty="0" err="1"/>
              <a:t>захопилися</a:t>
            </a:r>
            <a:r>
              <a:rPr lang="ru-RU" sz="2000" dirty="0"/>
              <a:t> один одним (див. </a:t>
            </a:r>
            <a:r>
              <a:rPr lang="en-US" sz="2000" dirty="0"/>
              <a:t>Carole Seymour-Jones, Painted Shadow). </a:t>
            </a:r>
            <a:r>
              <a:rPr lang="ru-RU" sz="2000" dirty="0" err="1"/>
              <a:t>Еліот</a:t>
            </a:r>
            <a:r>
              <a:rPr lang="ru-RU" sz="2000" dirty="0"/>
              <a:t> дописав свою </a:t>
            </a:r>
            <a:r>
              <a:rPr lang="ru-RU" sz="2000" dirty="0" err="1"/>
              <a:t>дисертацію</a:t>
            </a:r>
            <a:r>
              <a:rPr lang="ru-RU" sz="2000" dirty="0"/>
              <a:t>, </a:t>
            </a:r>
            <a:r>
              <a:rPr lang="ru-RU" sz="2000" dirty="0" err="1"/>
              <a:t>але</a:t>
            </a:r>
            <a:r>
              <a:rPr lang="ru-RU" sz="2000" dirty="0"/>
              <a:t> не </a:t>
            </a:r>
            <a:r>
              <a:rPr lang="ru-RU" sz="2000" dirty="0" err="1"/>
              <a:t>отримав</a:t>
            </a:r>
            <a:r>
              <a:rPr lang="ru-RU" sz="2000" dirty="0"/>
              <a:t> </a:t>
            </a:r>
            <a:r>
              <a:rPr lang="ru-RU" sz="2000" dirty="0" err="1"/>
              <a:t>вченого</a:t>
            </a:r>
            <a:r>
              <a:rPr lang="ru-RU" sz="2000" dirty="0"/>
              <a:t> </a:t>
            </a:r>
            <a:r>
              <a:rPr lang="ru-RU" sz="2000" dirty="0" err="1"/>
              <a:t>ступеня</a:t>
            </a:r>
            <a:r>
              <a:rPr lang="ru-RU" sz="2000" dirty="0"/>
              <a:t> (тому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замість</a:t>
            </a:r>
            <a:r>
              <a:rPr lang="ru-RU" sz="2000" dirty="0"/>
              <a:t> </a:t>
            </a:r>
            <a:r>
              <a:rPr lang="ru-RU" sz="2000" dirty="0" err="1"/>
              <a:t>захисту</a:t>
            </a:r>
            <a:r>
              <a:rPr lang="ru-RU" sz="2000" dirty="0"/>
              <a:t> </a:t>
            </a:r>
            <a:r>
              <a:rPr lang="ru-RU" sz="2000" dirty="0" err="1"/>
              <a:t>дисертації</a:t>
            </a:r>
            <a:r>
              <a:rPr lang="ru-RU" sz="2000" dirty="0"/>
              <a:t>, </a:t>
            </a:r>
            <a:r>
              <a:rPr lang="ru-RU" sz="2000" dirty="0" err="1"/>
              <a:t>поїхав</a:t>
            </a:r>
            <a:r>
              <a:rPr lang="ru-RU" sz="2000" dirty="0"/>
              <a:t> у штат Массачусетс).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908720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З 1917 року </a:t>
            </a:r>
            <a:r>
              <a:rPr lang="ru-RU" sz="2000" dirty="0" err="1"/>
              <a:t>Еліот</a:t>
            </a:r>
            <a:r>
              <a:rPr lang="ru-RU" sz="2000" dirty="0"/>
              <a:t> </a:t>
            </a:r>
            <a:r>
              <a:rPr lang="ru-RU" sz="2000" dirty="0" err="1"/>
              <a:t>працював</a:t>
            </a:r>
            <a:r>
              <a:rPr lang="ru-RU" sz="2000" dirty="0"/>
              <a:t> у </a:t>
            </a:r>
            <a:r>
              <a:rPr lang="ru-RU" sz="2000" dirty="0" err="1"/>
              <a:t>журналі</a:t>
            </a:r>
            <a:r>
              <a:rPr lang="ru-RU" sz="2000" dirty="0"/>
              <a:t> «</a:t>
            </a:r>
            <a:r>
              <a:rPr lang="ru-RU" sz="2000" dirty="0" err="1"/>
              <a:t>Егоїст</a:t>
            </a:r>
            <a:r>
              <a:rPr lang="ru-RU" sz="2000" dirty="0"/>
              <a:t>», а </a:t>
            </a:r>
            <a:r>
              <a:rPr lang="ru-RU" sz="2000" dirty="0" err="1"/>
              <a:t>також</a:t>
            </a:r>
            <a:r>
              <a:rPr lang="ru-RU" sz="2000" dirty="0"/>
              <a:t> — в </a:t>
            </a:r>
            <a:r>
              <a:rPr lang="ru-RU" sz="2000" dirty="0" err="1"/>
              <a:t>школі</a:t>
            </a:r>
            <a:r>
              <a:rPr lang="ru-RU" sz="2000" dirty="0"/>
              <a:t> </a:t>
            </a:r>
            <a:r>
              <a:rPr lang="ru-RU" sz="2000" dirty="0" err="1"/>
              <a:t>Хайгейт</a:t>
            </a:r>
            <a:r>
              <a:rPr lang="ru-RU" sz="2000" dirty="0"/>
              <a:t> </a:t>
            </a:r>
            <a:r>
              <a:rPr lang="ru-RU" sz="2000" dirty="0" err="1"/>
              <a:t>вчителем</a:t>
            </a:r>
            <a:r>
              <a:rPr lang="ru-RU" sz="2000" dirty="0"/>
              <a:t>. </a:t>
            </a:r>
            <a:r>
              <a:rPr lang="ru-RU" sz="2000" dirty="0" err="1"/>
              <a:t>Ще</a:t>
            </a:r>
            <a:r>
              <a:rPr lang="ru-RU" sz="2000" dirty="0"/>
              <a:t> </a:t>
            </a:r>
            <a:r>
              <a:rPr lang="ru-RU" sz="2000" dirty="0" err="1"/>
              <a:t>пізніше</a:t>
            </a:r>
            <a:r>
              <a:rPr lang="ru-RU" sz="2000" dirty="0"/>
              <a:t> — в Банку </a:t>
            </a:r>
            <a:r>
              <a:rPr lang="ru-RU" sz="2000" dirty="0" err="1"/>
              <a:t>Ллойдс</a:t>
            </a:r>
            <a:r>
              <a:rPr lang="ru-RU" sz="2000" dirty="0"/>
              <a:t> у </a:t>
            </a:r>
            <a:r>
              <a:rPr lang="ru-RU" sz="2000" dirty="0" err="1"/>
              <a:t>відділі</a:t>
            </a:r>
            <a:r>
              <a:rPr lang="ru-RU" sz="2000" dirty="0"/>
              <a:t> </a:t>
            </a:r>
            <a:r>
              <a:rPr lang="ru-RU" sz="2000" dirty="0" err="1"/>
              <a:t>зарубіжних</a:t>
            </a:r>
            <a:r>
              <a:rPr lang="ru-RU" sz="2000" dirty="0"/>
              <a:t> </a:t>
            </a:r>
            <a:r>
              <a:rPr lang="ru-RU" sz="2000" dirty="0" err="1"/>
              <a:t>рахунків</a:t>
            </a:r>
            <a:r>
              <a:rPr lang="ru-RU" sz="2000" dirty="0"/>
              <a:t>. </a:t>
            </a:r>
            <a:r>
              <a:rPr lang="ru-RU" sz="2000" dirty="0" err="1"/>
              <a:t>Його</a:t>
            </a:r>
            <a:r>
              <a:rPr lang="ru-RU" sz="2000" dirty="0"/>
              <a:t> перша книга </a:t>
            </a:r>
            <a:r>
              <a:rPr lang="ru-RU" sz="2000" dirty="0" err="1"/>
              <a:t>віршів</a:t>
            </a:r>
            <a:r>
              <a:rPr lang="ru-RU" sz="2000" dirty="0"/>
              <a:t> — «</a:t>
            </a:r>
            <a:r>
              <a:rPr lang="ru-RU" sz="2000" dirty="0" err="1"/>
              <a:t>Пруфрок</a:t>
            </a:r>
            <a:r>
              <a:rPr lang="ru-RU" sz="2000" dirty="0"/>
              <a:t> та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спостереження</a:t>
            </a:r>
            <a:r>
              <a:rPr lang="ru-RU" sz="2000" dirty="0"/>
              <a:t>»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опублікована</a:t>
            </a:r>
            <a:r>
              <a:rPr lang="ru-RU" sz="2000" dirty="0"/>
              <a:t> </a:t>
            </a:r>
            <a:r>
              <a:rPr lang="ru-RU" sz="2000" dirty="0" err="1"/>
              <a:t>Герріетом</a:t>
            </a:r>
            <a:r>
              <a:rPr lang="ru-RU" sz="2000" dirty="0"/>
              <a:t> </a:t>
            </a:r>
            <a:r>
              <a:rPr lang="ru-RU" sz="2000" dirty="0" err="1"/>
              <a:t>Уівером</a:t>
            </a:r>
            <a:r>
              <a:rPr lang="ru-RU" sz="2000" dirty="0"/>
              <a:t> в 1917 </a:t>
            </a:r>
            <a:r>
              <a:rPr lang="ru-RU" sz="2000" dirty="0" err="1"/>
              <a:t>році</a:t>
            </a:r>
            <a:r>
              <a:rPr lang="ru-RU" sz="2000" dirty="0"/>
              <a:t> та </a:t>
            </a:r>
            <a:r>
              <a:rPr lang="ru-RU" sz="2000" dirty="0" err="1"/>
              <a:t>відразу</a:t>
            </a:r>
            <a:r>
              <a:rPr lang="ru-RU" sz="2000" dirty="0"/>
              <a:t> </a:t>
            </a:r>
            <a:r>
              <a:rPr lang="ru-RU" sz="2000" dirty="0" err="1"/>
              <a:t>зробила</a:t>
            </a:r>
            <a:r>
              <a:rPr lang="ru-RU" sz="2000" dirty="0"/>
              <a:t> </a:t>
            </a:r>
            <a:r>
              <a:rPr lang="ru-RU" sz="2000" dirty="0" err="1"/>
              <a:t>Еліота</a:t>
            </a:r>
            <a:r>
              <a:rPr lang="ru-RU" sz="2000" dirty="0"/>
              <a:t> </a:t>
            </a:r>
            <a:r>
              <a:rPr lang="ru-RU" sz="2000" dirty="0" err="1"/>
              <a:t>відомим</a:t>
            </a:r>
            <a:r>
              <a:rPr lang="ru-RU" sz="2000" dirty="0"/>
              <a:t>, </a:t>
            </a:r>
            <a:r>
              <a:rPr lang="ru-RU" sz="2000" dirty="0" err="1"/>
              <a:t>поклавши</a:t>
            </a:r>
            <a:r>
              <a:rPr lang="ru-RU" sz="2000" dirty="0"/>
              <a:t> на </a:t>
            </a:r>
            <a:r>
              <a:rPr lang="ru-RU" sz="2000" dirty="0" err="1"/>
              <a:t>нього</a:t>
            </a:r>
            <a:r>
              <a:rPr lang="ru-RU" sz="2000" dirty="0"/>
              <a:t> </a:t>
            </a:r>
            <a:r>
              <a:rPr lang="ru-RU" sz="2000" dirty="0" err="1"/>
              <a:t>місію</a:t>
            </a:r>
            <a:r>
              <a:rPr lang="ru-RU" sz="2000" dirty="0"/>
              <a:t> «головного </a:t>
            </a:r>
            <a:r>
              <a:rPr lang="ru-RU" sz="2000" dirty="0" err="1"/>
              <a:t>поета</a:t>
            </a:r>
            <a:r>
              <a:rPr lang="ru-RU" sz="2000" dirty="0"/>
              <a:t> авангарду». Стан </a:t>
            </a:r>
            <a:r>
              <a:rPr lang="ru-RU" sz="2000" dirty="0" err="1"/>
              <a:t>здоров'я</a:t>
            </a:r>
            <a:r>
              <a:rPr lang="ru-RU" sz="2000" dirty="0"/>
              <a:t> не дозволив </a:t>
            </a:r>
            <a:r>
              <a:rPr lang="ru-RU" sz="2000" dirty="0" err="1"/>
              <a:t>поетові</a:t>
            </a:r>
            <a:r>
              <a:rPr lang="ru-RU" sz="2000" dirty="0"/>
              <a:t> </a:t>
            </a:r>
            <a:r>
              <a:rPr lang="ru-RU" sz="2000" dirty="0" err="1"/>
              <a:t>вступити</a:t>
            </a:r>
            <a:r>
              <a:rPr lang="ru-RU" sz="2000" dirty="0"/>
              <a:t> до </a:t>
            </a:r>
            <a:r>
              <a:rPr lang="ru-RU" sz="2000" dirty="0" err="1"/>
              <a:t>Військово-морських</a:t>
            </a:r>
            <a:r>
              <a:rPr lang="ru-RU" sz="2000" dirty="0"/>
              <a:t> сил </a:t>
            </a:r>
            <a:r>
              <a:rPr lang="ru-RU" sz="2000" dirty="0">
                <a:hlinkClick r:id="rId2" tooltip="США"/>
              </a:rPr>
              <a:t>США</a:t>
            </a:r>
            <a:r>
              <a:rPr lang="ru-RU" sz="2000" dirty="0"/>
              <a:t>.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творче</a:t>
            </a:r>
            <a:r>
              <a:rPr lang="ru-RU" sz="2000" dirty="0"/>
              <a:t> </a:t>
            </a:r>
            <a:r>
              <a:rPr lang="ru-RU" sz="2000" dirty="0" err="1"/>
              <a:t>зростання</a:t>
            </a:r>
            <a:r>
              <a:rPr lang="ru-RU" sz="2000" dirty="0"/>
              <a:t> </a:t>
            </a:r>
            <a:r>
              <a:rPr lang="ru-RU" sz="2000" dirty="0" err="1"/>
              <a:t>супроводжувалося</a:t>
            </a:r>
            <a:r>
              <a:rPr lang="ru-RU" sz="2000" dirty="0"/>
              <a:t> </a:t>
            </a:r>
            <a:r>
              <a:rPr lang="ru-RU" sz="2000" dirty="0" err="1"/>
              <a:t>хвилюваннями</a:t>
            </a:r>
            <a:r>
              <a:rPr lang="ru-RU" sz="2000" dirty="0"/>
              <a:t>, </a:t>
            </a:r>
            <a:r>
              <a:rPr lang="ru-RU" sz="2000" dirty="0" err="1"/>
              <a:t>пов'язаними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родиною (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батько</a:t>
            </a:r>
            <a:r>
              <a:rPr lang="ru-RU" sz="2000" dirty="0"/>
              <a:t> помер в 1919 </a:t>
            </a:r>
            <a:r>
              <a:rPr lang="ru-RU" sz="2000" dirty="0" err="1"/>
              <a:t>році</a:t>
            </a:r>
            <a:r>
              <a:rPr lang="ru-RU" sz="2000" dirty="0"/>
              <a:t>,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ця</a:t>
            </a:r>
            <a:r>
              <a:rPr lang="ru-RU" sz="2000" dirty="0"/>
              <a:t> смерть </a:t>
            </a:r>
            <a:r>
              <a:rPr lang="ru-RU" sz="2000" dirty="0" err="1"/>
              <a:t>викликала</a:t>
            </a:r>
            <a:r>
              <a:rPr lang="ru-RU" sz="2000" dirty="0"/>
              <a:t> </a:t>
            </a:r>
            <a:r>
              <a:rPr lang="ru-RU" sz="2000" dirty="0" err="1"/>
              <a:t>відчуття</a:t>
            </a:r>
            <a:r>
              <a:rPr lang="ru-RU" sz="2000" dirty="0"/>
              <a:t> </a:t>
            </a:r>
            <a:r>
              <a:rPr lang="ru-RU" sz="2000" dirty="0" err="1"/>
              <a:t>провини</a:t>
            </a:r>
            <a:r>
              <a:rPr lang="ru-RU" sz="2000" dirty="0"/>
              <a:t> в </a:t>
            </a:r>
            <a:r>
              <a:rPr lang="ru-RU" sz="2000" dirty="0" err="1"/>
              <a:t>поета</a:t>
            </a:r>
            <a:r>
              <a:rPr lang="ru-RU" sz="2000" dirty="0"/>
              <a:t>).</a:t>
            </a:r>
          </a:p>
          <a:p>
            <a:r>
              <a:rPr lang="ru-RU" sz="2000" dirty="0"/>
              <a:t>В 1919 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вийшла</a:t>
            </a:r>
            <a:r>
              <a:rPr lang="ru-RU" sz="2000" dirty="0"/>
              <a:t> друга книга </a:t>
            </a:r>
            <a:r>
              <a:rPr lang="ru-RU" sz="2000" dirty="0" err="1"/>
              <a:t>Еліота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назвою</a:t>
            </a:r>
            <a:r>
              <a:rPr lang="ru-RU" sz="2000" dirty="0"/>
              <a:t> «</a:t>
            </a:r>
            <a:r>
              <a:rPr lang="en-US" sz="2000" dirty="0"/>
              <a:t>ARA VOS PREC» (</a:t>
            </a:r>
            <a:r>
              <a:rPr lang="ru-RU" sz="2000" dirty="0"/>
              <a:t>в США вона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опублікованою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назвою</a:t>
            </a:r>
            <a:r>
              <a:rPr lang="ru-RU" sz="2000" dirty="0"/>
              <a:t> «</a:t>
            </a:r>
            <a:r>
              <a:rPr lang="ru-RU" sz="2000" dirty="0" err="1"/>
              <a:t>Вірші</a:t>
            </a:r>
            <a:r>
              <a:rPr lang="ru-RU" sz="2000" dirty="0"/>
              <a:t>»). ЇЇ </a:t>
            </a:r>
            <a:r>
              <a:rPr lang="ru-RU" sz="2000" dirty="0" err="1"/>
              <a:t>власноруч</a:t>
            </a:r>
            <a:r>
              <a:rPr lang="ru-RU" sz="2000" dirty="0"/>
              <a:t> </a:t>
            </a:r>
            <a:r>
              <a:rPr lang="ru-RU" sz="2000" dirty="0" err="1"/>
              <a:t>друкували</a:t>
            </a:r>
            <a:r>
              <a:rPr lang="ru-RU" sz="2000" dirty="0"/>
              <a:t> </a:t>
            </a:r>
            <a:r>
              <a:rPr lang="ru-RU" sz="2000" dirty="0" err="1"/>
              <a:t>Вірджиніа</a:t>
            </a:r>
            <a:r>
              <a:rPr lang="ru-RU" sz="2000" dirty="0"/>
              <a:t> та Леонард Вульф.</a:t>
            </a:r>
          </a:p>
          <a:p>
            <a:r>
              <a:rPr lang="ru-RU" sz="2000" dirty="0"/>
              <a:t>В 1921 </a:t>
            </a:r>
            <a:r>
              <a:rPr lang="ru-RU" sz="2000" dirty="0" err="1"/>
              <a:t>році</a:t>
            </a:r>
            <a:r>
              <a:rPr lang="ru-RU" sz="2000" dirty="0"/>
              <a:t>,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візиту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матері</a:t>
            </a:r>
            <a:r>
              <a:rPr lang="ru-RU" sz="2000" dirty="0"/>
              <a:t> та </a:t>
            </a:r>
            <a:r>
              <a:rPr lang="ru-RU" sz="2000" dirty="0" err="1"/>
              <a:t>сестри</a:t>
            </a:r>
            <a:r>
              <a:rPr lang="ru-RU" sz="2000" dirty="0"/>
              <a:t>, в </a:t>
            </a:r>
            <a:r>
              <a:rPr lang="ru-RU" sz="2000" dirty="0" err="1"/>
              <a:t>поета</a:t>
            </a:r>
            <a:r>
              <a:rPr lang="ru-RU" sz="2000" dirty="0"/>
              <a:t> </a:t>
            </a:r>
            <a:r>
              <a:rPr lang="ru-RU" sz="2000" dirty="0" err="1"/>
              <a:t>трапився</a:t>
            </a:r>
            <a:r>
              <a:rPr lang="ru-RU" sz="2000" dirty="0"/>
              <a:t> </a:t>
            </a:r>
            <a:r>
              <a:rPr lang="ru-RU" sz="2000" dirty="0" err="1"/>
              <a:t>нервовий</a:t>
            </a:r>
            <a:r>
              <a:rPr lang="ru-RU" sz="2000" dirty="0"/>
              <a:t> </a:t>
            </a:r>
            <a:r>
              <a:rPr lang="ru-RU" sz="2000" dirty="0" err="1"/>
              <a:t>зрив</a:t>
            </a:r>
            <a:r>
              <a:rPr lang="ru-RU" sz="2000" dirty="0"/>
              <a:t>, </a:t>
            </a:r>
            <a:r>
              <a:rPr lang="ru-RU" sz="2000" dirty="0" err="1"/>
              <a:t>тож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поїхав</a:t>
            </a:r>
            <a:r>
              <a:rPr lang="ru-RU" sz="2000" dirty="0"/>
              <a:t> разом </a:t>
            </a:r>
            <a:r>
              <a:rPr lang="ru-RU" sz="2000" dirty="0" err="1"/>
              <a:t>із</a:t>
            </a:r>
            <a:r>
              <a:rPr lang="ru-RU" sz="2000" dirty="0"/>
              <a:t> дружиною на </a:t>
            </a:r>
            <a:r>
              <a:rPr lang="ru-RU" sz="2000" dirty="0" err="1"/>
              <a:t>лікування</a:t>
            </a:r>
            <a:r>
              <a:rPr lang="ru-RU" sz="2000" dirty="0"/>
              <a:t> в Лозанну (</a:t>
            </a:r>
            <a:r>
              <a:rPr lang="ru-RU" sz="2000" dirty="0" err="1"/>
              <a:t>Швейцарія</a:t>
            </a:r>
            <a:r>
              <a:rPr lang="ru-RU" sz="2000" dirty="0"/>
              <a:t>), де </a:t>
            </a:r>
            <a:r>
              <a:rPr lang="ru-RU" sz="2000" dirty="0" err="1"/>
              <a:t>закінчив</a:t>
            </a:r>
            <a:r>
              <a:rPr lang="ru-RU" sz="2000" dirty="0"/>
              <a:t> «</a:t>
            </a:r>
            <a:r>
              <a:rPr lang="ru-RU" sz="2000" dirty="0" err="1"/>
              <a:t>Пустельну</a:t>
            </a:r>
            <a:r>
              <a:rPr lang="ru-RU" sz="2000" dirty="0"/>
              <a:t> землю». За </a:t>
            </a:r>
            <a:r>
              <a:rPr lang="ru-RU" sz="2000" dirty="0" err="1"/>
              <a:t>рекомендаціями</a:t>
            </a:r>
            <a:r>
              <a:rPr lang="ru-RU" sz="2000" dirty="0"/>
              <a:t> </a:t>
            </a:r>
            <a:r>
              <a:rPr lang="ru-RU" sz="2000" dirty="0" err="1"/>
              <a:t>Езри</a:t>
            </a:r>
            <a:r>
              <a:rPr lang="ru-RU" sz="2000" dirty="0"/>
              <a:t> </a:t>
            </a:r>
            <a:r>
              <a:rPr lang="ru-RU" sz="2000" dirty="0" err="1"/>
              <a:t>Паунда</a:t>
            </a:r>
            <a:r>
              <a:rPr lang="ru-RU" sz="2000" dirty="0"/>
              <a:t> поет </a:t>
            </a:r>
            <a:r>
              <a:rPr lang="ru-RU" sz="2000" dirty="0" err="1"/>
              <a:t>скоротив</a:t>
            </a:r>
            <a:r>
              <a:rPr lang="ru-RU" sz="2000" dirty="0"/>
              <a:t> роботу наполовину. У 1922 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Еліот</a:t>
            </a:r>
            <a:r>
              <a:rPr lang="ru-RU" sz="2000" dirty="0"/>
              <a:t> </a:t>
            </a:r>
            <a:r>
              <a:rPr lang="ru-RU" sz="2000" dirty="0" err="1"/>
              <a:t>заснував</a:t>
            </a:r>
            <a:r>
              <a:rPr lang="ru-RU" sz="2000" dirty="0"/>
              <a:t> журнал «</a:t>
            </a:r>
            <a:r>
              <a:rPr lang="ru-RU" sz="2000" dirty="0" err="1"/>
              <a:t>Крайтеріен</a:t>
            </a:r>
            <a:r>
              <a:rPr lang="ru-RU" sz="2000" dirty="0"/>
              <a:t>».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Через три роки (</a:t>
            </a:r>
            <a:r>
              <a:rPr lang="ru-RU" dirty="0">
                <a:hlinkClick r:id="rId2" tooltip="1925"/>
              </a:rPr>
              <a:t>1925</a:t>
            </a:r>
            <a:r>
              <a:rPr lang="ru-RU" dirty="0"/>
              <a:t>) </a:t>
            </a:r>
            <a:r>
              <a:rPr lang="ru-RU" dirty="0" err="1"/>
              <a:t>Жофре</a:t>
            </a:r>
            <a:r>
              <a:rPr lang="ru-RU" dirty="0"/>
              <a:t> Фабер запросив </a:t>
            </a:r>
            <a:r>
              <a:rPr lang="ru-RU" dirty="0" err="1"/>
              <a:t>Еліота</a:t>
            </a:r>
            <a:r>
              <a:rPr lang="ru-RU" dirty="0"/>
              <a:t> на </a:t>
            </a:r>
            <a:r>
              <a:rPr lang="ru-RU" dirty="0" err="1"/>
              <a:t>фірму</a:t>
            </a:r>
            <a:r>
              <a:rPr lang="ru-RU" dirty="0"/>
              <a:t> «Фабер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Гвайер</a:t>
            </a:r>
            <a:r>
              <a:rPr lang="ru-RU" dirty="0"/>
              <a:t>» (</a:t>
            </a:r>
            <a:r>
              <a:rPr lang="ru-RU" dirty="0" err="1"/>
              <a:t>пізніше</a:t>
            </a:r>
            <a:r>
              <a:rPr lang="ru-RU" dirty="0"/>
              <a:t> — «Фабер </a:t>
            </a:r>
            <a:r>
              <a:rPr lang="ru-RU" dirty="0" err="1"/>
              <a:t>і</a:t>
            </a:r>
            <a:r>
              <a:rPr lang="ru-RU" dirty="0"/>
              <a:t> Фабер») на роботу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літературного</a:t>
            </a:r>
            <a:r>
              <a:rPr lang="ru-RU" dirty="0"/>
              <a:t> редактора. В </a:t>
            </a:r>
            <a:r>
              <a:rPr lang="ru-RU" dirty="0">
                <a:hlinkClick r:id="rId3" tooltip="1927"/>
              </a:rPr>
              <a:t>1927</a:t>
            </a:r>
            <a:r>
              <a:rPr lang="ru-RU" dirty="0"/>
              <a:t> поет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англіканство</a:t>
            </a:r>
            <a:r>
              <a:rPr lang="ru-RU" dirty="0"/>
              <a:t> та став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. З того часу </a:t>
            </a:r>
            <a:r>
              <a:rPr lang="ru-RU" dirty="0" err="1"/>
              <a:t>релігія</a:t>
            </a:r>
            <a:r>
              <a:rPr lang="ru-RU" dirty="0"/>
              <a:t> стала </a:t>
            </a:r>
            <a:r>
              <a:rPr lang="ru-RU" dirty="0" err="1"/>
              <a:t>важливою</a:t>
            </a:r>
            <a:r>
              <a:rPr lang="ru-RU" dirty="0"/>
              <a:t> темою </a:t>
            </a:r>
            <a:r>
              <a:rPr lang="ru-RU" dirty="0" err="1"/>
              <a:t>творів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. До </a:t>
            </a:r>
            <a:r>
              <a:rPr lang="ru-RU" dirty="0">
                <a:hlinkClick r:id="rId4" tooltip="1930"/>
              </a:rPr>
              <a:t>1930</a:t>
            </a:r>
            <a:r>
              <a:rPr lang="ru-RU" dirty="0"/>
              <a:t> року </a:t>
            </a:r>
            <a:r>
              <a:rPr lang="ru-RU" dirty="0" err="1"/>
              <a:t>Еліот</a:t>
            </a:r>
            <a:r>
              <a:rPr lang="ru-RU" dirty="0"/>
              <a:t> став </a:t>
            </a:r>
            <a:r>
              <a:rPr lang="ru-RU" dirty="0" err="1"/>
              <a:t>найвизначнішою</a:t>
            </a:r>
            <a:r>
              <a:rPr lang="ru-RU" dirty="0"/>
              <a:t> </a:t>
            </a:r>
            <a:r>
              <a:rPr lang="ru-RU" dirty="0" err="1"/>
              <a:t>фігурою</a:t>
            </a:r>
            <a:r>
              <a:rPr lang="ru-RU" dirty="0"/>
              <a:t> в </a:t>
            </a:r>
            <a:r>
              <a:rPr lang="ru-RU" dirty="0" err="1"/>
              <a:t>поетиці</a:t>
            </a:r>
            <a:r>
              <a:rPr lang="ru-RU" dirty="0"/>
              <a:t> та </a:t>
            </a:r>
            <a:r>
              <a:rPr lang="ru-RU" dirty="0" err="1"/>
              <a:t>літературній</a:t>
            </a:r>
            <a:r>
              <a:rPr lang="ru-RU" dirty="0"/>
              <a:t> </a:t>
            </a:r>
            <a:r>
              <a:rPr lang="ru-RU" dirty="0" err="1"/>
              <a:t>критиці</a:t>
            </a:r>
            <a:r>
              <a:rPr lang="ru-RU" dirty="0"/>
              <a:t> </a:t>
            </a:r>
            <a:r>
              <a:rPr lang="ru-RU" dirty="0" err="1"/>
              <a:t>англомовної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залишався</a:t>
            </a:r>
            <a:r>
              <a:rPr lang="ru-RU" dirty="0"/>
              <a:t> нею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тридцяти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З 1932 до 1933 року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в </a:t>
            </a:r>
            <a:r>
              <a:rPr lang="ru-RU" dirty="0" err="1"/>
              <a:t>Гарварді</a:t>
            </a:r>
            <a:r>
              <a:rPr lang="ru-RU" dirty="0"/>
              <a:t>.</a:t>
            </a:r>
          </a:p>
          <a:p>
            <a:r>
              <a:rPr lang="ru-RU" dirty="0"/>
              <a:t>В </a:t>
            </a:r>
            <a:r>
              <a:rPr lang="ru-RU" dirty="0">
                <a:hlinkClick r:id="rId5" tooltip="1933"/>
              </a:rPr>
              <a:t>1933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, 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у </a:t>
            </a:r>
            <a:r>
              <a:rPr lang="ru-RU" dirty="0" err="1"/>
              <a:t>Гарварді</a:t>
            </a:r>
            <a:r>
              <a:rPr lang="ru-RU" dirty="0"/>
              <a:t>, </a:t>
            </a:r>
            <a:r>
              <a:rPr lang="ru-RU" dirty="0" err="1"/>
              <a:t>Еліот</a:t>
            </a:r>
            <a:r>
              <a:rPr lang="ru-RU" dirty="0"/>
              <a:t> </a:t>
            </a:r>
            <a:r>
              <a:rPr lang="ru-RU" dirty="0" err="1"/>
              <a:t>полишив</a:t>
            </a:r>
            <a:r>
              <a:rPr lang="ru-RU" dirty="0"/>
              <a:t> </a:t>
            </a:r>
            <a:r>
              <a:rPr lang="ru-RU" dirty="0" err="1"/>
              <a:t>Вівьєн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не </a:t>
            </a:r>
            <a:r>
              <a:rPr lang="ru-RU" dirty="0" err="1"/>
              <a:t>розлучився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нею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англіканськими</a:t>
            </a:r>
            <a:r>
              <a:rPr lang="ru-RU" dirty="0"/>
              <a:t> </a:t>
            </a:r>
            <a:r>
              <a:rPr lang="ru-RU" dirty="0" err="1"/>
              <a:t>переконаннями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тридцятих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захищався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істеричних</a:t>
            </a:r>
            <a:r>
              <a:rPr lang="ru-RU" dirty="0"/>
              <a:t> </a:t>
            </a:r>
            <a:r>
              <a:rPr lang="ru-RU" dirty="0" err="1"/>
              <a:t>намагань</a:t>
            </a:r>
            <a:r>
              <a:rPr lang="ru-RU" dirty="0"/>
              <a:t> </a:t>
            </a:r>
            <a:r>
              <a:rPr lang="ru-RU" dirty="0" err="1"/>
              <a:t>Вівьєн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зійтись</a:t>
            </a:r>
            <a:r>
              <a:rPr lang="ru-RU" dirty="0"/>
              <a:t>. У 1938 </a:t>
            </a:r>
            <a:r>
              <a:rPr lang="ru-RU" dirty="0" err="1"/>
              <a:t>році</a:t>
            </a:r>
            <a:r>
              <a:rPr lang="ru-RU" dirty="0"/>
              <a:t> вона </a:t>
            </a:r>
            <a:r>
              <a:rPr lang="ru-RU" dirty="0" err="1"/>
              <a:t>потрапила</a:t>
            </a:r>
            <a:r>
              <a:rPr lang="ru-RU" dirty="0"/>
              <a:t> у </a:t>
            </a:r>
            <a:r>
              <a:rPr lang="ru-RU" dirty="0" err="1"/>
              <a:t>психіатричну</a:t>
            </a:r>
            <a:r>
              <a:rPr lang="ru-RU" dirty="0"/>
              <a:t> </a:t>
            </a:r>
            <a:r>
              <a:rPr lang="ru-RU" dirty="0" err="1"/>
              <a:t>лікарні</a:t>
            </a:r>
            <a:r>
              <a:rPr lang="ru-RU" dirty="0"/>
              <a:t> </a:t>
            </a:r>
            <a:r>
              <a:rPr lang="ru-RU" dirty="0" err="1"/>
              <a:t>Носамберленд</a:t>
            </a:r>
            <a:r>
              <a:rPr lang="ru-RU" dirty="0"/>
              <a:t> Хаус, де у </a:t>
            </a:r>
            <a:r>
              <a:rPr lang="ru-RU" dirty="0">
                <a:hlinkClick r:id="rId6" tooltip="1947"/>
              </a:rPr>
              <a:t>1947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померла. </a:t>
            </a:r>
            <a:r>
              <a:rPr lang="ru-RU" dirty="0" err="1"/>
              <a:t>Еліот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разу </a:t>
            </a:r>
            <a:r>
              <a:rPr lang="ru-RU" dirty="0" err="1"/>
              <a:t>її</a:t>
            </a:r>
            <a:r>
              <a:rPr lang="ru-RU" dirty="0"/>
              <a:t> не </a:t>
            </a:r>
            <a:r>
              <a:rPr lang="ru-RU" dirty="0" err="1"/>
              <a:t>відвідав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попри те, </a:t>
            </a:r>
            <a:r>
              <a:rPr lang="ru-RU" dirty="0" err="1"/>
              <a:t>що</a:t>
            </a:r>
            <a:r>
              <a:rPr lang="ru-RU" dirty="0"/>
              <a:t> вони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розлучені</a:t>
            </a:r>
            <a:r>
              <a:rPr lang="ru-RU" dirty="0"/>
              <a:t>. В 1939 </a:t>
            </a:r>
            <a:r>
              <a:rPr lang="ru-RU" dirty="0" err="1"/>
              <a:t>році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початком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видання</a:t>
            </a:r>
            <a:r>
              <a:rPr lang="ru-RU" dirty="0"/>
              <a:t> «</a:t>
            </a:r>
            <a:r>
              <a:rPr lang="ru-RU" dirty="0" err="1"/>
              <a:t>Крайтеріен</a:t>
            </a:r>
            <a:r>
              <a:rPr lang="ru-RU" dirty="0"/>
              <a:t>» </a:t>
            </a:r>
            <a:r>
              <a:rPr lang="ru-RU" dirty="0" err="1"/>
              <a:t>зупинилося</a:t>
            </a:r>
            <a:r>
              <a:rPr lang="ru-RU" dirty="0"/>
              <a:t>, тому </a:t>
            </a:r>
            <a:r>
              <a:rPr lang="ru-RU" dirty="0" err="1"/>
              <a:t>Еліот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змушений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</a:t>
            </a:r>
            <a:r>
              <a:rPr lang="ru-RU" dirty="0" err="1"/>
              <a:t>уповноваженим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оборони. </a:t>
            </a:r>
            <a:r>
              <a:rPr lang="ru-RU" dirty="0" err="1"/>
              <a:t>Багато</a:t>
            </a:r>
            <a:r>
              <a:rPr lang="ru-RU" dirty="0"/>
              <a:t> часу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перебував</a:t>
            </a:r>
            <a:r>
              <a:rPr lang="ru-RU" dirty="0"/>
              <a:t> у </a:t>
            </a:r>
            <a:r>
              <a:rPr lang="ru-RU" dirty="0" err="1"/>
              <a:t>Гілфорді</a:t>
            </a:r>
            <a:r>
              <a:rPr lang="ru-RU" dirty="0"/>
              <a:t>, де написав </a:t>
            </a:r>
            <a:r>
              <a:rPr lang="ru-RU" dirty="0" err="1"/>
              <a:t>ще</a:t>
            </a:r>
            <a:r>
              <a:rPr lang="ru-RU" dirty="0"/>
              <a:t> три </a:t>
            </a:r>
            <a:r>
              <a:rPr lang="ru-RU" dirty="0" err="1"/>
              <a:t>вірші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лягли</a:t>
            </a:r>
            <a:r>
              <a:rPr lang="ru-RU" dirty="0"/>
              <a:t> в основу </a:t>
            </a:r>
            <a:r>
              <a:rPr lang="ru-RU" dirty="0" err="1"/>
              <a:t>твору</a:t>
            </a:r>
            <a:r>
              <a:rPr lang="ru-RU" dirty="0"/>
              <a:t> «</a:t>
            </a:r>
            <a:r>
              <a:rPr lang="ru-RU" dirty="0" err="1"/>
              <a:t>Спалений</a:t>
            </a:r>
            <a:r>
              <a:rPr lang="ru-RU" dirty="0"/>
              <a:t> Нортон». В 1948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Еліот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нагороджений</a:t>
            </a:r>
            <a:r>
              <a:rPr lang="ru-RU" dirty="0"/>
              <a:t> </a:t>
            </a:r>
            <a:r>
              <a:rPr lang="ru-RU" dirty="0" err="1"/>
              <a:t>Нобелевською</a:t>
            </a:r>
            <a:r>
              <a:rPr lang="ru-RU" dirty="0"/>
              <a:t> </a:t>
            </a:r>
            <a:r>
              <a:rPr lang="ru-RU" dirty="0" err="1"/>
              <a:t>Премією</a:t>
            </a:r>
            <a:r>
              <a:rPr lang="ru-RU" dirty="0"/>
              <a:t> за </a:t>
            </a:r>
            <a:r>
              <a:rPr lang="ru-RU" dirty="0" err="1"/>
              <a:t>досягнення</a:t>
            </a:r>
            <a:r>
              <a:rPr lang="ru-RU" dirty="0"/>
              <a:t> в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та орденом «За заслуги». В 1957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одружився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секретаркою</a:t>
            </a:r>
            <a:r>
              <a:rPr lang="ru-RU" dirty="0"/>
              <a:t> </a:t>
            </a:r>
            <a:r>
              <a:rPr lang="ru-RU" dirty="0" err="1"/>
              <a:t>Есме</a:t>
            </a:r>
            <a:r>
              <a:rPr lang="ru-RU" dirty="0"/>
              <a:t> </a:t>
            </a:r>
            <a:r>
              <a:rPr lang="ru-RU" dirty="0" err="1"/>
              <a:t>Валері</a:t>
            </a:r>
            <a:r>
              <a:rPr lang="ru-RU" dirty="0"/>
              <a:t> </a:t>
            </a:r>
            <a:r>
              <a:rPr lang="ru-RU" dirty="0" err="1"/>
              <a:t>Флетчер</a:t>
            </a:r>
            <a:r>
              <a:rPr lang="ru-RU" dirty="0"/>
              <a:t> (вона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молодшою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Еліота</a:t>
            </a:r>
            <a:r>
              <a:rPr lang="ru-RU" dirty="0"/>
              <a:t> на 38 </a:t>
            </a:r>
            <a:r>
              <a:rPr lang="ru-RU" dirty="0" err="1"/>
              <a:t>років</a:t>
            </a:r>
            <a:r>
              <a:rPr lang="ru-RU" dirty="0"/>
              <a:t>). В 1964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нагороджено</a:t>
            </a:r>
            <a:r>
              <a:rPr lang="ru-RU" dirty="0"/>
              <a:t> </a:t>
            </a:r>
            <a:r>
              <a:rPr lang="ru-RU" dirty="0" err="1"/>
              <a:t>Президентською</a:t>
            </a:r>
            <a:r>
              <a:rPr lang="ru-RU" dirty="0"/>
              <a:t> </a:t>
            </a:r>
            <a:r>
              <a:rPr lang="ru-RU" dirty="0" err="1"/>
              <a:t>Медаллю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.</a:t>
            </a:r>
          </a:p>
          <a:p>
            <a:r>
              <a:rPr lang="ru-RU" dirty="0"/>
              <a:t>4 </a:t>
            </a:r>
            <a:r>
              <a:rPr lang="ru-RU" dirty="0" err="1"/>
              <a:t>січня</a:t>
            </a:r>
            <a:r>
              <a:rPr lang="ru-RU" dirty="0"/>
              <a:t> 1965 року Томас </a:t>
            </a:r>
            <a:r>
              <a:rPr lang="ru-RU" dirty="0" err="1"/>
              <a:t>Еліот</a:t>
            </a:r>
            <a:r>
              <a:rPr lang="ru-RU" dirty="0"/>
              <a:t> помер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емфіземи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прах </a:t>
            </a:r>
            <a:r>
              <a:rPr lang="ru-RU" dirty="0" err="1"/>
              <a:t>поховано</a:t>
            </a:r>
            <a:r>
              <a:rPr lang="ru-RU" dirty="0"/>
              <a:t> у </a:t>
            </a:r>
            <a:r>
              <a:rPr lang="ru-RU" dirty="0" err="1"/>
              <a:t>Церкві</a:t>
            </a:r>
            <a:r>
              <a:rPr lang="ru-RU" dirty="0"/>
              <a:t> Св. Майкла в </a:t>
            </a:r>
            <a:r>
              <a:rPr lang="ru-RU" dirty="0" err="1"/>
              <a:t>Іст</a:t>
            </a:r>
            <a:r>
              <a:rPr lang="ru-RU" dirty="0"/>
              <a:t> Кокер.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Переклади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Еліот</a:t>
            </a:r>
            <a:r>
              <a:rPr lang="ru-RU" dirty="0"/>
              <a:t> Т. С. </a:t>
            </a:r>
            <a:r>
              <a:rPr lang="ru-RU" dirty="0" err="1"/>
              <a:t>Вбивство</a:t>
            </a:r>
            <a:r>
              <a:rPr lang="ru-RU" dirty="0"/>
              <a:t> у </a:t>
            </a:r>
            <a:r>
              <a:rPr lang="ru-RU" dirty="0" err="1"/>
              <a:t>соборі</a:t>
            </a:r>
            <a:r>
              <a:rPr lang="ru-RU" dirty="0"/>
              <a:t>. Переклад Зенона </a:t>
            </a:r>
            <a:r>
              <a:rPr lang="ru-RU" dirty="0" err="1"/>
              <a:t>Тарнавського</a:t>
            </a:r>
            <a:r>
              <a:rPr lang="ru-RU" dirty="0"/>
              <a:t>. Мюнхен, 1963.</a:t>
            </a:r>
          </a:p>
          <a:p>
            <a:r>
              <a:rPr lang="ru-RU" dirty="0" err="1"/>
              <a:t>Еліот</a:t>
            </a:r>
            <a:r>
              <a:rPr lang="ru-RU" dirty="0"/>
              <a:t> Т. С. </a:t>
            </a:r>
            <a:r>
              <a:rPr lang="ru-RU" dirty="0" err="1"/>
              <a:t>Вибране</a:t>
            </a:r>
            <a:r>
              <a:rPr lang="ru-RU" dirty="0"/>
              <a:t>. В перекладах О. </a:t>
            </a:r>
            <a:r>
              <a:rPr lang="ru-RU" dirty="0" err="1"/>
              <a:t>Гриценка</a:t>
            </a:r>
            <a:r>
              <a:rPr lang="ru-RU" dirty="0"/>
              <a:t>, В. Коротича, М. </a:t>
            </a:r>
            <a:r>
              <a:rPr lang="ru-RU" dirty="0" err="1"/>
              <a:t>Габлевич</a:t>
            </a:r>
            <a:r>
              <a:rPr lang="ru-RU" dirty="0"/>
              <a:t>, О. </a:t>
            </a:r>
            <a:r>
              <a:rPr lang="ru-RU" dirty="0" err="1"/>
              <a:t>Мокровольського</a:t>
            </a:r>
            <a:r>
              <a:rPr lang="ru-RU" dirty="0"/>
              <a:t>, М. </a:t>
            </a:r>
            <a:r>
              <a:rPr lang="ru-RU" dirty="0" err="1"/>
              <a:t>Стріхи</a:t>
            </a:r>
            <a:r>
              <a:rPr lang="ru-RU" dirty="0"/>
              <a:t>, Ю. </a:t>
            </a:r>
            <a:r>
              <a:rPr lang="ru-RU" dirty="0" err="1"/>
              <a:t>Лісняка</a:t>
            </a:r>
            <a:r>
              <a:rPr lang="ru-RU" dirty="0"/>
              <a:t>, І. Драча, Ф. </a:t>
            </a:r>
            <a:r>
              <a:rPr lang="ru-RU" dirty="0" err="1"/>
              <a:t>Неуважного</a:t>
            </a:r>
            <a:r>
              <a:rPr lang="ru-RU" dirty="0"/>
              <a:t>, В. </a:t>
            </a:r>
            <a:r>
              <a:rPr lang="ru-RU" dirty="0" err="1"/>
              <a:t>Діброви</a:t>
            </a:r>
            <a:r>
              <a:rPr lang="ru-RU" dirty="0"/>
              <a:t>, Г. </a:t>
            </a:r>
            <a:r>
              <a:rPr lang="ru-RU" dirty="0" err="1"/>
              <a:t>Кочура</a:t>
            </a:r>
            <a:r>
              <a:rPr lang="ru-RU" dirty="0"/>
              <a:t>, М. </a:t>
            </a:r>
            <a:r>
              <a:rPr lang="ru-RU" dirty="0" err="1"/>
              <a:t>Москаленка</a:t>
            </a:r>
            <a:r>
              <a:rPr lang="ru-RU" dirty="0"/>
              <a:t>, Д. </a:t>
            </a:r>
            <a:r>
              <a:rPr lang="ru-RU" dirty="0" err="1"/>
              <a:t>Павличка</a:t>
            </a:r>
            <a:r>
              <a:rPr lang="ru-RU" dirty="0"/>
              <a:t>. — К.: </a:t>
            </a:r>
            <a:r>
              <a:rPr lang="ru-RU" dirty="0" err="1"/>
              <a:t>Дніпро</a:t>
            </a:r>
            <a:r>
              <a:rPr lang="ru-RU" dirty="0"/>
              <a:t>, 1990. — 197 с.</a:t>
            </a:r>
          </a:p>
          <a:p>
            <a:r>
              <a:rPr lang="ru-RU" dirty="0" err="1"/>
              <a:t>Еліот</a:t>
            </a:r>
            <a:r>
              <a:rPr lang="ru-RU" dirty="0"/>
              <a:t> Т. С. Три </a:t>
            </a:r>
            <a:r>
              <a:rPr lang="ru-RU" dirty="0" err="1"/>
              <a:t>значення</a:t>
            </a:r>
            <a:r>
              <a:rPr lang="ru-RU" dirty="0"/>
              <a:t> слова «культура» // </a:t>
            </a:r>
            <a:r>
              <a:rPr lang="ru-RU" dirty="0" err="1"/>
              <a:t>Незалежний</a:t>
            </a:r>
            <a:r>
              <a:rPr lang="ru-RU" dirty="0"/>
              <a:t> </a:t>
            </a:r>
            <a:r>
              <a:rPr lang="ru-RU" dirty="0" err="1"/>
              <a:t>культурологічний</a:t>
            </a:r>
            <a:r>
              <a:rPr lang="ru-RU" dirty="0"/>
              <a:t> </a:t>
            </a:r>
            <a:r>
              <a:rPr lang="ru-RU" dirty="0" err="1"/>
              <a:t>часопис</a:t>
            </a:r>
            <a:r>
              <a:rPr lang="ru-RU" dirty="0"/>
              <a:t> «Ї». — № 7. — 1996. — С. 58-68.</a:t>
            </a:r>
          </a:p>
          <a:p>
            <a:r>
              <a:rPr lang="ru-RU" dirty="0" err="1"/>
              <a:t>Еліот</a:t>
            </a:r>
            <a:r>
              <a:rPr lang="ru-RU" dirty="0"/>
              <a:t> Т. С. </a:t>
            </a:r>
            <a:r>
              <a:rPr lang="ru-RU" dirty="0" err="1"/>
              <a:t>Котознавство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Старого </a:t>
            </a:r>
            <a:r>
              <a:rPr lang="ru-RU" dirty="0" err="1"/>
              <a:t>Опосума</a:t>
            </a:r>
            <a:r>
              <a:rPr lang="ru-RU" dirty="0"/>
              <a:t> /</a:t>
            </a:r>
            <a:r>
              <a:rPr lang="ru-RU" dirty="0" err="1"/>
              <a:t>Вірші</a:t>
            </a:r>
            <a:r>
              <a:rPr lang="ru-RU" dirty="0"/>
              <a:t>. — К.: </a:t>
            </a:r>
            <a:r>
              <a:rPr lang="ru-RU" dirty="0" err="1"/>
              <a:t>Грані-Т</a:t>
            </a:r>
            <a:r>
              <a:rPr lang="ru-RU" dirty="0"/>
              <a:t>, 2008. — 56 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69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Томас Стернз Еліот </vt:lpstr>
      <vt:lpstr>Слайд 2</vt:lpstr>
      <vt:lpstr>Огляд життя і творчості </vt:lpstr>
      <vt:lpstr>Слайд 4</vt:lpstr>
      <vt:lpstr>Слайд 5</vt:lpstr>
      <vt:lpstr>Слайд 6</vt:lpstr>
      <vt:lpstr>Переклади українською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Томас Стернз Еліот </dc:title>
  <dc:creator>DD</dc:creator>
  <cp:lastModifiedBy>DD</cp:lastModifiedBy>
  <cp:revision>1</cp:revision>
  <dcterms:created xsi:type="dcterms:W3CDTF">2014-11-23T09:54:49Z</dcterms:created>
  <dcterms:modified xsi:type="dcterms:W3CDTF">2014-11-23T10:04:00Z</dcterms:modified>
</cp:coreProperties>
</file>