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4DAA6D6-5D6C-43A6-B2FC-D6044A3991B1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1EB3C1D-1A83-4E71-A115-DE539806B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A6D6-5D6C-43A6-B2FC-D6044A3991B1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3C1D-1A83-4E71-A115-DE539806B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A6D6-5D6C-43A6-B2FC-D6044A3991B1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3C1D-1A83-4E71-A115-DE539806B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A6D6-5D6C-43A6-B2FC-D6044A3991B1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3C1D-1A83-4E71-A115-DE539806B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A6D6-5D6C-43A6-B2FC-D6044A3991B1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3C1D-1A83-4E71-A115-DE539806B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A6D6-5D6C-43A6-B2FC-D6044A3991B1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3C1D-1A83-4E71-A115-DE539806B6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A6D6-5D6C-43A6-B2FC-D6044A3991B1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3C1D-1A83-4E71-A115-DE539806B6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A6D6-5D6C-43A6-B2FC-D6044A3991B1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3C1D-1A83-4E71-A115-DE539806B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A6D6-5D6C-43A6-B2FC-D6044A3991B1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3C1D-1A83-4E71-A115-DE539806B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4DAA6D6-5D6C-43A6-B2FC-D6044A3991B1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1EB3C1D-1A83-4E71-A115-DE539806B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4DAA6D6-5D6C-43A6-B2FC-D6044A3991B1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1EB3C1D-1A83-4E71-A115-DE539806B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4DAA6D6-5D6C-43A6-B2FC-D6044A3991B1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1EB3C1D-1A83-4E71-A115-DE539806B6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268760"/>
            <a:ext cx="6840760" cy="2376264"/>
          </a:xfrm>
        </p:spPr>
        <p:txBody>
          <a:bodyPr>
            <a:normAutofit/>
          </a:bodyPr>
          <a:lstStyle/>
          <a:p>
            <a:r>
              <a:rPr lang="ru-RU" dirty="0" err="1"/>
              <a:t>Ринок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: попит, </a:t>
            </a:r>
            <a:r>
              <a:rPr lang="ru-RU" dirty="0" err="1"/>
              <a:t>пропозиція</a:t>
            </a:r>
            <a:r>
              <a:rPr lang="ru-RU" dirty="0"/>
              <a:t>, </a:t>
            </a:r>
            <a:r>
              <a:rPr lang="ru-RU" dirty="0" err="1"/>
              <a:t>ціни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Учениц</a:t>
            </a:r>
            <a:r>
              <a:rPr lang="uk-UA" dirty="0" smtClean="0"/>
              <a:t>і 7(11)-В класу</a:t>
            </a:r>
          </a:p>
          <a:p>
            <a:r>
              <a:rPr lang="uk-UA" dirty="0" smtClean="0"/>
              <a:t>Юрків Ольга</a:t>
            </a:r>
          </a:p>
          <a:p>
            <a:r>
              <a:rPr lang="uk-UA" dirty="0" smtClean="0"/>
              <a:t>Донченко Ольга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536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1"/>
            <a:ext cx="7704855" cy="936104"/>
          </a:xfrm>
        </p:spPr>
        <p:txBody>
          <a:bodyPr/>
          <a:lstStyle/>
          <a:p>
            <a:r>
              <a:rPr lang="ru-RU" dirty="0"/>
              <a:t>Закон </a:t>
            </a:r>
            <a:r>
              <a:rPr lang="ru-RU" dirty="0" err="1"/>
              <a:t>пропозиції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252028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Закон </a:t>
            </a:r>
            <a:r>
              <a:rPr lang="ru-RU" dirty="0" err="1"/>
              <a:t>пропозиції</a:t>
            </a:r>
            <a:r>
              <a:rPr lang="ru-RU" dirty="0"/>
              <a:t>  при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незмінних</a:t>
            </a:r>
            <a:r>
              <a:rPr lang="ru-RU" dirty="0"/>
              <a:t> </a:t>
            </a:r>
            <a:r>
              <a:rPr lang="ru-RU" dirty="0" err="1"/>
              <a:t>чинниках</a:t>
            </a:r>
            <a:r>
              <a:rPr lang="ru-RU" dirty="0"/>
              <a:t> величина (</a:t>
            </a:r>
            <a:r>
              <a:rPr lang="ru-RU" dirty="0" err="1"/>
              <a:t>об'єм</a:t>
            </a:r>
            <a:r>
              <a:rPr lang="ru-RU" dirty="0"/>
              <a:t>)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 у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на товар.</a:t>
            </a:r>
          </a:p>
          <a:p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товару при </a:t>
            </a:r>
            <a:r>
              <a:rPr lang="ru-RU" dirty="0" err="1"/>
              <a:t>збільшенні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обумовлене</a:t>
            </a:r>
            <a:r>
              <a:rPr lang="ru-RU" dirty="0"/>
              <a:t> в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тією</a:t>
            </a:r>
            <a:r>
              <a:rPr lang="ru-RU" dirty="0"/>
              <a:t> </a:t>
            </a:r>
            <a:r>
              <a:rPr lang="ru-RU" dirty="0" err="1"/>
              <a:t>обставиною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незмінних</a:t>
            </a:r>
            <a:r>
              <a:rPr lang="ru-RU" dirty="0"/>
              <a:t> </a:t>
            </a:r>
            <a:r>
              <a:rPr lang="ru-RU" dirty="0" err="1"/>
              <a:t>витратах</a:t>
            </a:r>
            <a:r>
              <a:rPr lang="ru-RU" dirty="0"/>
              <a:t>,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товару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росте </a:t>
            </a:r>
            <a:r>
              <a:rPr lang="ru-RU" dirty="0" err="1"/>
              <a:t>прибуток</a:t>
            </a:r>
            <a:r>
              <a:rPr lang="ru-RU" dirty="0"/>
              <a:t> і </a:t>
            </a:r>
            <a:r>
              <a:rPr lang="ru-RU" dirty="0" err="1"/>
              <a:t>виробникові</a:t>
            </a:r>
            <a:r>
              <a:rPr lang="ru-RU" dirty="0"/>
              <a:t> (</a:t>
            </a:r>
            <a:r>
              <a:rPr lang="ru-RU" dirty="0" err="1"/>
              <a:t>продавцеві</a:t>
            </a:r>
            <a:r>
              <a:rPr lang="ru-RU" dirty="0"/>
              <a:t>)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вигідним</a:t>
            </a:r>
            <a:r>
              <a:rPr lang="ru-RU" dirty="0"/>
              <a:t> </a:t>
            </a:r>
            <a:r>
              <a:rPr lang="ru-RU" dirty="0" err="1"/>
              <a:t>продати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товару. Реальна картина на ринку </a:t>
            </a:r>
            <a:r>
              <a:rPr lang="ru-RU" dirty="0" err="1"/>
              <a:t>складніше</a:t>
            </a:r>
            <a:r>
              <a:rPr lang="ru-RU" dirty="0"/>
              <a:t> за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просту</a:t>
            </a:r>
            <a:r>
              <a:rPr lang="ru-RU" dirty="0"/>
              <a:t> схему, але </a:t>
            </a:r>
            <a:r>
              <a:rPr lang="ru-RU" dirty="0" err="1"/>
              <a:t>виражена</a:t>
            </a:r>
            <a:r>
              <a:rPr lang="ru-RU" dirty="0"/>
              <a:t>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тенденція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724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73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1"/>
            <a:ext cx="7488831" cy="792088"/>
          </a:xfrm>
        </p:spPr>
        <p:txBody>
          <a:bodyPr/>
          <a:lstStyle/>
          <a:p>
            <a:r>
              <a:rPr lang="ru-RU" dirty="0" err="1"/>
              <a:t>Еластичність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704856" cy="5040560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Еластичність</a:t>
            </a:r>
            <a:r>
              <a:rPr lang="ru-RU" b="1" dirty="0" smtClean="0"/>
              <a:t> </a:t>
            </a:r>
            <a:r>
              <a:rPr lang="ru-RU" b="1" dirty="0" err="1" smtClean="0"/>
              <a:t>пропозиції</a:t>
            </a:r>
            <a:r>
              <a:rPr lang="ru-RU" dirty="0" err="1" smtClean="0"/>
              <a:t>-показник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відтворює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сукупної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у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зростанням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. У </a:t>
            </a:r>
            <a:r>
              <a:rPr lang="ru-RU" dirty="0" err="1"/>
              <a:t>випадку</a:t>
            </a:r>
            <a:r>
              <a:rPr lang="ru-RU" dirty="0"/>
              <a:t>, коли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перевершує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, </a:t>
            </a:r>
            <a:r>
              <a:rPr lang="ru-RU" dirty="0" err="1"/>
              <a:t>останнє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як </a:t>
            </a:r>
            <a:r>
              <a:rPr lang="ru-RU" dirty="0" err="1"/>
              <a:t>еластичне</a:t>
            </a:r>
            <a:r>
              <a:rPr lang="ru-RU" dirty="0"/>
              <a:t> (</a:t>
            </a:r>
            <a:r>
              <a:rPr lang="ru-RU" dirty="0" err="1"/>
              <a:t>еластичність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).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приріст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приросту </a:t>
            </a:r>
            <a:r>
              <a:rPr lang="ru-RU" dirty="0" err="1"/>
              <a:t>цін</a:t>
            </a:r>
            <a:r>
              <a:rPr lang="ru-RU" dirty="0"/>
              <a:t>, </a:t>
            </a:r>
            <a:r>
              <a:rPr lang="ru-RU" dirty="0" err="1"/>
              <a:t>пропозиція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одиничною</a:t>
            </a:r>
            <a:r>
              <a:rPr lang="ru-RU" dirty="0"/>
              <a:t>, а </a:t>
            </a:r>
            <a:r>
              <a:rPr lang="ru-RU" dirty="0" err="1"/>
              <a:t>показник</a:t>
            </a:r>
            <a:r>
              <a:rPr lang="ru-RU" dirty="0"/>
              <a:t>   </a:t>
            </a:r>
            <a:r>
              <a:rPr lang="ru-RU" dirty="0" err="1"/>
              <a:t>еластичності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(</a:t>
            </a:r>
            <a:r>
              <a:rPr lang="en-US" dirty="0"/>
              <a:t>E=1). </a:t>
            </a:r>
            <a:r>
              <a:rPr lang="ru-RU" dirty="0"/>
              <a:t>Коли </a:t>
            </a:r>
            <a:r>
              <a:rPr lang="ru-RU" dirty="0" err="1"/>
              <a:t>приріст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приросту </a:t>
            </a:r>
            <a:r>
              <a:rPr lang="ru-RU" dirty="0" err="1"/>
              <a:t>цін</a:t>
            </a:r>
            <a:r>
              <a:rPr lang="ru-RU" dirty="0"/>
              <a:t>, </a:t>
            </a:r>
            <a:r>
              <a:rPr lang="ru-RU" dirty="0" err="1"/>
              <a:t>формується</a:t>
            </a:r>
            <a:r>
              <a:rPr lang="ru-RU" dirty="0"/>
              <a:t> так звана </a:t>
            </a:r>
            <a:r>
              <a:rPr lang="ru-RU" dirty="0" err="1"/>
              <a:t>нееластична</a:t>
            </a:r>
            <a:r>
              <a:rPr lang="ru-RU" dirty="0"/>
              <a:t> </a:t>
            </a:r>
            <a:r>
              <a:rPr lang="ru-RU" dirty="0" err="1"/>
              <a:t>пропозиція</a:t>
            </a:r>
            <a:r>
              <a:rPr lang="ru-RU" dirty="0"/>
              <a:t> (</a:t>
            </a:r>
            <a:r>
              <a:rPr lang="ru-RU" dirty="0" err="1"/>
              <a:t>еластичність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). Таким чином, </a:t>
            </a:r>
            <a:r>
              <a:rPr lang="ru-RU" dirty="0" err="1"/>
              <a:t>еластичність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чутливість</a:t>
            </a:r>
            <a:r>
              <a:rPr lang="ru-RU" dirty="0"/>
              <a:t> (</a:t>
            </a:r>
            <a:r>
              <a:rPr lang="ru-RU" dirty="0" err="1"/>
              <a:t>реакція</a:t>
            </a:r>
            <a:r>
              <a:rPr lang="ru-RU" dirty="0"/>
              <a:t>)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на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8948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576064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Еластичність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таких </a:t>
            </a:r>
            <a:r>
              <a:rPr lang="ru-RU" dirty="0" err="1" smtClean="0"/>
              <a:t>чинників</a:t>
            </a:r>
            <a:r>
              <a:rPr lang="ru-RU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особливість</a:t>
            </a:r>
            <a:r>
              <a:rPr lang="ru-RU" dirty="0" smtClean="0"/>
              <a:t> </a:t>
            </a:r>
            <a:r>
              <a:rPr lang="ru-RU" dirty="0" err="1"/>
              <a:t>виробничого</a:t>
            </a:r>
            <a:r>
              <a:rPr lang="ru-RU" dirty="0"/>
              <a:t> </a:t>
            </a:r>
            <a:r>
              <a:rPr lang="ru-RU" dirty="0" err="1" smtClean="0"/>
              <a:t>процесу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час </a:t>
            </a:r>
            <a:r>
              <a:rPr lang="ru-RU" dirty="0" err="1"/>
              <a:t>виготовлення</a:t>
            </a:r>
            <a:r>
              <a:rPr lang="ru-RU" dirty="0"/>
              <a:t> продукту і </a:t>
            </a: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</a:t>
            </a:r>
            <a:r>
              <a:rPr lang="ru-RU" dirty="0" err="1"/>
              <a:t>тривалого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/>
              <a:t>виробничого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виробникові</a:t>
            </a:r>
            <a:r>
              <a:rPr lang="ru-RU" dirty="0"/>
              <a:t> </a:t>
            </a:r>
            <a:r>
              <a:rPr lang="ru-RU" dirty="0" err="1"/>
              <a:t>розширити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товару при </a:t>
            </a:r>
            <a:r>
              <a:rPr lang="ru-RU" dirty="0" err="1"/>
              <a:t>підвищенні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, а при </a:t>
            </a:r>
            <a:r>
              <a:rPr lang="ru-RU" dirty="0" err="1"/>
              <a:t>пониженні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переходить на </a:t>
            </a:r>
            <a:r>
              <a:rPr lang="ru-RU" dirty="0" err="1"/>
              <a:t>випуск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 </a:t>
            </a:r>
            <a:r>
              <a:rPr lang="ru-RU" dirty="0" err="1"/>
              <a:t>Пропозиція</a:t>
            </a:r>
            <a:r>
              <a:rPr lang="ru-RU" dirty="0"/>
              <a:t> такого товару є </a:t>
            </a:r>
            <a:r>
              <a:rPr lang="ru-RU" b="1" dirty="0" err="1"/>
              <a:t>еластичною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 smtClean="0"/>
              <a:t>Еластичність</a:t>
            </a:r>
            <a:r>
              <a:rPr lang="ru-RU" dirty="0" smtClean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і </a:t>
            </a:r>
            <a:r>
              <a:rPr lang="ru-RU" dirty="0" err="1"/>
              <a:t>від</a:t>
            </a:r>
            <a:r>
              <a:rPr lang="ru-RU" dirty="0"/>
              <a:t> часового </a:t>
            </a:r>
            <a:r>
              <a:rPr lang="ru-RU" dirty="0" err="1"/>
              <a:t>чинника</a:t>
            </a:r>
            <a:r>
              <a:rPr lang="ru-RU" dirty="0"/>
              <a:t>, коли </a:t>
            </a:r>
            <a:r>
              <a:rPr lang="ru-RU" dirty="0" err="1"/>
              <a:t>виробник</a:t>
            </a:r>
            <a:r>
              <a:rPr lang="ru-RU" dirty="0"/>
              <a:t> не в </a:t>
            </a:r>
            <a:r>
              <a:rPr lang="ru-RU" dirty="0" err="1"/>
              <a:t>змозі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реагувати</a:t>
            </a:r>
            <a:r>
              <a:rPr lang="ru-RU" dirty="0"/>
              <a:t> на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для </a:t>
            </a:r>
            <a:r>
              <a:rPr lang="ru-RU" dirty="0" err="1"/>
              <a:t>додаткового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товару </a:t>
            </a:r>
            <a:r>
              <a:rPr lang="ru-RU" dirty="0" err="1"/>
              <a:t>необхідний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час.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автомобілів</a:t>
            </a:r>
            <a:r>
              <a:rPr lang="ru-RU" dirty="0"/>
              <a:t> за </a:t>
            </a:r>
            <a:r>
              <a:rPr lang="ru-RU" dirty="0" err="1"/>
              <a:t>тиждень</a:t>
            </a:r>
            <a:r>
              <a:rPr lang="ru-RU" dirty="0"/>
              <a:t> практично </a:t>
            </a:r>
            <a:r>
              <a:rPr lang="ru-RU" dirty="0" err="1"/>
              <a:t>неможливо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 на них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зрости</a:t>
            </a:r>
            <a:r>
              <a:rPr lang="ru-RU" dirty="0"/>
              <a:t> в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. У таких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пропозиція</a:t>
            </a:r>
            <a:r>
              <a:rPr lang="ru-RU" dirty="0"/>
              <a:t> є </a:t>
            </a:r>
            <a:r>
              <a:rPr lang="ru-RU" b="1" dirty="0" err="1"/>
              <a:t>нееластичною</a:t>
            </a:r>
            <a:r>
              <a:rPr lang="ru-RU" dirty="0"/>
              <a:t>. Для товару, </a:t>
            </a:r>
            <a:r>
              <a:rPr lang="ru-RU" dirty="0" err="1"/>
              <a:t>який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час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псуються</a:t>
            </a:r>
            <a:r>
              <a:rPr lang="ru-RU" dirty="0"/>
              <a:t>), </a:t>
            </a:r>
            <a:r>
              <a:rPr lang="ru-RU" dirty="0" err="1"/>
              <a:t>еластичність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буде </a:t>
            </a:r>
            <a:r>
              <a:rPr lang="ru-RU" dirty="0" err="1"/>
              <a:t>низькою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670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6886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/>
              <a:t>Багато</a:t>
            </a:r>
            <a:r>
              <a:rPr lang="ru-RU" b="1" dirty="0"/>
              <a:t> </a:t>
            </a:r>
            <a:r>
              <a:rPr lang="ru-RU" b="1" dirty="0" err="1"/>
              <a:t>економістів</a:t>
            </a:r>
            <a:r>
              <a:rPr lang="ru-RU" b="1" dirty="0"/>
              <a:t> </a:t>
            </a:r>
            <a:r>
              <a:rPr lang="ru-RU" b="1" dirty="0" err="1"/>
              <a:t>виділяють</a:t>
            </a:r>
            <a:r>
              <a:rPr lang="ru-RU" b="1" dirty="0"/>
              <a:t>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фактори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змінюють</a:t>
            </a:r>
            <a:r>
              <a:rPr lang="ru-RU" b="1" dirty="0"/>
              <a:t> </a:t>
            </a:r>
            <a:r>
              <a:rPr lang="ru-RU" b="1" dirty="0" err="1"/>
              <a:t>пропозицію</a:t>
            </a:r>
            <a:r>
              <a:rPr lang="ru-RU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собівартості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на </a:t>
            </a:r>
            <a:r>
              <a:rPr lang="ru-RU" dirty="0" err="1" smtClean="0"/>
              <a:t>ресурси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/>
              <a:t>податків</a:t>
            </a:r>
            <a:r>
              <a:rPr lang="ru-RU" dirty="0"/>
              <a:t> і </a:t>
            </a:r>
            <a:r>
              <a:rPr lang="ru-RU" dirty="0" err="1"/>
              <a:t>дотацій</a:t>
            </a:r>
            <a:r>
              <a:rPr lang="ru-RU" dirty="0"/>
              <a:t>, </a:t>
            </a:r>
            <a:r>
              <a:rPr lang="ru-RU" dirty="0" err="1"/>
              <a:t>досягнень</a:t>
            </a:r>
            <a:r>
              <a:rPr lang="ru-RU" dirty="0"/>
              <a:t> науки і </a:t>
            </a:r>
            <a:r>
              <a:rPr lang="ru-RU" dirty="0" err="1"/>
              <a:t>техніки</a:t>
            </a:r>
            <a:r>
              <a:rPr lang="ru-RU" dirty="0"/>
              <a:t>,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/>
              <a:t>собівартості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виробникові</a:t>
            </a:r>
            <a:r>
              <a:rPr lang="ru-RU" dirty="0"/>
              <a:t> </a:t>
            </a:r>
            <a:r>
              <a:rPr lang="ru-RU" dirty="0" err="1"/>
              <a:t>доставити</a:t>
            </a:r>
            <a:r>
              <a:rPr lang="ru-RU" dirty="0"/>
              <a:t> на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собівартості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протилежного</a:t>
            </a:r>
            <a:r>
              <a:rPr lang="ru-RU" dirty="0"/>
              <a:t> </a:t>
            </a:r>
            <a:r>
              <a:rPr lang="ru-RU" dirty="0" smtClean="0"/>
              <a:t>результату.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на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на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 smtClean="0"/>
              <a:t>субститути</a:t>
            </a:r>
            <a:r>
              <a:rPr lang="ru-RU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Індивідуальні</a:t>
            </a:r>
            <a:r>
              <a:rPr lang="ru-RU" dirty="0" smtClean="0"/>
              <a:t> </a:t>
            </a:r>
            <a:r>
              <a:rPr lang="ru-RU" dirty="0" err="1"/>
              <a:t>смаки</a:t>
            </a:r>
            <a:r>
              <a:rPr lang="ru-RU" dirty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Перспективні</a:t>
            </a:r>
            <a:r>
              <a:rPr lang="ru-RU" dirty="0" smtClean="0"/>
              <a:t> </a:t>
            </a:r>
            <a:r>
              <a:rPr lang="ru-RU" dirty="0" err="1"/>
              <a:t>очікування</a:t>
            </a:r>
            <a:r>
              <a:rPr lang="ru-RU" dirty="0"/>
              <a:t> </a:t>
            </a:r>
            <a:r>
              <a:rPr lang="ru-RU" dirty="0" err="1"/>
              <a:t>виробників</a:t>
            </a:r>
            <a:r>
              <a:rPr lang="ru-RU" dirty="0"/>
              <a:t>. При прогнозах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в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виробники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скоротити</a:t>
            </a:r>
            <a:r>
              <a:rPr lang="ru-RU" dirty="0"/>
              <a:t> </a:t>
            </a:r>
            <a:r>
              <a:rPr lang="ru-RU" dirty="0" err="1"/>
              <a:t>пропозицію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незабаром</a:t>
            </a:r>
            <a:r>
              <a:rPr lang="ru-RU" dirty="0"/>
              <a:t> </a:t>
            </a:r>
            <a:r>
              <a:rPr lang="ru-RU" dirty="0" err="1"/>
              <a:t>продати</a:t>
            </a:r>
            <a:r>
              <a:rPr lang="ru-RU" dirty="0"/>
              <a:t> товар за </a:t>
            </a:r>
            <a:r>
              <a:rPr lang="ru-RU" dirty="0" err="1"/>
              <a:t>вищою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, і </a:t>
            </a:r>
            <a:r>
              <a:rPr lang="ru-RU" dirty="0" err="1" smtClean="0"/>
              <a:t>навпаки</a:t>
            </a:r>
            <a:r>
              <a:rPr lang="ru-RU" dirty="0" smtClean="0"/>
              <a:t>.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товаровиробників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пропозицію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постачальників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пропозиція</a:t>
            </a:r>
            <a:r>
              <a:rPr lang="ru-RU" dirty="0"/>
              <a:t> і </a:t>
            </a:r>
            <a:r>
              <a:rPr lang="ru-RU" dirty="0" err="1" smtClean="0"/>
              <a:t>навпаки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870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1"/>
            <a:ext cx="7632847" cy="792088"/>
          </a:xfrm>
        </p:spPr>
        <p:txBody>
          <a:bodyPr/>
          <a:lstStyle/>
          <a:p>
            <a:r>
              <a:rPr lang="ru-RU" dirty="0" err="1"/>
              <a:t>Ринкова</a:t>
            </a:r>
            <a:r>
              <a:rPr lang="ru-RU" dirty="0"/>
              <a:t> </a:t>
            </a:r>
            <a:r>
              <a:rPr lang="ru-RU" dirty="0" err="1"/>
              <a:t>ціна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704856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і </a:t>
            </a:r>
            <a:r>
              <a:rPr lang="ru-RU" dirty="0" err="1"/>
              <a:t>пропозиції</a:t>
            </a:r>
            <a:r>
              <a:rPr lang="ru-RU" dirty="0"/>
              <a:t>,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за </a:t>
            </a:r>
            <a:r>
              <a:rPr lang="ru-RU" dirty="0" err="1"/>
              <a:t>фіксації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, причин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дефіциту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розкрити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дослідити</a:t>
            </a:r>
            <a:r>
              <a:rPr lang="ru-RU" dirty="0"/>
              <a:t> </a:t>
            </a:r>
            <a:r>
              <a:rPr lang="ru-RU" dirty="0" err="1"/>
              <a:t>ринковий</a:t>
            </a:r>
            <a:r>
              <a:rPr lang="ru-RU" dirty="0"/>
              <a:t> </a:t>
            </a:r>
            <a:r>
              <a:rPr lang="ru-RU" dirty="0" err="1"/>
              <a:t>критерій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благ.</a:t>
            </a:r>
          </a:p>
          <a:p>
            <a:pPr marL="0" indent="0">
              <a:buNone/>
            </a:pPr>
            <a:r>
              <a:rPr lang="ru-RU" dirty="0" err="1" smtClean="0"/>
              <a:t>Координація</a:t>
            </a:r>
            <a:r>
              <a:rPr lang="ru-RU" dirty="0" smtClean="0"/>
              <a:t> </a:t>
            </a:r>
            <a:r>
              <a:rPr lang="ru-RU" dirty="0" err="1"/>
              <a:t>дій</a:t>
            </a:r>
            <a:r>
              <a:rPr lang="ru-RU" dirty="0"/>
              <a:t> у </a:t>
            </a:r>
            <a:r>
              <a:rPr lang="ru-RU" dirty="0" err="1"/>
              <a:t>ринковому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врівноважує</a:t>
            </a:r>
            <a:r>
              <a:rPr lang="ru-RU" dirty="0"/>
              <a:t> ринки, а </a:t>
            </a:r>
            <a:r>
              <a:rPr lang="ru-RU" dirty="0" err="1"/>
              <a:t>ціна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врівноважує</a:t>
            </a:r>
            <a:r>
              <a:rPr lang="ru-RU" dirty="0"/>
              <a:t> </a:t>
            </a:r>
            <a:r>
              <a:rPr lang="ru-RU" dirty="0" err="1"/>
              <a:t>кількісні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і </a:t>
            </a:r>
            <a:r>
              <a:rPr lang="ru-RU" dirty="0" err="1"/>
              <a:t>пропозиції</a:t>
            </a:r>
            <a:r>
              <a:rPr lang="ru-RU" dirty="0"/>
              <a:t>,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b="1" dirty="0" err="1"/>
              <a:t>ціною</a:t>
            </a:r>
            <a:r>
              <a:rPr lang="ru-RU" b="1" dirty="0"/>
              <a:t> </a:t>
            </a:r>
            <a:r>
              <a:rPr lang="ru-RU" b="1" dirty="0" err="1"/>
              <a:t>рівноваги</a:t>
            </a:r>
            <a:r>
              <a:rPr lang="ru-RU" b="1" dirty="0"/>
              <a:t>,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рівноважною</a:t>
            </a:r>
            <a:r>
              <a:rPr lang="ru-RU" b="1" dirty="0"/>
              <a:t> </a:t>
            </a:r>
            <a:r>
              <a:rPr lang="ru-RU" b="1" dirty="0" err="1"/>
              <a:t>ціною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блага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автоматичну</a:t>
            </a:r>
            <a:r>
              <a:rPr lang="ru-RU" dirty="0"/>
              <a:t> </a:t>
            </a:r>
            <a:r>
              <a:rPr lang="ru-RU" dirty="0" err="1"/>
              <a:t>ринкову</a:t>
            </a:r>
            <a:r>
              <a:rPr lang="ru-RU" dirty="0"/>
              <a:t> </a:t>
            </a:r>
            <a:r>
              <a:rPr lang="ru-RU" dirty="0" err="1"/>
              <a:t>реакцію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. </a:t>
            </a:r>
            <a:r>
              <a:rPr lang="ru-RU" dirty="0" err="1"/>
              <a:t>Вища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 </a:t>
            </a:r>
            <a:r>
              <a:rPr lang="ru-RU" dirty="0" err="1"/>
              <a:t>змушує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 </a:t>
            </a:r>
            <a:r>
              <a:rPr lang="ru-RU" dirty="0" err="1"/>
              <a:t>купувати</a:t>
            </a:r>
            <a:r>
              <a:rPr lang="ru-RU" dirty="0"/>
              <a:t> блага </a:t>
            </a:r>
            <a:r>
              <a:rPr lang="ru-RU" dirty="0" err="1"/>
              <a:t>менше</a:t>
            </a:r>
            <a:r>
              <a:rPr lang="ru-RU" dirty="0"/>
              <a:t>, а </a:t>
            </a:r>
            <a:r>
              <a:rPr lang="ru-RU" dirty="0" err="1"/>
              <a:t>виробників</a:t>
            </a:r>
            <a:r>
              <a:rPr lang="ru-RU" dirty="0"/>
              <a:t> </a:t>
            </a:r>
            <a:r>
              <a:rPr lang="ru-RU" dirty="0" err="1"/>
              <a:t>постачати</a:t>
            </a:r>
            <a:r>
              <a:rPr lang="ru-RU" dirty="0"/>
              <a:t> блага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і </a:t>
            </a:r>
            <a:r>
              <a:rPr lang="ru-RU" dirty="0" err="1"/>
              <a:t>величини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853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5760640"/>
          </a:xfrm>
        </p:spPr>
        <p:txBody>
          <a:bodyPr/>
          <a:lstStyle/>
          <a:p>
            <a:r>
              <a:rPr lang="ru-RU" dirty="0"/>
              <a:t>До такого ж </a:t>
            </a:r>
            <a:r>
              <a:rPr lang="ru-RU" dirty="0" err="1"/>
              <a:t>наслідку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і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як </a:t>
            </a:r>
            <a:r>
              <a:rPr lang="ru-RU" dirty="0" err="1"/>
              <a:t>відхилення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.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сигналізує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благо стало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рідкісним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пропозиція</a:t>
            </a:r>
            <a:r>
              <a:rPr lang="ru-RU" dirty="0"/>
              <a:t> </a:t>
            </a:r>
            <a:r>
              <a:rPr lang="ru-RU" dirty="0" err="1"/>
              <a:t>перевищила</a:t>
            </a:r>
            <a:r>
              <a:rPr lang="ru-RU" dirty="0"/>
              <a:t> попит і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, але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рівновагу</a:t>
            </a:r>
            <a:r>
              <a:rPr lang="ru-RU" dirty="0"/>
              <a:t>.</a:t>
            </a:r>
          </a:p>
          <a:p>
            <a:r>
              <a:rPr lang="ru-RU" dirty="0"/>
              <a:t>Але </a:t>
            </a:r>
            <a:r>
              <a:rPr lang="ru-RU" dirty="0" err="1"/>
              <a:t>інколи</a:t>
            </a:r>
            <a:r>
              <a:rPr lang="ru-RU" dirty="0"/>
              <a:t>, </a:t>
            </a:r>
            <a:r>
              <a:rPr lang="ru-RU" dirty="0" err="1"/>
              <a:t>керуючись</a:t>
            </a:r>
            <a:r>
              <a:rPr lang="ru-RU" dirty="0"/>
              <a:t>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міркуваннями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уряд </a:t>
            </a:r>
            <a:r>
              <a:rPr lang="ru-RU" dirty="0" err="1"/>
              <a:t>фіксує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 на товар на так званому </a:t>
            </a:r>
            <a:r>
              <a:rPr lang="ru-RU" dirty="0" err="1"/>
              <a:t>соціально</a:t>
            </a:r>
            <a:r>
              <a:rPr lang="ru-RU" dirty="0"/>
              <a:t> </a:t>
            </a:r>
            <a:r>
              <a:rPr lang="ru-RU" dirty="0" err="1"/>
              <a:t>прийнятному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рівнозначно</a:t>
            </a:r>
            <a:r>
              <a:rPr lang="ru-RU" dirty="0"/>
              <a:t> </a:t>
            </a:r>
            <a:r>
              <a:rPr lang="ru-RU" dirty="0" err="1"/>
              <a:t>виключенню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координації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Рідкісність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блага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подолати</a:t>
            </a:r>
            <a:r>
              <a:rPr lang="ru-RU" dirty="0"/>
              <a:t>, </a:t>
            </a:r>
            <a:r>
              <a:rPr lang="ru-RU" dirty="0" err="1"/>
              <a:t>встановлюючи</a:t>
            </a:r>
            <a:r>
              <a:rPr lang="ru-RU" dirty="0"/>
              <a:t> контроль над </a:t>
            </a:r>
            <a:r>
              <a:rPr lang="ru-RU" dirty="0" err="1"/>
              <a:t>ціною</a:t>
            </a:r>
            <a:r>
              <a:rPr lang="ru-RU" dirty="0"/>
              <a:t>. </a:t>
            </a:r>
            <a:r>
              <a:rPr lang="ru-RU" dirty="0" err="1"/>
              <a:t>Фіксація</a:t>
            </a:r>
            <a:r>
              <a:rPr lang="ru-RU" dirty="0"/>
              <a:t> </a:t>
            </a:r>
            <a:r>
              <a:rPr lang="ru-RU" dirty="0" err="1"/>
              <a:t>низької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нестачу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дефіцит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494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68863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Грошові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b="1" dirty="0" err="1"/>
              <a:t>відносну</a:t>
            </a:r>
            <a:r>
              <a:rPr lang="ru-RU" b="1" dirty="0"/>
              <a:t> </a:t>
            </a:r>
            <a:r>
              <a:rPr lang="ru-RU" b="1" dirty="0" err="1"/>
              <a:t>рідкісність</a:t>
            </a:r>
            <a:r>
              <a:rPr lang="ru-RU" dirty="0"/>
              <a:t>. Благо </a:t>
            </a:r>
            <a:r>
              <a:rPr lang="ru-RU" dirty="0" err="1"/>
              <a:t>перестає</a:t>
            </a:r>
            <a:r>
              <a:rPr lang="ru-RU" dirty="0"/>
              <a:t> бути </a:t>
            </a:r>
            <a:r>
              <a:rPr lang="ru-RU" dirty="0" err="1"/>
              <a:t>рідкісним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  </a:t>
            </a:r>
            <a:r>
              <a:rPr lang="ru-RU" dirty="0" err="1"/>
              <a:t>отримати</a:t>
            </a:r>
            <a:r>
              <a:rPr lang="ru-RU" dirty="0"/>
              <a:t> у </a:t>
            </a:r>
            <a:r>
              <a:rPr lang="ru-RU" dirty="0" err="1"/>
              <a:t>бажаній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без </a:t>
            </a:r>
            <a:r>
              <a:rPr lang="ru-RU" dirty="0" err="1"/>
              <a:t>обмежень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b="1" dirty="0" err="1"/>
              <a:t>Конкуренція</a:t>
            </a:r>
            <a:r>
              <a:rPr lang="ru-RU" b="1" dirty="0"/>
              <a:t> </a:t>
            </a:r>
            <a:r>
              <a:rPr lang="ru-RU" b="1" dirty="0" err="1"/>
              <a:t>покупців</a:t>
            </a:r>
            <a:r>
              <a:rPr lang="ru-RU" b="1" dirty="0"/>
              <a:t> </a:t>
            </a:r>
            <a:r>
              <a:rPr lang="ru-RU" dirty="0"/>
              <a:t>є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рідкісності</a:t>
            </a:r>
            <a:r>
              <a:rPr lang="ru-RU" dirty="0"/>
              <a:t> благ, </a:t>
            </a:r>
            <a:r>
              <a:rPr lang="ru-RU" dirty="0" err="1"/>
              <a:t>позбавитися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,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усунувши</a:t>
            </a:r>
            <a:r>
              <a:rPr lang="ru-RU" dirty="0"/>
              <a:t> </a:t>
            </a:r>
            <a:r>
              <a:rPr lang="ru-RU" dirty="0" err="1"/>
              <a:t>рідкісність</a:t>
            </a:r>
            <a:r>
              <a:rPr lang="ru-RU" dirty="0"/>
              <a:t>. </a:t>
            </a:r>
            <a:r>
              <a:rPr lang="ru-RU" dirty="0" err="1"/>
              <a:t>Критерієм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рідкісних</a:t>
            </a:r>
            <a:r>
              <a:rPr lang="ru-RU" dirty="0"/>
              <a:t> благ в </a:t>
            </a:r>
            <a:r>
              <a:rPr lang="ru-RU" dirty="0" err="1"/>
              <a:t>умовах</a:t>
            </a:r>
            <a:r>
              <a:rPr lang="ru-RU" dirty="0"/>
              <a:t> ринку є </a:t>
            </a:r>
            <a:r>
              <a:rPr lang="ru-RU" dirty="0" err="1"/>
              <a:t>готовність</a:t>
            </a:r>
            <a:r>
              <a:rPr lang="ru-RU" dirty="0"/>
              <a:t> </a:t>
            </a:r>
            <a:r>
              <a:rPr lang="ru-RU" dirty="0" err="1"/>
              <a:t>платити</a:t>
            </a:r>
            <a:r>
              <a:rPr lang="ru-RU" dirty="0"/>
              <a:t>. </a:t>
            </a:r>
            <a:r>
              <a:rPr lang="ru-RU" dirty="0" err="1"/>
              <a:t>Покупці</a:t>
            </a:r>
            <a:r>
              <a:rPr lang="ru-RU" dirty="0"/>
              <a:t>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дотримуватись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критерію</a:t>
            </a:r>
            <a:r>
              <a:rPr lang="ru-RU" dirty="0"/>
              <a:t>, </a:t>
            </a:r>
            <a:r>
              <a:rPr lang="ru-RU" dirty="0" err="1"/>
              <a:t>створюючи</a:t>
            </a:r>
            <a:r>
              <a:rPr lang="ru-RU" dirty="0"/>
              <a:t> </a:t>
            </a:r>
            <a:r>
              <a:rPr lang="ru-RU" dirty="0" err="1"/>
              <a:t>конкуренцію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 </a:t>
            </a:r>
            <a:r>
              <a:rPr lang="ru-RU" dirty="0" err="1"/>
              <a:t>Розподіл</a:t>
            </a:r>
            <a:r>
              <a:rPr lang="ru-RU" dirty="0"/>
              <a:t> та </a:t>
            </a:r>
            <a:r>
              <a:rPr lang="ru-RU" dirty="0" err="1"/>
              <a:t>споживання</a:t>
            </a:r>
            <a:r>
              <a:rPr lang="ru-RU" dirty="0"/>
              <a:t> благ у </a:t>
            </a:r>
            <a:r>
              <a:rPr lang="ru-RU" dirty="0" err="1"/>
              <a:t>суспільстві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готовності</a:t>
            </a:r>
            <a:r>
              <a:rPr lang="ru-RU" dirty="0"/>
              <a:t> </a:t>
            </a:r>
            <a:r>
              <a:rPr lang="ru-RU" dirty="0" err="1"/>
              <a:t>платити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є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мотивацією</a:t>
            </a:r>
            <a:r>
              <a:rPr lang="ru-RU" dirty="0"/>
              <a:t> до </a:t>
            </a:r>
            <a:r>
              <a:rPr lang="ru-RU" dirty="0" err="1"/>
              <a:t>праці</a:t>
            </a:r>
            <a:r>
              <a:rPr lang="ru-RU" dirty="0"/>
              <a:t> та до </a:t>
            </a:r>
            <a:r>
              <a:rPr lang="ru-RU" dirty="0" err="1"/>
              <a:t>заробляння</a:t>
            </a:r>
            <a:r>
              <a:rPr lang="ru-RU" dirty="0"/>
              <a:t> грошей.</a:t>
            </a:r>
          </a:p>
          <a:p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закон </a:t>
            </a:r>
            <a:r>
              <a:rPr lang="ru-RU" dirty="0" err="1"/>
              <a:t>заважає</a:t>
            </a:r>
            <a:r>
              <a:rPr lang="ru-RU" dirty="0"/>
              <a:t> </a:t>
            </a:r>
            <a:r>
              <a:rPr lang="ru-RU" dirty="0" err="1"/>
              <a:t>функціонувати</a:t>
            </a:r>
            <a:r>
              <a:rPr lang="ru-RU" dirty="0"/>
              <a:t> </a:t>
            </a:r>
            <a:r>
              <a:rPr lang="ru-RU" dirty="0" err="1"/>
              <a:t>ціновому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, то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не </a:t>
            </a:r>
            <a:r>
              <a:rPr lang="ru-RU" dirty="0" err="1"/>
              <a:t>грошові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 і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покупцями</a:t>
            </a:r>
            <a:r>
              <a:rPr lang="ru-RU" dirty="0"/>
              <a:t>. </a:t>
            </a:r>
            <a:r>
              <a:rPr lang="ru-RU" dirty="0" err="1"/>
              <a:t>Конкуренція</a:t>
            </a:r>
            <a:r>
              <a:rPr lang="ru-RU" dirty="0"/>
              <a:t> </a:t>
            </a:r>
            <a:r>
              <a:rPr lang="ru-RU" dirty="0" err="1"/>
              <a:t>підвищить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(</a:t>
            </a:r>
            <a:r>
              <a:rPr lang="ru-RU" dirty="0" err="1"/>
              <a:t>грошові</a:t>
            </a:r>
            <a:r>
              <a:rPr lang="ru-RU" dirty="0"/>
              <a:t> й не </a:t>
            </a:r>
            <a:r>
              <a:rPr lang="ru-RU" dirty="0" err="1"/>
              <a:t>грошові</a:t>
            </a:r>
            <a:r>
              <a:rPr lang="ru-RU" dirty="0"/>
              <a:t>) і буде </a:t>
            </a:r>
            <a:r>
              <a:rPr lang="ru-RU" dirty="0" err="1"/>
              <a:t>збільшувати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доти</a:t>
            </a:r>
            <a:r>
              <a:rPr lang="ru-RU" dirty="0"/>
              <a:t>, доки величина </a:t>
            </a:r>
            <a:r>
              <a:rPr lang="ru-RU" dirty="0" err="1"/>
              <a:t>попиту</a:t>
            </a:r>
            <a:r>
              <a:rPr lang="ru-RU" dirty="0"/>
              <a:t> не </a:t>
            </a:r>
            <a:r>
              <a:rPr lang="ru-RU" dirty="0" err="1"/>
              <a:t>зрівняється</a:t>
            </a:r>
            <a:r>
              <a:rPr lang="ru-RU" dirty="0"/>
              <a:t> з величиною </a:t>
            </a:r>
            <a:r>
              <a:rPr lang="ru-RU" dirty="0" err="1"/>
              <a:t>пропозиції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35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60486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Не </a:t>
            </a:r>
            <a:r>
              <a:rPr lang="ru-RU" b="1" dirty="0" err="1"/>
              <a:t>грошовими</a:t>
            </a:r>
            <a:r>
              <a:rPr lang="ru-RU" b="1" dirty="0"/>
              <a:t> </a:t>
            </a:r>
            <a:r>
              <a:rPr lang="ru-RU" b="1" dirty="0" err="1"/>
              <a:t>витратами</a:t>
            </a:r>
            <a:r>
              <a:rPr lang="ru-RU" b="1" dirty="0"/>
              <a:t> </a:t>
            </a:r>
            <a:r>
              <a:rPr lang="ru-RU" b="1" dirty="0" err="1"/>
              <a:t>споживачів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або</a:t>
            </a:r>
            <a:r>
              <a:rPr lang="ru-RU" dirty="0"/>
              <a:t> не грошовою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) </a:t>
            </a:r>
            <a:r>
              <a:rPr lang="ru-RU" dirty="0" err="1"/>
              <a:t>вважаються</a:t>
            </a:r>
            <a:r>
              <a:rPr lang="ru-RU" dirty="0"/>
              <a:t>: </a:t>
            </a:r>
            <a:r>
              <a:rPr lang="ru-RU" dirty="0" err="1"/>
              <a:t>стояння</a:t>
            </a:r>
            <a:r>
              <a:rPr lang="ru-RU" dirty="0"/>
              <a:t> в </a:t>
            </a:r>
            <a:r>
              <a:rPr lang="ru-RU" dirty="0" err="1"/>
              <a:t>черзі</a:t>
            </a:r>
            <a:r>
              <a:rPr lang="ru-RU" dirty="0"/>
              <a:t>, </a:t>
            </a:r>
            <a:r>
              <a:rPr lang="ru-RU" dirty="0" err="1"/>
              <a:t>давання</a:t>
            </a:r>
            <a:r>
              <a:rPr lang="ru-RU" dirty="0"/>
              <a:t> </a:t>
            </a:r>
            <a:r>
              <a:rPr lang="ru-RU" dirty="0" err="1"/>
              <a:t>чайових</a:t>
            </a:r>
            <a:r>
              <a:rPr lang="ru-RU" dirty="0"/>
              <a:t> і </a:t>
            </a:r>
            <a:r>
              <a:rPr lang="ru-RU" dirty="0" err="1"/>
              <a:t>хабарів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і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, </a:t>
            </a:r>
            <a:r>
              <a:rPr lang="ru-RU" dirty="0" err="1"/>
              <a:t>витрати</a:t>
            </a:r>
            <a:r>
              <a:rPr lang="ru-RU" dirty="0"/>
              <a:t> часу на </a:t>
            </a:r>
            <a:r>
              <a:rPr lang="ru-RU" dirty="0" err="1"/>
              <a:t>пошук</a:t>
            </a:r>
            <a:r>
              <a:rPr lang="ru-RU" dirty="0"/>
              <a:t> товару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Збільшення</a:t>
            </a:r>
            <a:r>
              <a:rPr lang="ru-RU" dirty="0"/>
              <a:t> не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 </a:t>
            </a:r>
            <a:r>
              <a:rPr lang="ru-RU" dirty="0" err="1"/>
              <a:t>породжує</a:t>
            </a:r>
            <a:r>
              <a:rPr lang="ru-RU" dirty="0"/>
              <a:t> </a:t>
            </a:r>
            <a:r>
              <a:rPr lang="ru-RU" dirty="0" err="1"/>
              <a:t>змертвілі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приносять</a:t>
            </a:r>
            <a:r>
              <a:rPr lang="ru-RU" dirty="0"/>
              <a:t> </a:t>
            </a:r>
            <a:r>
              <a:rPr lang="ru-RU" dirty="0" err="1"/>
              <a:t>вигід</a:t>
            </a:r>
            <a:r>
              <a:rPr lang="ru-RU" dirty="0"/>
              <a:t> і </a:t>
            </a:r>
            <a:r>
              <a:rPr lang="ru-RU" dirty="0" err="1"/>
              <a:t>продавцю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чекання</a:t>
            </a:r>
            <a:r>
              <a:rPr lang="ru-RU" dirty="0"/>
              <a:t> в </a:t>
            </a:r>
            <a:r>
              <a:rPr lang="ru-RU" dirty="0" err="1"/>
              <a:t>черзі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b="1" dirty="0" err="1"/>
              <a:t>Отже</a:t>
            </a:r>
            <a:r>
              <a:rPr lang="ru-RU" b="1" dirty="0"/>
              <a:t>, </a:t>
            </a:r>
            <a:r>
              <a:rPr lang="ru-RU" b="1" dirty="0" err="1"/>
              <a:t>ринкова</a:t>
            </a:r>
            <a:r>
              <a:rPr lang="ru-RU" b="1" dirty="0"/>
              <a:t> </a:t>
            </a:r>
            <a:r>
              <a:rPr lang="ru-RU" b="1" dirty="0" err="1"/>
              <a:t>рівновага</a:t>
            </a:r>
            <a:r>
              <a:rPr lang="ru-RU" b="1" dirty="0"/>
              <a:t> </a:t>
            </a:r>
            <a:r>
              <a:rPr lang="ru-RU" b="1" dirty="0" err="1"/>
              <a:t>зумовлюється</a:t>
            </a:r>
            <a:r>
              <a:rPr lang="ru-RU" b="1" dirty="0"/>
              <a:t> такими </a:t>
            </a:r>
            <a:r>
              <a:rPr lang="ru-RU" b="1" dirty="0" err="1"/>
              <a:t>чинниками</a:t>
            </a:r>
            <a:r>
              <a:rPr lang="ru-RU" dirty="0"/>
              <a:t>:</a:t>
            </a:r>
          </a:p>
          <a:p>
            <a:r>
              <a:rPr lang="ru-RU" dirty="0" err="1"/>
              <a:t>функцію</a:t>
            </a:r>
            <a:r>
              <a:rPr lang="ru-RU" dirty="0"/>
              <a:t> </a:t>
            </a:r>
            <a:r>
              <a:rPr lang="ru-RU" dirty="0" err="1"/>
              <a:t>координації</a:t>
            </a:r>
            <a:r>
              <a:rPr lang="ru-RU" dirty="0"/>
              <a:t> в </a:t>
            </a:r>
            <a:r>
              <a:rPr lang="ru-RU" dirty="0" err="1"/>
              <a:t>ринковому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встановлюються</a:t>
            </a:r>
            <a:r>
              <a:rPr lang="ru-RU" dirty="0"/>
              <a:t> на ринку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та </a:t>
            </a:r>
            <a:r>
              <a:rPr lang="ru-RU" dirty="0" err="1"/>
              <a:t>пропозиції</a:t>
            </a:r>
            <a:r>
              <a:rPr lang="ru-RU" dirty="0"/>
              <a:t>;</a:t>
            </a:r>
          </a:p>
          <a:p>
            <a:r>
              <a:rPr lang="ru-RU" dirty="0" err="1"/>
              <a:t>втручання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у </a:t>
            </a:r>
            <a:r>
              <a:rPr lang="ru-RU" dirty="0" err="1"/>
              <a:t>вільне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, </a:t>
            </a:r>
            <a:r>
              <a:rPr lang="ru-RU" dirty="0" err="1"/>
              <a:t>дефіциту</a:t>
            </a:r>
            <a:r>
              <a:rPr lang="ru-RU" dirty="0"/>
              <a:t> і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здійснюватись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у </a:t>
            </a:r>
            <a:r>
              <a:rPr lang="ru-RU" dirty="0" err="1"/>
              <a:t>виняткових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на короткий </a:t>
            </a:r>
            <a:r>
              <a:rPr lang="ru-RU" dirty="0" err="1"/>
              <a:t>період</a:t>
            </a:r>
            <a:r>
              <a:rPr lang="ru-RU" dirty="0"/>
              <a:t> часу і не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на три-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базисних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;</a:t>
            </a:r>
          </a:p>
          <a:p>
            <a:r>
              <a:rPr lang="ru-RU" dirty="0" err="1"/>
              <a:t>ринковий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благ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готовністю</a:t>
            </a:r>
            <a:r>
              <a:rPr lang="ru-RU" dirty="0"/>
              <a:t> </a:t>
            </a:r>
            <a:r>
              <a:rPr lang="ru-RU" dirty="0" err="1"/>
              <a:t>платити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підтверджує</a:t>
            </a:r>
            <a:r>
              <a:rPr lang="ru-RU" dirty="0"/>
              <a:t> </a:t>
            </a:r>
            <a:r>
              <a:rPr lang="ru-RU" dirty="0" err="1"/>
              <a:t>існуючий</a:t>
            </a:r>
            <a:r>
              <a:rPr lang="ru-RU" dirty="0"/>
              <a:t> </a:t>
            </a:r>
            <a:r>
              <a:rPr lang="ru-RU" dirty="0" err="1"/>
              <a:t>ринковий</a:t>
            </a:r>
            <a:r>
              <a:rPr lang="ru-RU" dirty="0"/>
              <a:t> принцип: «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smtClean="0"/>
              <a:t>через </a:t>
            </a:r>
            <a:r>
              <a:rPr lang="ru-RU" dirty="0" err="1"/>
              <a:t>ринок</a:t>
            </a:r>
            <a:r>
              <a:rPr lang="ru-RU" dirty="0"/>
              <a:t>, </a:t>
            </a:r>
            <a:r>
              <a:rPr lang="ru-RU" dirty="0" err="1"/>
              <a:t>справедливість</a:t>
            </a:r>
            <a:r>
              <a:rPr lang="ru-RU" dirty="0"/>
              <a:t> </a:t>
            </a:r>
            <a:r>
              <a:rPr lang="ru-RU" dirty="0" smtClean="0"/>
              <a:t>через </a:t>
            </a:r>
            <a:r>
              <a:rPr lang="ru-RU" dirty="0" err="1"/>
              <a:t>податки</a:t>
            </a:r>
            <a:r>
              <a:rPr lang="ru-RU" dirty="0"/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182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7704855" cy="86409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Реальні</a:t>
            </a:r>
            <a:r>
              <a:rPr lang="ru-RU" dirty="0"/>
              <a:t> </a:t>
            </a:r>
            <a:r>
              <a:rPr lang="ru-RU" dirty="0" err="1" smtClean="0"/>
              <a:t>ціни</a:t>
            </a:r>
            <a:r>
              <a:rPr lang="ru-RU" dirty="0"/>
              <a:t>. </a:t>
            </a:r>
            <a:r>
              <a:rPr lang="ru-RU" dirty="0" err="1"/>
              <a:t>Потенційні</a:t>
            </a:r>
            <a:r>
              <a:rPr lang="ru-RU" dirty="0"/>
              <a:t> </a:t>
            </a:r>
            <a:r>
              <a:rPr lang="ru-RU" dirty="0" err="1"/>
              <a:t>ціни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632848" cy="4968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та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представляє</a:t>
            </a:r>
            <a:r>
              <a:rPr lang="ru-RU" dirty="0"/>
              <a:t> собою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теоретичну</a:t>
            </a:r>
            <a:r>
              <a:rPr lang="ru-RU" dirty="0"/>
              <a:t> модель. </a:t>
            </a:r>
            <a:r>
              <a:rPr lang="ru-RU" dirty="0" err="1"/>
              <a:t>Розраховані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собою </a:t>
            </a:r>
            <a:r>
              <a:rPr lang="ru-RU" dirty="0" err="1"/>
              <a:t>ідеальні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реальним</a:t>
            </a:r>
            <a:r>
              <a:rPr lang="ru-RU" dirty="0"/>
              <a:t> </a:t>
            </a:r>
            <a:r>
              <a:rPr lang="ru-RU" dirty="0" err="1"/>
              <a:t>цінам</a:t>
            </a:r>
            <a:r>
              <a:rPr lang="ru-RU" dirty="0"/>
              <a:t> на ринку. </a:t>
            </a:r>
            <a:r>
              <a:rPr lang="ru-RU" dirty="0" err="1"/>
              <a:t>Фактично</a:t>
            </a:r>
            <a:r>
              <a:rPr lang="ru-RU" dirty="0"/>
              <a:t>, </a:t>
            </a:r>
            <a:r>
              <a:rPr lang="ru-RU" dirty="0" err="1"/>
              <a:t>ідеальні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собою </a:t>
            </a:r>
            <a:r>
              <a:rPr lang="ru-RU" dirty="0" err="1"/>
              <a:t>реальні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вони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за рядом умов,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Коли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для продажу, вони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одразу</a:t>
            </a:r>
            <a:r>
              <a:rPr lang="ru-RU" dirty="0"/>
              <a:t> </a:t>
            </a:r>
            <a:r>
              <a:rPr lang="ru-RU" dirty="0" err="1"/>
              <a:t>оцінюються</a:t>
            </a:r>
            <a:r>
              <a:rPr lang="ru-RU" dirty="0"/>
              <a:t>, але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є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потенційними</a:t>
            </a:r>
            <a:r>
              <a:rPr lang="ru-RU" dirty="0"/>
              <a:t> </a:t>
            </a:r>
            <a:r>
              <a:rPr lang="ru-RU" dirty="0" err="1"/>
              <a:t>цінами</a:t>
            </a:r>
            <a:r>
              <a:rPr lang="ru-RU" dirty="0"/>
              <a:t>.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ніякої</a:t>
            </a:r>
            <a:r>
              <a:rPr lang="ru-RU" dirty="0"/>
              <a:t> </a:t>
            </a:r>
            <a:r>
              <a:rPr lang="ru-RU" dirty="0" err="1"/>
              <a:t>впевненості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товар буде </a:t>
            </a:r>
            <a:r>
              <a:rPr lang="ru-RU" dirty="0" err="1"/>
              <a:t>продаватися</a:t>
            </a:r>
            <a:r>
              <a:rPr lang="ru-RU" dirty="0"/>
              <a:t> по </a:t>
            </a:r>
            <a:r>
              <a:rPr lang="ru-RU" dirty="0" err="1"/>
              <a:t>цім</a:t>
            </a:r>
            <a:r>
              <a:rPr lang="ru-RU" dirty="0"/>
              <a:t> </a:t>
            </a:r>
            <a:r>
              <a:rPr lang="ru-RU" dirty="0" err="1"/>
              <a:t>цінам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максимальний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. Таким чином, результат </a:t>
            </a:r>
            <a:r>
              <a:rPr lang="ru-RU" dirty="0" err="1"/>
              <a:t>реальної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переговорів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конкретними</a:t>
            </a:r>
            <a:r>
              <a:rPr lang="ru-RU" dirty="0"/>
              <a:t> </a:t>
            </a:r>
            <a:r>
              <a:rPr lang="ru-RU" dirty="0" err="1"/>
              <a:t>виробниками</a:t>
            </a:r>
            <a:r>
              <a:rPr lang="ru-RU" dirty="0"/>
              <a:t> та </a:t>
            </a:r>
            <a:r>
              <a:rPr lang="ru-RU" dirty="0" err="1"/>
              <a:t>покупцями</a:t>
            </a:r>
            <a:r>
              <a:rPr lang="ru-RU" dirty="0"/>
              <a:t>, а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деякий</a:t>
            </a:r>
            <a:r>
              <a:rPr lang="ru-RU" dirty="0"/>
              <a:t> час, 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великий.</a:t>
            </a:r>
          </a:p>
        </p:txBody>
      </p:sp>
    </p:spTree>
    <p:extLst>
      <p:ext uri="{BB962C8B-B14F-4D97-AF65-F5344CB8AC3E}">
        <p14:creationId xmlns:p14="http://schemas.microsoft.com/office/powerpoint/2010/main" val="177739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1202485"/>
          </a:xfrm>
        </p:spPr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4680520"/>
          </a:xfrm>
        </p:spPr>
        <p:txBody>
          <a:bodyPr/>
          <a:lstStyle/>
          <a:p>
            <a:r>
              <a:rPr lang="ru-RU" dirty="0"/>
              <a:t>Попит</a:t>
            </a:r>
          </a:p>
          <a:p>
            <a:r>
              <a:rPr lang="ru-RU" dirty="0"/>
              <a:t>Закон </a:t>
            </a:r>
            <a:r>
              <a:rPr lang="ru-RU" dirty="0" err="1"/>
              <a:t>попиту</a:t>
            </a:r>
            <a:endParaRPr lang="ru-RU" dirty="0"/>
          </a:p>
          <a:p>
            <a:r>
              <a:rPr lang="ru-RU" dirty="0" err="1"/>
              <a:t>Еластичність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endParaRPr lang="ru-RU" dirty="0"/>
          </a:p>
          <a:p>
            <a:r>
              <a:rPr lang="ru-RU" dirty="0"/>
              <a:t>Крива </a:t>
            </a:r>
            <a:r>
              <a:rPr lang="ru-RU" dirty="0" err="1"/>
              <a:t>попиту</a:t>
            </a:r>
            <a:endParaRPr lang="ru-RU" dirty="0"/>
          </a:p>
          <a:p>
            <a:r>
              <a:rPr lang="ru-RU" dirty="0" err="1"/>
              <a:t>Пропозиція</a:t>
            </a:r>
            <a:endParaRPr lang="ru-RU" dirty="0"/>
          </a:p>
          <a:p>
            <a:r>
              <a:rPr lang="ru-RU" dirty="0"/>
              <a:t>Закон </a:t>
            </a:r>
            <a:r>
              <a:rPr lang="ru-RU" dirty="0" err="1"/>
              <a:t>пропозиції</a:t>
            </a:r>
            <a:endParaRPr lang="ru-RU" dirty="0"/>
          </a:p>
          <a:p>
            <a:r>
              <a:rPr lang="ru-RU" dirty="0" err="1"/>
              <a:t>Еластичність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Ринкова</a:t>
            </a:r>
            <a:r>
              <a:rPr lang="ru-RU" dirty="0"/>
              <a:t> </a:t>
            </a:r>
            <a:r>
              <a:rPr lang="ru-RU" dirty="0" err="1"/>
              <a:t>ціна</a:t>
            </a:r>
            <a:endParaRPr lang="ru-RU" dirty="0"/>
          </a:p>
          <a:p>
            <a:r>
              <a:rPr lang="ru-RU" dirty="0" err="1"/>
              <a:t>Реальні</a:t>
            </a:r>
            <a:r>
              <a:rPr lang="ru-RU" dirty="0"/>
              <a:t> </a:t>
            </a:r>
            <a:r>
              <a:rPr lang="ru-RU" dirty="0" err="1"/>
              <a:t>ціни</a:t>
            </a:r>
            <a:endParaRPr lang="ru-RU" dirty="0"/>
          </a:p>
          <a:p>
            <a:r>
              <a:rPr lang="ru-RU" dirty="0" err="1"/>
              <a:t>Потенційні</a:t>
            </a:r>
            <a:r>
              <a:rPr lang="ru-RU" dirty="0"/>
              <a:t> </a:t>
            </a:r>
            <a:r>
              <a:rPr lang="ru-RU" dirty="0" err="1"/>
              <a:t>ціни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83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336" y="260648"/>
            <a:ext cx="6965245" cy="1202485"/>
          </a:xfrm>
        </p:spPr>
        <p:txBody>
          <a:bodyPr/>
          <a:lstStyle/>
          <a:p>
            <a:r>
              <a:rPr lang="ru-RU" dirty="0"/>
              <a:t>Попит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496" y="1264854"/>
            <a:ext cx="763284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Попит</a:t>
            </a:r>
            <a:r>
              <a:rPr lang="ru-RU" dirty="0"/>
              <a:t> </a:t>
            </a:r>
            <a:r>
              <a:rPr lang="ru-RU" dirty="0" smtClean="0"/>
              <a:t>-запит </a:t>
            </a:r>
            <a:r>
              <a:rPr lang="ru-RU" dirty="0"/>
              <a:t>фактичного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потенційного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, </a:t>
            </a:r>
            <a:r>
              <a:rPr lang="ru-RU" dirty="0" err="1"/>
              <a:t>споживача</a:t>
            </a:r>
            <a:r>
              <a:rPr lang="ru-RU" dirty="0"/>
              <a:t> на </a:t>
            </a:r>
            <a:r>
              <a:rPr lang="ru-RU" dirty="0" err="1"/>
              <a:t>придбання</a:t>
            </a:r>
            <a:r>
              <a:rPr lang="ru-RU" dirty="0"/>
              <a:t> товару за </a:t>
            </a:r>
            <a:r>
              <a:rPr lang="ru-RU" dirty="0" err="1"/>
              <a:t>наявних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цієї</a:t>
            </a:r>
            <a:r>
              <a:rPr lang="ru-RU" dirty="0"/>
              <a:t> покупки. </a:t>
            </a:r>
          </a:p>
          <a:p>
            <a:pPr marL="0" indent="0" algn="ctr">
              <a:buNone/>
            </a:pPr>
            <a:r>
              <a:rPr lang="ru-RU" b="1" dirty="0" smtClean="0"/>
              <a:t>Попит </a:t>
            </a:r>
            <a:r>
              <a:rPr lang="ru-RU" b="1" dirty="0" err="1" smtClean="0"/>
              <a:t>відображає</a:t>
            </a:r>
            <a:endParaRPr lang="ru-RU" b="1" dirty="0" smtClean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411760" y="2780928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27676" y="2834719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16511" y="33229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потребу </a:t>
            </a:r>
            <a:r>
              <a:rPr lang="ru-RU" dirty="0" err="1" smtClean="0"/>
              <a:t>покупця</a:t>
            </a:r>
            <a:r>
              <a:rPr lang="ru-RU" dirty="0" smtClean="0"/>
              <a:t> в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</a:p>
          <a:p>
            <a:r>
              <a:rPr lang="ru-RU" dirty="0" smtClean="0"/>
              <a:t>товарах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послугах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 smtClean="0"/>
              <a:t>придбати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 в </a:t>
            </a:r>
            <a:r>
              <a:rPr lang="ru-RU" dirty="0" err="1" smtClean="0"/>
              <a:t>певній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68959" y="33671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сплатити</a:t>
            </a:r>
            <a:r>
              <a:rPr lang="ru-RU" dirty="0" smtClean="0"/>
              <a:t> за покупку </a:t>
            </a:r>
          </a:p>
          <a:p>
            <a:r>
              <a:rPr lang="ru-RU" dirty="0" smtClean="0"/>
              <a:t>по </a:t>
            </a:r>
            <a:r>
              <a:rPr lang="ru-RU" dirty="0" err="1" smtClean="0"/>
              <a:t>цінах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в межах «доступного» </a:t>
            </a:r>
            <a:r>
              <a:rPr lang="ru-RU" dirty="0" err="1" smtClean="0"/>
              <a:t>діапазону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3870" y="4603151"/>
            <a:ext cx="76389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 </a:t>
            </a:r>
            <a:r>
              <a:rPr lang="ru-RU" dirty="0" err="1" smtClean="0"/>
              <a:t>позицій</a:t>
            </a:r>
            <a:r>
              <a:rPr lang="ru-RU" dirty="0" smtClean="0"/>
              <a:t> </a:t>
            </a:r>
            <a:r>
              <a:rPr lang="ru-RU" dirty="0" err="1" smtClean="0"/>
              <a:t>кількісного</a:t>
            </a:r>
            <a:r>
              <a:rPr lang="ru-RU" dirty="0" smtClean="0"/>
              <a:t> </a:t>
            </a:r>
            <a:r>
              <a:rPr lang="ru-RU" dirty="0" err="1" smtClean="0"/>
              <a:t>виміру</a:t>
            </a:r>
            <a:r>
              <a:rPr lang="ru-RU" dirty="0" smtClean="0"/>
              <a:t> попит на товар, </a:t>
            </a:r>
            <a:r>
              <a:rPr lang="ru-RU" dirty="0" err="1" smtClean="0"/>
              <a:t>розуміється</a:t>
            </a:r>
            <a:r>
              <a:rPr lang="ru-RU" dirty="0" smtClean="0"/>
              <a:t> як </a:t>
            </a:r>
            <a:r>
              <a:rPr lang="ru-RU" dirty="0" err="1" smtClean="0"/>
              <a:t>об'єм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,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даного</a:t>
            </a:r>
            <a:r>
              <a:rPr lang="ru-RU" dirty="0" smtClean="0"/>
              <a:t> товару, яку </a:t>
            </a:r>
            <a:r>
              <a:rPr lang="ru-RU" dirty="0" err="1" smtClean="0"/>
              <a:t>покупці</a:t>
            </a:r>
            <a:r>
              <a:rPr lang="ru-RU" dirty="0" smtClean="0"/>
              <a:t> (</a:t>
            </a:r>
            <a:r>
              <a:rPr lang="ru-RU" dirty="0" err="1" smtClean="0"/>
              <a:t>споживачі</a:t>
            </a:r>
            <a:r>
              <a:rPr lang="ru-RU" dirty="0" smtClean="0"/>
              <a:t>) </a:t>
            </a:r>
            <a:r>
              <a:rPr lang="ru-RU" dirty="0" err="1" smtClean="0"/>
              <a:t>бажають</a:t>
            </a:r>
            <a:r>
              <a:rPr lang="ru-RU" dirty="0" smtClean="0"/>
              <a:t>, </a:t>
            </a:r>
            <a:r>
              <a:rPr lang="ru-RU" dirty="0" err="1" smtClean="0"/>
              <a:t>готові</a:t>
            </a:r>
            <a:r>
              <a:rPr lang="ru-RU" dirty="0" smtClean="0"/>
              <a:t> і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грошову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придбати</a:t>
            </a:r>
            <a:r>
              <a:rPr lang="ru-RU" dirty="0" smtClean="0"/>
              <a:t> за </a:t>
            </a:r>
            <a:r>
              <a:rPr lang="ru-RU" dirty="0" err="1" smtClean="0"/>
              <a:t>деякий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за </a:t>
            </a:r>
            <a:r>
              <a:rPr lang="ru-RU" dirty="0" err="1" smtClean="0"/>
              <a:t>певними</a:t>
            </a:r>
            <a:r>
              <a:rPr lang="ru-RU" dirty="0" smtClean="0"/>
              <a:t> </a:t>
            </a:r>
            <a:r>
              <a:rPr lang="ru-RU" dirty="0" err="1" smtClean="0"/>
              <a:t>цінами</a:t>
            </a:r>
            <a:r>
              <a:rPr lang="ru-RU" dirty="0" smtClean="0"/>
              <a:t>. Але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 на величину </a:t>
            </a:r>
            <a:r>
              <a:rPr lang="ru-RU" dirty="0" err="1" smtClean="0"/>
              <a:t>попиту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і ряд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називаю</a:t>
            </a:r>
            <a:r>
              <a:rPr lang="ru-RU" dirty="0" smtClean="0"/>
              <a:t> </a:t>
            </a:r>
            <a:r>
              <a:rPr lang="ru-RU" dirty="0" err="1" smtClean="0"/>
              <a:t>неціновими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перш за все </a:t>
            </a:r>
            <a:r>
              <a:rPr lang="ru-RU" dirty="0" err="1" smtClean="0"/>
              <a:t>споживчі</a:t>
            </a:r>
            <a:r>
              <a:rPr lang="ru-RU" dirty="0" smtClean="0"/>
              <a:t> </a:t>
            </a:r>
            <a:r>
              <a:rPr lang="ru-RU" dirty="0" err="1" smtClean="0"/>
              <a:t>смаки</a:t>
            </a:r>
            <a:r>
              <a:rPr lang="ru-RU" dirty="0" smtClean="0"/>
              <a:t>, мода, величина </a:t>
            </a:r>
            <a:r>
              <a:rPr lang="ru-RU" dirty="0" err="1" smtClean="0"/>
              <a:t>доходів</a:t>
            </a:r>
            <a:r>
              <a:rPr lang="ru-RU" dirty="0" smtClean="0"/>
              <a:t> .величина.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97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3"/>
            <a:ext cx="7200799" cy="1584176"/>
          </a:xfrm>
        </p:spPr>
        <p:txBody>
          <a:bodyPr/>
          <a:lstStyle/>
          <a:p>
            <a:r>
              <a:rPr lang="ru-RU" dirty="0"/>
              <a:t>Закон </a:t>
            </a:r>
            <a:r>
              <a:rPr lang="ru-RU" dirty="0" err="1"/>
              <a:t>попиту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750" y="1268760"/>
            <a:ext cx="3946673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Закон </a:t>
            </a:r>
            <a:r>
              <a:rPr lang="ru-RU" dirty="0" err="1"/>
              <a:t>попиту</a:t>
            </a:r>
            <a:r>
              <a:rPr lang="ru-RU" dirty="0"/>
              <a:t>  величина (</a:t>
            </a:r>
            <a:r>
              <a:rPr lang="ru-RU" dirty="0" err="1"/>
              <a:t>об'єм</a:t>
            </a:r>
            <a:r>
              <a:rPr lang="ru-RU" dirty="0"/>
              <a:t>) </a:t>
            </a:r>
            <a:r>
              <a:rPr lang="ru-RU" dirty="0" err="1"/>
              <a:t>попиту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 у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товару. </a:t>
            </a:r>
            <a:r>
              <a:rPr lang="ru-RU" dirty="0" err="1"/>
              <a:t>Математично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величиною </a:t>
            </a:r>
            <a:r>
              <a:rPr lang="ru-RU" dirty="0" err="1"/>
              <a:t>попиту</a:t>
            </a:r>
            <a:r>
              <a:rPr lang="ru-RU" dirty="0"/>
              <a:t> і </a:t>
            </a:r>
            <a:r>
              <a:rPr lang="ru-RU" dirty="0" err="1"/>
              <a:t>ціною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обернено</a:t>
            </a:r>
            <a:r>
              <a:rPr lang="ru-RU" dirty="0"/>
              <a:t> </a:t>
            </a:r>
            <a:r>
              <a:rPr lang="ru-RU" dirty="0" err="1"/>
              <a:t>пропорційна</a:t>
            </a:r>
            <a:r>
              <a:rPr lang="ru-RU" dirty="0"/>
              <a:t> </a:t>
            </a:r>
            <a:r>
              <a:rPr lang="ru-RU" dirty="0" err="1" smtClean="0"/>
              <a:t>залежність</a:t>
            </a:r>
            <a:r>
              <a:rPr lang="ru-RU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ru-RU" dirty="0"/>
              <a:t>Природа закону </a:t>
            </a:r>
            <a:r>
              <a:rPr lang="ru-RU" dirty="0" err="1"/>
              <a:t>попиту</a:t>
            </a:r>
            <a:r>
              <a:rPr lang="ru-RU" dirty="0"/>
              <a:t> не складна. </a:t>
            </a:r>
            <a:r>
              <a:rPr lang="ru-RU" dirty="0" err="1"/>
              <a:t>Якщо</a:t>
            </a:r>
            <a:r>
              <a:rPr lang="ru-RU" dirty="0"/>
              <a:t> у </a:t>
            </a:r>
            <a:r>
              <a:rPr lang="ru-RU" dirty="0" err="1"/>
              <a:t>покупця</a:t>
            </a:r>
            <a:r>
              <a:rPr lang="ru-RU" dirty="0"/>
              <a:t> є </a:t>
            </a:r>
            <a:r>
              <a:rPr lang="ru-RU" dirty="0" err="1"/>
              <a:t>певна</a:t>
            </a:r>
            <a:r>
              <a:rPr lang="ru-RU" dirty="0"/>
              <a:t> сума грошей на </a:t>
            </a:r>
            <a:r>
              <a:rPr lang="ru-RU" dirty="0" err="1"/>
              <a:t>придбання</a:t>
            </a:r>
            <a:r>
              <a:rPr lang="ru-RU" dirty="0"/>
              <a:t> </a:t>
            </a:r>
            <a:r>
              <a:rPr lang="ru-RU" dirty="0" err="1"/>
              <a:t>даного</a:t>
            </a:r>
            <a:r>
              <a:rPr lang="ru-RU" dirty="0"/>
              <a:t> товару, то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купити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товару,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 і </a:t>
            </a:r>
            <a:r>
              <a:rPr lang="ru-RU" dirty="0" err="1"/>
              <a:t>навпаки</a:t>
            </a:r>
            <a:r>
              <a:rPr lang="ru-RU" dirty="0"/>
              <a:t>. </a:t>
            </a:r>
            <a:r>
              <a:rPr lang="ru-RU" dirty="0" err="1"/>
              <a:t>Звичайно</a:t>
            </a:r>
            <a:r>
              <a:rPr lang="ru-RU" dirty="0"/>
              <a:t>, реальна картина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складніша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покупець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залучити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, </a:t>
            </a:r>
            <a:r>
              <a:rPr lang="ru-RU" dirty="0" err="1"/>
              <a:t>придбати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даного</a:t>
            </a:r>
            <a:r>
              <a:rPr lang="ru-RU" dirty="0"/>
              <a:t> товару </a:t>
            </a:r>
            <a:r>
              <a:rPr lang="ru-RU" dirty="0" err="1"/>
              <a:t>інший</a:t>
            </a:r>
            <a:r>
              <a:rPr lang="ru-RU" dirty="0"/>
              <a:t>  товар субститут.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37812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22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"/>
            <a:ext cx="7272808" cy="1700808"/>
          </a:xfrm>
        </p:spPr>
        <p:txBody>
          <a:bodyPr/>
          <a:lstStyle/>
          <a:p>
            <a:r>
              <a:rPr lang="ru-RU" dirty="0" err="1"/>
              <a:t>Еластичність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7632848" cy="518457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b="1" dirty="0" err="1"/>
              <a:t>Еластичність</a:t>
            </a:r>
            <a:r>
              <a:rPr lang="ru-RU" b="1" dirty="0"/>
              <a:t> </a:t>
            </a:r>
            <a:r>
              <a:rPr lang="ru-RU" b="1" dirty="0" err="1"/>
              <a:t>попиту</a:t>
            </a:r>
            <a:r>
              <a:rPr lang="ru-RU" b="1" dirty="0"/>
              <a:t> </a:t>
            </a:r>
            <a:r>
              <a:rPr lang="ru-RU" b="1" dirty="0" smtClean="0"/>
              <a:t>-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показник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виражає</a:t>
            </a:r>
            <a:r>
              <a:rPr lang="ru-RU" dirty="0"/>
              <a:t> </a:t>
            </a:r>
            <a:r>
              <a:rPr lang="ru-RU" dirty="0" err="1"/>
              <a:t>коливання</a:t>
            </a:r>
            <a:r>
              <a:rPr lang="ru-RU" dirty="0"/>
              <a:t> </a:t>
            </a:r>
            <a:r>
              <a:rPr lang="ru-RU" dirty="0" err="1"/>
              <a:t>сукупного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, </a:t>
            </a:r>
            <a:r>
              <a:rPr lang="ru-RU" dirty="0" err="1"/>
              <a:t>викликані</a:t>
            </a:r>
            <a:r>
              <a:rPr lang="ru-RU" dirty="0"/>
              <a:t> </a:t>
            </a:r>
            <a:r>
              <a:rPr lang="ru-RU" dirty="0" err="1"/>
              <a:t>пониженням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на </a:t>
            </a:r>
            <a:r>
              <a:rPr lang="ru-RU" dirty="0" err="1"/>
              <a:t>товари</a:t>
            </a:r>
            <a:r>
              <a:rPr lang="ru-RU" dirty="0"/>
              <a:t> і </a:t>
            </a:r>
            <a:r>
              <a:rPr lang="ru-RU" dirty="0" err="1"/>
              <a:t>послуги</a:t>
            </a:r>
            <a:r>
              <a:rPr lang="ru-RU" dirty="0"/>
              <a:t>. </a:t>
            </a:r>
            <a:r>
              <a:rPr lang="ru-RU" dirty="0" err="1"/>
              <a:t>Еластичним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попит,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сформувався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об'єму</a:t>
            </a:r>
            <a:r>
              <a:rPr lang="ru-RU" dirty="0"/>
              <a:t> (у %)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відсотковий</a:t>
            </a:r>
            <a:r>
              <a:rPr lang="ru-RU" dirty="0"/>
              <a:t> </a:t>
            </a:r>
            <a:r>
              <a:rPr lang="ru-RU" dirty="0" err="1"/>
              <a:t>вираз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і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</a:t>
            </a:r>
            <a:r>
              <a:rPr lang="ru-RU" dirty="0" err="1"/>
              <a:t>виражені</a:t>
            </a:r>
            <a:r>
              <a:rPr lang="ru-RU" dirty="0"/>
              <a:t> у </a:t>
            </a:r>
            <a:r>
              <a:rPr lang="ru-RU" dirty="0" err="1"/>
              <a:t>відсотках</a:t>
            </a:r>
            <a:r>
              <a:rPr lang="ru-RU" dirty="0"/>
              <a:t>, </a:t>
            </a:r>
            <a:r>
              <a:rPr lang="ru-RU" dirty="0" err="1"/>
              <a:t>рівні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об'єму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компенсує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, то </a:t>
            </a:r>
            <a:r>
              <a:rPr lang="ru-RU" dirty="0" err="1"/>
              <a:t>еластичність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</a:t>
            </a:r>
            <a:r>
              <a:rPr lang="ru-RU" dirty="0" err="1"/>
              <a:t>рівна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: </a:t>
            </a:r>
            <a:r>
              <a:rPr lang="en-US" b="1" dirty="0"/>
              <a:t>Ed=1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, коли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пониження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на </a:t>
            </a:r>
            <a:r>
              <a:rPr lang="ru-RU" dirty="0" err="1"/>
              <a:t>товари</a:t>
            </a:r>
            <a:r>
              <a:rPr lang="ru-RU" dirty="0"/>
              <a:t> і </a:t>
            </a:r>
            <a:r>
              <a:rPr lang="ru-RU" dirty="0" err="1"/>
              <a:t>послуги</a:t>
            </a:r>
            <a:r>
              <a:rPr lang="ru-RU" dirty="0"/>
              <a:t>, попит </a:t>
            </a:r>
            <a:r>
              <a:rPr lang="ru-RU" dirty="0" err="1"/>
              <a:t>нееластичний</a:t>
            </a:r>
            <a:r>
              <a:rPr lang="ru-RU" dirty="0"/>
              <a:t>.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b="1" dirty="0" err="1"/>
              <a:t>еластичність</a:t>
            </a:r>
            <a:r>
              <a:rPr lang="ru-RU" b="1" dirty="0"/>
              <a:t> </a:t>
            </a:r>
            <a:r>
              <a:rPr lang="ru-RU" b="1" dirty="0" err="1"/>
              <a:t>попиту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чутливості</a:t>
            </a:r>
            <a:r>
              <a:rPr lang="ru-RU" dirty="0"/>
              <a:t> (</a:t>
            </a:r>
            <a:r>
              <a:rPr lang="ru-RU" dirty="0" err="1"/>
              <a:t>реакції</a:t>
            </a:r>
            <a:r>
              <a:rPr lang="ru-RU" dirty="0"/>
              <a:t>) </a:t>
            </a:r>
            <a:r>
              <a:rPr lang="ru-RU" dirty="0" err="1"/>
              <a:t>споживачів</a:t>
            </a:r>
            <a:r>
              <a:rPr lang="ru-RU" dirty="0"/>
              <a:t> до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товару.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93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97666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Еластичність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пов'язана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зміною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на товар, але і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зміною</a:t>
            </a:r>
            <a:r>
              <a:rPr lang="ru-RU" dirty="0"/>
              <a:t> доходу </a:t>
            </a:r>
            <a:r>
              <a:rPr lang="ru-RU" dirty="0" err="1"/>
              <a:t>споживачів</a:t>
            </a:r>
            <a:r>
              <a:rPr lang="ru-RU" dirty="0"/>
              <a:t>. Тому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еластичність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</a:t>
            </a:r>
            <a:r>
              <a:rPr lang="ru-RU" b="1" dirty="0"/>
              <a:t>за </a:t>
            </a:r>
            <a:r>
              <a:rPr lang="ru-RU" b="1" dirty="0" err="1"/>
              <a:t>ціною</a:t>
            </a:r>
            <a:r>
              <a:rPr lang="ru-RU" b="1" dirty="0"/>
              <a:t> </a:t>
            </a:r>
            <a:r>
              <a:rPr lang="ru-RU" dirty="0"/>
              <a:t>та </a:t>
            </a:r>
            <a:r>
              <a:rPr lang="ru-RU" dirty="0" err="1"/>
              <a:t>еластичність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</a:t>
            </a:r>
            <a:r>
              <a:rPr lang="ru-RU" b="1" dirty="0"/>
              <a:t>по доходах</a:t>
            </a:r>
            <a:r>
              <a:rPr lang="ru-RU" dirty="0"/>
              <a:t>. Є і попит з </a:t>
            </a:r>
            <a:r>
              <a:rPr lang="ru-RU" b="1" dirty="0" err="1"/>
              <a:t>одиничною</a:t>
            </a:r>
            <a:r>
              <a:rPr lang="ru-RU" b="1" dirty="0"/>
              <a:t> </a:t>
            </a:r>
            <a:r>
              <a:rPr lang="ru-RU" b="1" dirty="0" err="1"/>
              <a:t>еластичністю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, за </a:t>
            </a:r>
            <a:r>
              <a:rPr lang="ru-RU" dirty="0" err="1"/>
              <a:t>якої</a:t>
            </a:r>
            <a:r>
              <a:rPr lang="ru-RU" dirty="0"/>
              <a:t> і </a:t>
            </a:r>
            <a:r>
              <a:rPr lang="ru-RU" dirty="0" err="1"/>
              <a:t>дохід</a:t>
            </a:r>
            <a:r>
              <a:rPr lang="ru-RU" dirty="0"/>
              <a:t>, і величина </a:t>
            </a:r>
            <a:r>
              <a:rPr lang="ru-RU" dirty="0" err="1"/>
              <a:t>попиту</a:t>
            </a:r>
            <a:r>
              <a:rPr lang="ru-RU" dirty="0"/>
              <a:t> </a:t>
            </a:r>
            <a:r>
              <a:rPr lang="ru-RU" dirty="0" err="1"/>
              <a:t>змінюються</a:t>
            </a:r>
            <a:r>
              <a:rPr lang="ru-RU" dirty="0"/>
              <a:t> на </a:t>
            </a:r>
            <a:r>
              <a:rPr lang="ru-RU" dirty="0" err="1"/>
              <a:t>однаковий</a:t>
            </a:r>
            <a:r>
              <a:rPr lang="ru-RU" dirty="0"/>
              <a:t> </a:t>
            </a:r>
            <a:r>
              <a:rPr lang="ru-RU" dirty="0" err="1"/>
              <a:t>відсоток</a:t>
            </a:r>
            <a:r>
              <a:rPr lang="ru-RU" dirty="0"/>
              <a:t>, </a:t>
            </a:r>
            <a:r>
              <a:rPr lang="ru-RU" dirty="0" err="1"/>
              <a:t>отже</a:t>
            </a:r>
            <a:r>
              <a:rPr lang="ru-RU" dirty="0"/>
              <a:t>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постійним</a:t>
            </a:r>
            <a:r>
              <a:rPr lang="ru-RU" dirty="0"/>
              <a:t> у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Реакція</a:t>
            </a:r>
            <a:r>
              <a:rPr lang="ru-RU" dirty="0" smtClean="0"/>
              <a:t> </a:t>
            </a:r>
            <a:r>
              <a:rPr lang="ru-RU" dirty="0" err="1"/>
              <a:t>споживачів</a:t>
            </a:r>
            <a:r>
              <a:rPr lang="ru-RU" dirty="0"/>
              <a:t> на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товару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b="1" dirty="0"/>
              <a:t>сильною, </a:t>
            </a:r>
            <a:r>
              <a:rPr lang="ru-RU" b="1" dirty="0" err="1"/>
              <a:t>слабкою</a:t>
            </a:r>
            <a:r>
              <a:rPr lang="ru-RU" b="1" dirty="0"/>
              <a:t>, нейтральною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з них </a:t>
            </a:r>
            <a:r>
              <a:rPr lang="ru-RU" dirty="0" err="1"/>
              <a:t>породжує</a:t>
            </a:r>
            <a:r>
              <a:rPr lang="ru-RU" dirty="0"/>
              <a:t> </a:t>
            </a:r>
            <a:r>
              <a:rPr lang="ru-RU" dirty="0" err="1"/>
              <a:t>відповідний</a:t>
            </a:r>
            <a:r>
              <a:rPr lang="ru-RU" dirty="0"/>
              <a:t> попит:   </a:t>
            </a:r>
            <a:r>
              <a:rPr lang="ru-RU" dirty="0" err="1"/>
              <a:t>еластичний</a:t>
            </a:r>
            <a:r>
              <a:rPr lang="ru-RU" dirty="0"/>
              <a:t>, </a:t>
            </a:r>
            <a:r>
              <a:rPr lang="ru-RU" dirty="0" err="1"/>
              <a:t>нееластичний</a:t>
            </a:r>
            <a:r>
              <a:rPr lang="ru-RU" dirty="0"/>
              <a:t>, </a:t>
            </a:r>
            <a:r>
              <a:rPr lang="ru-RU" dirty="0" err="1"/>
              <a:t>одиничний</a:t>
            </a:r>
            <a:r>
              <a:rPr lang="ru-RU" dirty="0"/>
              <a:t>.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варіанти</a:t>
            </a:r>
            <a:r>
              <a:rPr lang="ru-RU" dirty="0"/>
              <a:t>, коли попит </a:t>
            </a:r>
            <a:r>
              <a:rPr lang="ru-RU" dirty="0" err="1"/>
              <a:t>виявляється</a:t>
            </a:r>
            <a:r>
              <a:rPr lang="ru-RU" dirty="0"/>
              <a:t> абсолютно </a:t>
            </a:r>
            <a:r>
              <a:rPr lang="ru-RU" dirty="0" err="1"/>
              <a:t>еластичним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абсолютно </a:t>
            </a:r>
            <a:r>
              <a:rPr lang="ru-RU" dirty="0" err="1"/>
              <a:t>нееластичним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Як </a:t>
            </a:r>
            <a:r>
              <a:rPr lang="ru-RU" dirty="0"/>
              <a:t>правило,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з </a:t>
            </a:r>
            <a:r>
              <a:rPr lang="ru-RU" dirty="0" err="1"/>
              <a:t>різною</a:t>
            </a:r>
            <a:r>
              <a:rPr lang="ru-RU" dirty="0"/>
              <a:t> </a:t>
            </a:r>
            <a:r>
              <a:rPr lang="ru-RU" dirty="0" err="1"/>
              <a:t>еластичністю</a:t>
            </a:r>
            <a:r>
              <a:rPr lang="ru-RU" dirty="0"/>
              <a:t> за </a:t>
            </a:r>
            <a:r>
              <a:rPr lang="ru-RU" dirty="0" err="1"/>
              <a:t>ціною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хліб</a:t>
            </a:r>
            <a:r>
              <a:rPr lang="ru-RU" dirty="0"/>
              <a:t> та </a:t>
            </a:r>
            <a:r>
              <a:rPr lang="ru-RU" dirty="0" err="1"/>
              <a:t>сіль</a:t>
            </a:r>
            <a:r>
              <a:rPr lang="ru-RU" dirty="0"/>
              <a:t> є прикладами </a:t>
            </a:r>
            <a:r>
              <a:rPr lang="ru-RU" dirty="0" err="1"/>
              <a:t>нееластичного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.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на них </a:t>
            </a:r>
            <a:r>
              <a:rPr lang="ru-RU" dirty="0" err="1"/>
              <a:t>цін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 не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974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616624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еластичності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на товар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практичне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Так,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продавці</a:t>
            </a:r>
            <a:r>
              <a:rPr lang="ru-RU" dirty="0"/>
              <a:t> товару з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еластичністю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піти</a:t>
            </a:r>
            <a:r>
              <a:rPr lang="ru-RU" dirty="0"/>
              <a:t> на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з метою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об'єм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 і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більший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якби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 товару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вища</a:t>
            </a:r>
            <a:r>
              <a:rPr lang="ru-RU" dirty="0"/>
              <a:t>.</a:t>
            </a:r>
          </a:p>
          <a:p>
            <a:r>
              <a:rPr lang="ru-RU" dirty="0"/>
              <a:t> Для </a:t>
            </a:r>
            <a:r>
              <a:rPr lang="ru-RU" dirty="0" err="1"/>
              <a:t>товарів</a:t>
            </a:r>
            <a:r>
              <a:rPr lang="ru-RU" dirty="0"/>
              <a:t> з </a:t>
            </a:r>
            <a:r>
              <a:rPr lang="ru-RU" dirty="0" err="1"/>
              <a:t>низькою</a:t>
            </a:r>
            <a:r>
              <a:rPr lang="ru-RU" dirty="0"/>
              <a:t> </a:t>
            </a:r>
            <a:r>
              <a:rPr lang="ru-RU" dirty="0" err="1"/>
              <a:t>еластичністю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</a:t>
            </a:r>
            <a:r>
              <a:rPr lang="ru-RU" dirty="0" err="1"/>
              <a:t>подібна</a:t>
            </a:r>
            <a:r>
              <a:rPr lang="ru-RU" dirty="0"/>
              <a:t> </a:t>
            </a:r>
            <a:r>
              <a:rPr lang="ru-RU" dirty="0" err="1"/>
              <a:t>цінова</a:t>
            </a:r>
            <a:r>
              <a:rPr lang="ru-RU" dirty="0"/>
              <a:t> практика </a:t>
            </a:r>
            <a:r>
              <a:rPr lang="ru-RU" dirty="0" err="1"/>
              <a:t>неприйнятна</a:t>
            </a:r>
            <a:r>
              <a:rPr lang="ru-RU" dirty="0"/>
              <a:t>  при </a:t>
            </a:r>
            <a:r>
              <a:rPr lang="ru-RU" dirty="0" err="1"/>
              <a:t>зниженні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об'єм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 </a:t>
            </a:r>
            <a:r>
              <a:rPr lang="ru-RU" dirty="0" err="1"/>
              <a:t>зміниться</a:t>
            </a:r>
            <a:r>
              <a:rPr lang="ru-RU" dirty="0"/>
              <a:t> слабо і не </a:t>
            </a:r>
            <a:r>
              <a:rPr lang="ru-RU" dirty="0" err="1"/>
              <a:t>компенсує</a:t>
            </a:r>
            <a:r>
              <a:rPr lang="ru-RU" dirty="0"/>
              <a:t> </a:t>
            </a:r>
            <a:r>
              <a:rPr lang="ru-RU" dirty="0" err="1"/>
              <a:t>упущену</a:t>
            </a:r>
            <a:r>
              <a:rPr lang="ru-RU" dirty="0"/>
              <a:t> </a:t>
            </a:r>
            <a:r>
              <a:rPr lang="ru-RU" dirty="0" err="1"/>
              <a:t>вигоду</a:t>
            </a:r>
            <a:r>
              <a:rPr lang="ru-RU" dirty="0"/>
              <a:t>.</a:t>
            </a:r>
          </a:p>
          <a:p>
            <a:r>
              <a:rPr lang="ru-RU" dirty="0"/>
              <a:t> За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продавців</a:t>
            </a:r>
            <a:r>
              <a:rPr lang="ru-RU" dirty="0"/>
              <a:t> попит на будь-</a:t>
            </a:r>
            <a:r>
              <a:rPr lang="ru-RU" dirty="0" err="1"/>
              <a:t>який</a:t>
            </a:r>
            <a:r>
              <a:rPr lang="ru-RU" dirty="0"/>
              <a:t> товар буде </a:t>
            </a:r>
            <a:r>
              <a:rPr lang="ru-RU" dirty="0" err="1"/>
              <a:t>еластичним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незначне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одним з </a:t>
            </a:r>
            <a:r>
              <a:rPr lang="ru-RU" dirty="0" err="1"/>
              <a:t>конкурентів</a:t>
            </a:r>
            <a:r>
              <a:rPr lang="ru-RU" dirty="0"/>
              <a:t> </a:t>
            </a:r>
            <a:r>
              <a:rPr lang="ru-RU" dirty="0" err="1"/>
              <a:t>примусить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звертатись</a:t>
            </a:r>
            <a:r>
              <a:rPr lang="ru-RU" dirty="0"/>
              <a:t> за </a:t>
            </a:r>
            <a:r>
              <a:rPr lang="ru-RU" dirty="0" err="1"/>
              <a:t>покупкою</a:t>
            </a:r>
            <a:r>
              <a:rPr lang="ru-RU" dirty="0"/>
              <a:t> до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продавців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же товар </a:t>
            </a:r>
            <a:r>
              <a:rPr lang="ru-RU" dirty="0" err="1"/>
              <a:t>дешевше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59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1"/>
            <a:ext cx="7632848" cy="936103"/>
          </a:xfrm>
        </p:spPr>
        <p:txBody>
          <a:bodyPr/>
          <a:lstStyle/>
          <a:p>
            <a:r>
              <a:rPr lang="ru-RU" dirty="0"/>
              <a:t>Крива </a:t>
            </a:r>
            <a:r>
              <a:rPr lang="ru-RU" dirty="0" err="1"/>
              <a:t>попиту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7274" y="1268760"/>
            <a:ext cx="4593158" cy="511256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Графік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(Крива </a:t>
            </a:r>
            <a:r>
              <a:rPr lang="ru-RU" dirty="0" err="1"/>
              <a:t>попиту</a:t>
            </a:r>
            <a:r>
              <a:rPr lang="ru-RU" dirty="0"/>
              <a:t>) 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ринковою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 товару і </a:t>
            </a:r>
            <a:r>
              <a:rPr lang="ru-RU" dirty="0" err="1"/>
              <a:t>грошовим</a:t>
            </a:r>
            <a:r>
              <a:rPr lang="ru-RU" dirty="0"/>
              <a:t> </a:t>
            </a:r>
            <a:r>
              <a:rPr lang="ru-RU" dirty="0" err="1"/>
              <a:t>виразом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на </a:t>
            </a:r>
            <a:r>
              <a:rPr lang="ru-RU" dirty="0" err="1"/>
              <a:t>неї</a:t>
            </a:r>
            <a:r>
              <a:rPr lang="ru-RU" dirty="0"/>
              <a:t>.</a:t>
            </a:r>
          </a:p>
          <a:p>
            <a:r>
              <a:rPr lang="ru-RU" dirty="0"/>
              <a:t> Крива </a:t>
            </a:r>
            <a:r>
              <a:rPr lang="ru-RU" dirty="0" err="1"/>
              <a:t>попиту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 </a:t>
            </a:r>
            <a:r>
              <a:rPr lang="ru-RU" dirty="0" err="1"/>
              <a:t>вірогідну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товару,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вдається</a:t>
            </a:r>
            <a:r>
              <a:rPr lang="ru-RU" dirty="0"/>
              <a:t> </a:t>
            </a:r>
            <a:r>
              <a:rPr lang="ru-RU" dirty="0" err="1"/>
              <a:t>продати</a:t>
            </a:r>
            <a:r>
              <a:rPr lang="ru-RU" dirty="0"/>
              <a:t> за </a:t>
            </a:r>
            <a:r>
              <a:rPr lang="ru-RU" dirty="0" err="1"/>
              <a:t>певний</a:t>
            </a:r>
            <a:r>
              <a:rPr lang="ru-RU" dirty="0"/>
              <a:t> час по </a:t>
            </a:r>
            <a:r>
              <a:rPr lang="ru-RU" dirty="0" err="1"/>
              <a:t>цінах</a:t>
            </a:r>
            <a:r>
              <a:rPr lang="ru-RU" dirty="0"/>
              <a:t> </a:t>
            </a:r>
            <a:r>
              <a:rPr lang="ru-RU" dirty="0" err="1"/>
              <a:t>даного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еластичніший</a:t>
            </a:r>
            <a:r>
              <a:rPr lang="ru-RU" dirty="0"/>
              <a:t> попит, то </a:t>
            </a:r>
            <a:r>
              <a:rPr lang="ru-RU" dirty="0" err="1"/>
              <a:t>вища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встановлена</a:t>
            </a:r>
            <a:r>
              <a:rPr lang="ru-RU" dirty="0"/>
              <a:t> на товар. </a:t>
            </a:r>
            <a:r>
              <a:rPr lang="ru-RU" dirty="0" err="1"/>
              <a:t>Еластичність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/>
              <a:t> ринку на </a:t>
            </a:r>
            <a:r>
              <a:rPr lang="ru-RU" dirty="0" err="1"/>
              <a:t>відсутність</a:t>
            </a:r>
            <a:r>
              <a:rPr lang="ru-RU" dirty="0"/>
              <a:t> товару,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, </a:t>
            </a:r>
            <a:r>
              <a:rPr lang="ru-RU" dirty="0" err="1"/>
              <a:t>ціну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, </a:t>
            </a:r>
            <a:r>
              <a:rPr lang="ru-RU" dirty="0" err="1"/>
              <a:t>пониження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, </a:t>
            </a:r>
            <a:r>
              <a:rPr lang="ru-RU" dirty="0" err="1"/>
              <a:t>небажання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 </a:t>
            </a:r>
            <a:r>
              <a:rPr lang="ru-RU" dirty="0" err="1"/>
              <a:t>міняти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споживчі</a:t>
            </a:r>
            <a:r>
              <a:rPr lang="ru-RU" dirty="0"/>
              <a:t> </a:t>
            </a:r>
            <a:r>
              <a:rPr lang="ru-RU" dirty="0" err="1"/>
              <a:t>звички</a:t>
            </a:r>
            <a:r>
              <a:rPr lang="ru-RU" dirty="0"/>
              <a:t> і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дешевші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інфляції</a:t>
            </a:r>
            <a:r>
              <a:rPr lang="ru-RU" dirty="0"/>
              <a:t> і на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84784"/>
            <a:ext cx="3687763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35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548681"/>
            <a:ext cx="7560840" cy="864095"/>
          </a:xfrm>
        </p:spPr>
        <p:txBody>
          <a:bodyPr/>
          <a:lstStyle/>
          <a:p>
            <a:r>
              <a:rPr lang="ru-RU" dirty="0" err="1"/>
              <a:t>Пропозиція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704856" cy="504056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Пропозиція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і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продавця</a:t>
            </a:r>
            <a:r>
              <a:rPr lang="ru-RU" dirty="0"/>
              <a:t> (</a:t>
            </a:r>
            <a:r>
              <a:rPr lang="ru-RU" dirty="0" err="1"/>
              <a:t>виробника</a:t>
            </a:r>
            <a:r>
              <a:rPr lang="ru-RU" dirty="0"/>
              <a:t>) </a:t>
            </a:r>
            <a:r>
              <a:rPr lang="ru-RU" dirty="0" err="1"/>
              <a:t>пропонувати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для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на ринку за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цінами</a:t>
            </a:r>
            <a:r>
              <a:rPr lang="ru-RU" dirty="0"/>
              <a:t>. </a:t>
            </a:r>
            <a:r>
              <a:rPr lang="ru-RU" dirty="0" smtClean="0"/>
              <a:t>У </a:t>
            </a:r>
            <a:r>
              <a:rPr lang="ru-RU" dirty="0" err="1"/>
              <a:t>кількісному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пропозиція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величиною та </a:t>
            </a:r>
            <a:r>
              <a:rPr lang="ru-RU" dirty="0" err="1"/>
              <a:t>об'ємом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err="1" smtClean="0"/>
              <a:t>Об'єм</a:t>
            </a:r>
            <a:r>
              <a:rPr lang="ru-RU" b="1" dirty="0"/>
              <a:t>, величина </a:t>
            </a:r>
            <a:r>
              <a:rPr lang="ru-RU" b="1" dirty="0" err="1"/>
              <a:t>пропозиції</a:t>
            </a:r>
            <a:r>
              <a:rPr lang="ru-RU" b="1" dirty="0"/>
              <a:t> </a:t>
            </a:r>
            <a:r>
              <a:rPr lang="ru-RU" b="1" dirty="0" smtClean="0"/>
              <a:t>-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кількість</a:t>
            </a:r>
            <a:r>
              <a:rPr lang="ru-RU" dirty="0"/>
              <a:t> продукту (товару, </a:t>
            </a:r>
            <a:r>
              <a:rPr lang="ru-RU" dirty="0" err="1"/>
              <a:t>послуг</a:t>
            </a:r>
            <a:r>
              <a:rPr lang="ru-RU" dirty="0"/>
              <a:t>), яка </a:t>
            </a:r>
            <a:r>
              <a:rPr lang="ru-RU" dirty="0" err="1"/>
              <a:t>продавець</a:t>
            </a:r>
            <a:r>
              <a:rPr lang="ru-RU" dirty="0"/>
              <a:t> (</a:t>
            </a:r>
            <a:r>
              <a:rPr lang="ru-RU" dirty="0" err="1"/>
              <a:t>виробник</a:t>
            </a:r>
            <a:r>
              <a:rPr lang="ru-RU" dirty="0"/>
              <a:t>) </a:t>
            </a:r>
            <a:r>
              <a:rPr lang="ru-RU" dirty="0" err="1"/>
              <a:t>бажає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і </a:t>
            </a:r>
            <a:r>
              <a:rPr lang="ru-RU" dirty="0" err="1"/>
              <a:t>здатний</a:t>
            </a:r>
            <a:r>
              <a:rPr lang="ru-RU" dirty="0"/>
              <a:t> у </a:t>
            </a:r>
            <a:r>
              <a:rPr lang="ru-RU" dirty="0" err="1"/>
              <a:t>відповідності</a:t>
            </a:r>
            <a:r>
              <a:rPr lang="ru-RU" dirty="0"/>
              <a:t> з </a:t>
            </a:r>
            <a:r>
              <a:rPr lang="ru-RU" dirty="0" err="1"/>
              <a:t>наявністю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продуктивними</a:t>
            </a:r>
            <a:r>
              <a:rPr lang="ru-RU" dirty="0"/>
              <a:t> </a:t>
            </a:r>
            <a:r>
              <a:rPr lang="ru-RU" dirty="0" err="1"/>
              <a:t>можливостями</a:t>
            </a:r>
            <a:r>
              <a:rPr lang="ru-RU" dirty="0"/>
              <a:t> </a:t>
            </a:r>
            <a:r>
              <a:rPr lang="ru-RU" dirty="0" err="1"/>
              <a:t>запропонувати</a:t>
            </a:r>
            <a:r>
              <a:rPr lang="ru-RU" dirty="0"/>
              <a:t> для продажу на ринку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деякого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часу за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.</a:t>
            </a:r>
          </a:p>
          <a:p>
            <a:r>
              <a:rPr lang="ru-RU" dirty="0"/>
              <a:t> Як і </a:t>
            </a:r>
            <a:r>
              <a:rPr lang="ru-RU" dirty="0" err="1"/>
              <a:t>об'єм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, величина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, але і </a:t>
            </a:r>
            <a:r>
              <a:rPr lang="ru-RU" dirty="0" err="1"/>
              <a:t>від</a:t>
            </a:r>
            <a:r>
              <a:rPr lang="ru-RU" dirty="0"/>
              <a:t> ряду </a:t>
            </a:r>
            <a:r>
              <a:rPr lang="ru-RU" dirty="0" err="1"/>
              <a:t>нецінових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виробничі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, стан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ресурсне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,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на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інфляційні</a:t>
            </a:r>
            <a:r>
              <a:rPr lang="ru-RU" dirty="0"/>
              <a:t> </a:t>
            </a:r>
            <a:r>
              <a:rPr lang="ru-RU" dirty="0" err="1"/>
              <a:t>очікування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061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54</TotalTime>
  <Words>1831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Ринок та його основні елементи: попит, пропозиція, ціни</vt:lpstr>
      <vt:lpstr>План</vt:lpstr>
      <vt:lpstr>Попит</vt:lpstr>
      <vt:lpstr>Закон попиту</vt:lpstr>
      <vt:lpstr>Еластичність попиту</vt:lpstr>
      <vt:lpstr>Презентация PowerPoint</vt:lpstr>
      <vt:lpstr>Презентация PowerPoint</vt:lpstr>
      <vt:lpstr>Крива попиту</vt:lpstr>
      <vt:lpstr>Пропозиція</vt:lpstr>
      <vt:lpstr>Закон пропозиції</vt:lpstr>
      <vt:lpstr>Еластичність пропозиції</vt:lpstr>
      <vt:lpstr>Презентация PowerPoint</vt:lpstr>
      <vt:lpstr>Презентация PowerPoint</vt:lpstr>
      <vt:lpstr>Ринкова ціна</vt:lpstr>
      <vt:lpstr>Презентация PowerPoint</vt:lpstr>
      <vt:lpstr>Презентация PowerPoint</vt:lpstr>
      <vt:lpstr>Презентация PowerPoint</vt:lpstr>
      <vt:lpstr>Реальні ціни. Потенційні ціни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Ринок та його основні елементи: попит, пропозиція, ціни</dc:title>
  <dc:creator>Vadym</dc:creator>
  <cp:lastModifiedBy>Vadym</cp:lastModifiedBy>
  <cp:revision>6</cp:revision>
  <dcterms:created xsi:type="dcterms:W3CDTF">2013-11-11T17:28:02Z</dcterms:created>
  <dcterms:modified xsi:type="dcterms:W3CDTF">2013-11-11T18:22:57Z</dcterms:modified>
</cp:coreProperties>
</file>