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63" r:id="rId3"/>
    <p:sldId id="264" r:id="rId4"/>
    <p:sldId id="266" r:id="rId5"/>
    <p:sldId id="257" r:id="rId6"/>
    <p:sldId id="258" r:id="rId7"/>
    <p:sldId id="259" r:id="rId8"/>
    <p:sldId id="260" r:id="rId9"/>
    <p:sldId id="261" r:id="rId10"/>
    <p:sldId id="262"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3300"/>
    <a:srgbClr val="00CC00"/>
    <a:srgbClr val="FF006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240" y="702"/>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1925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65829-63FE-4D2C-B250-B96EF52B1051}" type="datetimeFigureOut">
              <a:rPr lang="ru-RU" smtClean="0"/>
              <a:t>19.04.2014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33B98B-5F54-41F2-916C-56BEC8F11E29}" type="slidenum">
              <a:rPr lang="ru-RU" smtClean="0"/>
              <a:t>‹#›</a:t>
            </a:fld>
            <a:endParaRPr lang="ru-RU"/>
          </a:p>
        </p:txBody>
      </p:sp>
    </p:spTree>
    <p:extLst>
      <p:ext uri="{BB962C8B-B14F-4D97-AF65-F5344CB8AC3E}">
        <p14:creationId xmlns:p14="http://schemas.microsoft.com/office/powerpoint/2010/main" val="1514674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933B98B-5F54-41F2-916C-56BEC8F11E29}" type="slidenum">
              <a:rPr lang="ru-RU" smtClean="0"/>
              <a:t>2</a:t>
            </a:fld>
            <a:endParaRPr lang="ru-RU"/>
          </a:p>
        </p:txBody>
      </p:sp>
    </p:spTree>
    <p:extLst>
      <p:ext uri="{BB962C8B-B14F-4D97-AF65-F5344CB8AC3E}">
        <p14:creationId xmlns:p14="http://schemas.microsoft.com/office/powerpoint/2010/main" val="583630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68313" y="3671888"/>
            <a:ext cx="6048375" cy="1109662"/>
          </a:xfrm>
        </p:spPr>
        <p:txBody>
          <a:bodyPr/>
          <a:lstStyle>
            <a:lvl1pPr>
              <a:defRPr sz="3200" b="1">
                <a:solidFill>
                  <a:schemeClr val="bg1"/>
                </a:solidFill>
              </a:defRPr>
            </a:lvl1pPr>
          </a:lstStyle>
          <a:p>
            <a:pPr lvl="0"/>
            <a:r>
              <a:rPr lang="ru-RU" noProof="0" smtClean="0"/>
              <a:t>Образец заголовка</a:t>
            </a:r>
          </a:p>
        </p:txBody>
      </p:sp>
      <p:sp>
        <p:nvSpPr>
          <p:cNvPr id="5123" name="Rectangle 3"/>
          <p:cNvSpPr>
            <a:spLocks noGrp="1" noChangeArrowheads="1"/>
          </p:cNvSpPr>
          <p:nvPr>
            <p:ph type="subTitle" idx="1"/>
          </p:nvPr>
        </p:nvSpPr>
        <p:spPr>
          <a:xfrm>
            <a:off x="468313" y="4532313"/>
            <a:ext cx="6048375" cy="696912"/>
          </a:xfrm>
        </p:spPr>
        <p:txBody>
          <a:bodyPr/>
          <a:lstStyle>
            <a:lvl1pPr marL="0" indent="0">
              <a:buFontTx/>
              <a:buNone/>
              <a:defRPr sz="2400" b="1">
                <a:solidFill>
                  <a:schemeClr val="bg1"/>
                </a:solidFill>
              </a:defRPr>
            </a:lvl1pPr>
          </a:lstStyle>
          <a:p>
            <a:pPr lvl="0"/>
            <a:r>
              <a:rPr lang="ru-RU" noProof="0" smtClean="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910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10388" y="1984375"/>
            <a:ext cx="1909762" cy="44672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76338" y="1984375"/>
            <a:ext cx="5581650" cy="44672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0027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4166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97970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176338" y="2492375"/>
            <a:ext cx="3744912"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73650" y="2492375"/>
            <a:ext cx="3746500" cy="395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417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59495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295337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38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3353281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56315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1984375"/>
            <a:ext cx="65532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1176338" y="2492375"/>
            <a:ext cx="7643812"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bg2"/>
          </a:solidFill>
          <a:latin typeface="+mj-lt"/>
          <a:ea typeface="+mj-ea"/>
          <a:cs typeface="+mj-cs"/>
        </a:defRPr>
      </a:lvl1pPr>
      <a:lvl2pPr algn="l" rtl="0" eaLnBrk="1" fontAlgn="base" hangingPunct="1">
        <a:spcBef>
          <a:spcPct val="0"/>
        </a:spcBef>
        <a:spcAft>
          <a:spcPct val="0"/>
        </a:spcAft>
        <a:defRPr sz="3600">
          <a:solidFill>
            <a:schemeClr val="bg2"/>
          </a:solidFill>
          <a:latin typeface="Arial" charset="0"/>
        </a:defRPr>
      </a:lvl2pPr>
      <a:lvl3pPr algn="l" rtl="0" eaLnBrk="1" fontAlgn="base" hangingPunct="1">
        <a:spcBef>
          <a:spcPct val="0"/>
        </a:spcBef>
        <a:spcAft>
          <a:spcPct val="0"/>
        </a:spcAft>
        <a:defRPr sz="3600">
          <a:solidFill>
            <a:schemeClr val="bg2"/>
          </a:solidFill>
          <a:latin typeface="Arial" charset="0"/>
        </a:defRPr>
      </a:lvl3pPr>
      <a:lvl4pPr algn="l" rtl="0" eaLnBrk="1" fontAlgn="base" hangingPunct="1">
        <a:spcBef>
          <a:spcPct val="0"/>
        </a:spcBef>
        <a:spcAft>
          <a:spcPct val="0"/>
        </a:spcAft>
        <a:defRPr sz="3600">
          <a:solidFill>
            <a:schemeClr val="bg2"/>
          </a:solidFill>
          <a:latin typeface="Arial" charset="0"/>
        </a:defRPr>
      </a:lvl4pPr>
      <a:lvl5pPr algn="l" rtl="0" eaLnBrk="1" fontAlgn="base" hangingPunct="1">
        <a:spcBef>
          <a:spcPct val="0"/>
        </a:spcBef>
        <a:spcAft>
          <a:spcPct val="0"/>
        </a:spcAft>
        <a:defRPr sz="3600">
          <a:solidFill>
            <a:schemeClr val="bg2"/>
          </a:solidFill>
          <a:latin typeface="Arial" charset="0"/>
        </a:defRPr>
      </a:lvl5pPr>
      <a:lvl6pPr marL="457200" algn="l" rtl="0" eaLnBrk="1" fontAlgn="base" hangingPunct="1">
        <a:spcBef>
          <a:spcPct val="0"/>
        </a:spcBef>
        <a:spcAft>
          <a:spcPct val="0"/>
        </a:spcAft>
        <a:defRPr sz="3600">
          <a:solidFill>
            <a:schemeClr val="bg2"/>
          </a:solidFill>
          <a:latin typeface="Arial" charset="0"/>
        </a:defRPr>
      </a:lvl6pPr>
      <a:lvl7pPr marL="914400" algn="l" rtl="0" eaLnBrk="1" fontAlgn="base" hangingPunct="1">
        <a:spcBef>
          <a:spcPct val="0"/>
        </a:spcBef>
        <a:spcAft>
          <a:spcPct val="0"/>
        </a:spcAft>
        <a:defRPr sz="3600">
          <a:solidFill>
            <a:schemeClr val="bg2"/>
          </a:solidFill>
          <a:latin typeface="Arial" charset="0"/>
        </a:defRPr>
      </a:lvl7pPr>
      <a:lvl8pPr marL="1371600" algn="l" rtl="0" eaLnBrk="1" fontAlgn="base" hangingPunct="1">
        <a:spcBef>
          <a:spcPct val="0"/>
        </a:spcBef>
        <a:spcAft>
          <a:spcPct val="0"/>
        </a:spcAft>
        <a:defRPr sz="3600">
          <a:solidFill>
            <a:schemeClr val="bg2"/>
          </a:solidFill>
          <a:latin typeface="Arial" charset="0"/>
        </a:defRPr>
      </a:lvl8pPr>
      <a:lvl9pPr marL="1828800" algn="l" rtl="0" eaLnBrk="1" fontAlgn="base" hangingPunct="1">
        <a:spcBef>
          <a:spcPct val="0"/>
        </a:spcBef>
        <a:spcAft>
          <a:spcPct val="0"/>
        </a:spcAft>
        <a:defRPr sz="3600">
          <a:solidFill>
            <a:schemeClr val="bg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251520" y="476250"/>
            <a:ext cx="8496944" cy="1440582"/>
          </a:xfrm>
          <a:noFill/>
        </p:spPr>
        <p:txBody>
          <a:bodyPr/>
          <a:lstStyle/>
          <a:p>
            <a:pPr algn="ctr"/>
            <a:r>
              <a:rPr lang="uk-UA" sz="2800" dirty="0" smtClean="0">
                <a:solidFill>
                  <a:srgbClr val="002060"/>
                </a:solidFill>
              </a:rPr>
              <a:t>Етапи розвитку СОТ як прояв лібералізації зовнішньої торгівлі. Основні вимоги до членів СОТ. Переваги та обмеження членства в СОТ</a:t>
            </a:r>
            <a:endParaRPr lang="uk-UA" sz="2800" dirty="0">
              <a:solidFill>
                <a:srgbClr val="002060"/>
              </a:solidFill>
            </a:endParaRPr>
          </a:p>
        </p:txBody>
      </p:sp>
      <p:sp>
        <p:nvSpPr>
          <p:cNvPr id="3" name="TextBox 2"/>
          <p:cNvSpPr txBox="1"/>
          <p:nvPr/>
        </p:nvSpPr>
        <p:spPr>
          <a:xfrm>
            <a:off x="3923928" y="5445224"/>
            <a:ext cx="5220072" cy="1200329"/>
          </a:xfrm>
          <a:prstGeom prst="rect">
            <a:avLst/>
          </a:prstGeom>
          <a:noFill/>
        </p:spPr>
        <p:txBody>
          <a:bodyPr wrap="square" rtlCol="0">
            <a:spAutoFit/>
          </a:bodyPr>
          <a:lstStyle/>
          <a:p>
            <a:r>
              <a:rPr lang="ru-RU" sz="2400" dirty="0" smtClean="0">
                <a:solidFill>
                  <a:schemeClr val="bg2"/>
                </a:solidFill>
              </a:rPr>
              <a:t>П</a:t>
            </a:r>
            <a:r>
              <a:rPr lang="uk-UA" sz="2400" dirty="0" err="1" smtClean="0">
                <a:solidFill>
                  <a:schemeClr val="bg2"/>
                </a:solidFill>
              </a:rPr>
              <a:t>ідготувала</a:t>
            </a:r>
            <a:r>
              <a:rPr lang="uk-UA" sz="2400" dirty="0" smtClean="0">
                <a:solidFill>
                  <a:schemeClr val="bg2"/>
                </a:solidFill>
              </a:rPr>
              <a:t> учениця 11 класу</a:t>
            </a:r>
          </a:p>
          <a:p>
            <a:r>
              <a:rPr lang="uk-UA" sz="2400" b="1" i="1" dirty="0" err="1" smtClean="0">
                <a:solidFill>
                  <a:schemeClr val="bg2"/>
                </a:solidFill>
              </a:rPr>
              <a:t>Гаврилиця</a:t>
            </a:r>
            <a:r>
              <a:rPr lang="uk-UA" sz="2400" b="1" i="1" dirty="0" smtClean="0">
                <a:solidFill>
                  <a:schemeClr val="bg2"/>
                </a:solidFill>
              </a:rPr>
              <a:t> Анастасія</a:t>
            </a:r>
          </a:p>
          <a:p>
            <a:r>
              <a:rPr lang="uk-UA" sz="2400" dirty="0" smtClean="0">
                <a:solidFill>
                  <a:schemeClr val="bg2"/>
                </a:solidFill>
              </a:rPr>
              <a:t>Вчитель </a:t>
            </a:r>
            <a:r>
              <a:rPr lang="uk-UA" sz="2400" b="1" i="1" dirty="0" err="1" smtClean="0">
                <a:solidFill>
                  <a:schemeClr val="bg2"/>
                </a:solidFill>
              </a:rPr>
              <a:t>Бадай</a:t>
            </a:r>
            <a:r>
              <a:rPr lang="uk-UA" sz="2400" b="1" i="1" dirty="0" smtClean="0">
                <a:solidFill>
                  <a:schemeClr val="bg2"/>
                </a:solidFill>
              </a:rPr>
              <a:t> О.С.</a:t>
            </a:r>
            <a:endParaRPr lang="ru-RU" sz="2400" b="1" i="1" dirty="0">
              <a:solidFill>
                <a:schemeClr val="bg2"/>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293096"/>
            <a:ext cx="3377952" cy="2552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63688" y="116632"/>
            <a:ext cx="6563692" cy="4608513"/>
          </a:xfrm>
        </p:spPr>
        <p:txBody>
          <a:bodyPr/>
          <a:lstStyle/>
          <a:p>
            <a:pPr marL="0" indent="0" algn="ctr">
              <a:lnSpc>
                <a:spcPct val="150000"/>
              </a:lnSpc>
              <a:buNone/>
            </a:pPr>
            <a:r>
              <a:rPr lang="ru-RU" sz="1800" dirty="0" smtClean="0">
                <a:solidFill>
                  <a:srgbClr val="6600CC"/>
                </a:solidFill>
              </a:rPr>
              <a:t>У </a:t>
            </a:r>
            <a:r>
              <a:rPr lang="ru-RU" sz="1800" dirty="0" err="1">
                <a:solidFill>
                  <a:srgbClr val="6600CC"/>
                </a:solidFill>
              </a:rPr>
              <a:t>квітні</a:t>
            </a:r>
            <a:r>
              <a:rPr lang="ru-RU" sz="1800" dirty="0">
                <a:solidFill>
                  <a:srgbClr val="6600CC"/>
                </a:solidFill>
              </a:rPr>
              <a:t> 1994 року </a:t>
            </a:r>
            <a:r>
              <a:rPr lang="ru-RU" sz="1800" dirty="0" err="1">
                <a:solidFill>
                  <a:srgbClr val="6600CC"/>
                </a:solidFill>
              </a:rPr>
              <a:t>більшість</a:t>
            </a:r>
            <a:r>
              <a:rPr lang="ru-RU" sz="1800" dirty="0">
                <a:solidFill>
                  <a:srgbClr val="6600CC"/>
                </a:solidFill>
              </a:rPr>
              <a:t> </a:t>
            </a:r>
            <a:r>
              <a:rPr lang="ru-RU" sz="1800" dirty="0" err="1">
                <a:solidFill>
                  <a:srgbClr val="6600CC"/>
                </a:solidFill>
              </a:rPr>
              <a:t>учасників</a:t>
            </a:r>
            <a:r>
              <a:rPr lang="ru-RU" sz="1800" dirty="0">
                <a:solidFill>
                  <a:srgbClr val="6600CC"/>
                </a:solidFill>
              </a:rPr>
              <a:t> переговорного </a:t>
            </a:r>
            <a:r>
              <a:rPr lang="ru-RU" sz="1800" dirty="0" err="1">
                <a:solidFill>
                  <a:srgbClr val="6600CC"/>
                </a:solidFill>
              </a:rPr>
              <a:t>процесу</a:t>
            </a:r>
            <a:r>
              <a:rPr lang="ru-RU" sz="1800" dirty="0">
                <a:solidFill>
                  <a:srgbClr val="6600CC"/>
                </a:solidFill>
              </a:rPr>
              <a:t> (123 </a:t>
            </a:r>
            <a:r>
              <a:rPr lang="ru-RU" sz="1800" dirty="0" err="1">
                <a:solidFill>
                  <a:srgbClr val="6600CC"/>
                </a:solidFill>
              </a:rPr>
              <a:t>учасників</a:t>
            </a:r>
            <a:r>
              <a:rPr lang="ru-RU" sz="1800" dirty="0">
                <a:solidFill>
                  <a:srgbClr val="6600CC"/>
                </a:solidFill>
              </a:rPr>
              <a:t> з 125), у </a:t>
            </a:r>
            <a:r>
              <a:rPr lang="ru-RU" sz="1800" dirty="0" err="1">
                <a:solidFill>
                  <a:srgbClr val="6600CC"/>
                </a:solidFill>
              </a:rPr>
              <a:t>Марракеші</a:t>
            </a:r>
            <a:r>
              <a:rPr lang="ru-RU" sz="1800" dirty="0">
                <a:solidFill>
                  <a:srgbClr val="6600CC"/>
                </a:solidFill>
              </a:rPr>
              <a:t> (Марокко) </a:t>
            </a:r>
            <a:r>
              <a:rPr lang="ru-RU" sz="1800" dirty="0" err="1">
                <a:solidFill>
                  <a:srgbClr val="6600CC"/>
                </a:solidFill>
              </a:rPr>
              <a:t>підписали</a:t>
            </a:r>
            <a:r>
              <a:rPr lang="ru-RU" sz="1800" dirty="0">
                <a:solidFill>
                  <a:srgbClr val="6600CC"/>
                </a:solidFill>
              </a:rPr>
              <a:t> </a:t>
            </a:r>
            <a:r>
              <a:rPr lang="ru-RU" sz="1800" dirty="0" err="1">
                <a:solidFill>
                  <a:srgbClr val="6600CC"/>
                </a:solidFill>
              </a:rPr>
              <a:t>Заключний</a:t>
            </a:r>
            <a:r>
              <a:rPr lang="ru-RU" sz="1800" dirty="0">
                <a:solidFill>
                  <a:srgbClr val="6600CC"/>
                </a:solidFill>
              </a:rPr>
              <a:t> акт </a:t>
            </a:r>
            <a:r>
              <a:rPr lang="ru-RU" sz="1800" dirty="0" err="1">
                <a:solidFill>
                  <a:srgbClr val="6600CC"/>
                </a:solidFill>
              </a:rPr>
              <a:t>Уругвайського</a:t>
            </a:r>
            <a:r>
              <a:rPr lang="ru-RU" sz="1800" dirty="0">
                <a:solidFill>
                  <a:srgbClr val="6600CC"/>
                </a:solidFill>
              </a:rPr>
              <a:t> раунду </a:t>
            </a:r>
            <a:r>
              <a:rPr lang="ru-RU" sz="1800" dirty="0" err="1">
                <a:solidFill>
                  <a:srgbClr val="6600CC"/>
                </a:solidFill>
              </a:rPr>
              <a:t>торговельних</a:t>
            </a:r>
            <a:r>
              <a:rPr lang="ru-RU" sz="1800" dirty="0">
                <a:solidFill>
                  <a:srgbClr val="6600CC"/>
                </a:solidFill>
              </a:rPr>
              <a:t> </a:t>
            </a:r>
            <a:r>
              <a:rPr lang="ru-RU" sz="1800" dirty="0" err="1">
                <a:solidFill>
                  <a:srgbClr val="6600CC"/>
                </a:solidFill>
              </a:rPr>
              <a:t>переговорів</a:t>
            </a:r>
            <a:r>
              <a:rPr lang="ru-RU" sz="1800" dirty="0">
                <a:solidFill>
                  <a:srgbClr val="6600CC"/>
                </a:solidFill>
              </a:rPr>
              <a:t> і </a:t>
            </a:r>
            <a:r>
              <a:rPr lang="ru-RU" sz="1800" dirty="0" err="1">
                <a:solidFill>
                  <a:srgbClr val="6600CC"/>
                </a:solidFill>
              </a:rPr>
              <a:t>Марракеську</a:t>
            </a:r>
            <a:r>
              <a:rPr lang="ru-RU" sz="1800" dirty="0">
                <a:solidFill>
                  <a:srgbClr val="6600CC"/>
                </a:solidFill>
              </a:rPr>
              <a:t> </a:t>
            </a:r>
            <a:r>
              <a:rPr lang="ru-RU" sz="1800" dirty="0" err="1">
                <a:solidFill>
                  <a:srgbClr val="6600CC"/>
                </a:solidFill>
              </a:rPr>
              <a:t>декларацію</a:t>
            </a:r>
            <a:r>
              <a:rPr lang="ru-RU" sz="1800" dirty="0">
                <a:solidFill>
                  <a:srgbClr val="6600CC"/>
                </a:solidFill>
              </a:rPr>
              <a:t>, </a:t>
            </a:r>
            <a:r>
              <a:rPr lang="ru-RU" sz="1800" dirty="0" err="1">
                <a:solidFill>
                  <a:srgbClr val="6600CC"/>
                </a:solidFill>
              </a:rPr>
              <a:t>якою</a:t>
            </a:r>
            <a:r>
              <a:rPr lang="ru-RU" sz="1800" dirty="0">
                <a:solidFill>
                  <a:srgbClr val="6600CC"/>
                </a:solidFill>
              </a:rPr>
              <a:t> </a:t>
            </a:r>
            <a:r>
              <a:rPr lang="ru-RU" sz="1800" dirty="0" err="1">
                <a:solidFill>
                  <a:srgbClr val="6600CC"/>
                </a:solidFill>
              </a:rPr>
              <a:t>засновувалася</a:t>
            </a:r>
            <a:r>
              <a:rPr lang="ru-RU" sz="1800" dirty="0">
                <a:solidFill>
                  <a:srgbClr val="6600CC"/>
                </a:solidFill>
              </a:rPr>
              <a:t> </a:t>
            </a:r>
            <a:r>
              <a:rPr lang="ru-RU" sz="1800" dirty="0" err="1">
                <a:solidFill>
                  <a:srgbClr val="6600CC"/>
                </a:solidFill>
              </a:rPr>
              <a:t>Світова</a:t>
            </a:r>
            <a:r>
              <a:rPr lang="ru-RU" sz="1800" dirty="0">
                <a:solidFill>
                  <a:srgbClr val="6600CC"/>
                </a:solidFill>
              </a:rPr>
              <a:t> </a:t>
            </a:r>
            <a:r>
              <a:rPr lang="ru-RU" sz="1800" dirty="0" err="1">
                <a:solidFill>
                  <a:srgbClr val="6600CC"/>
                </a:solidFill>
              </a:rPr>
              <a:t>організація</a:t>
            </a:r>
            <a:r>
              <a:rPr lang="ru-RU" sz="1800" dirty="0">
                <a:solidFill>
                  <a:srgbClr val="6600CC"/>
                </a:solidFill>
              </a:rPr>
              <a:t> </a:t>
            </a:r>
            <a:r>
              <a:rPr lang="ru-RU" sz="1800" dirty="0" err="1">
                <a:solidFill>
                  <a:srgbClr val="6600CC"/>
                </a:solidFill>
              </a:rPr>
              <a:t>торгівлі</a:t>
            </a:r>
            <a:r>
              <a:rPr lang="ru-RU" sz="1800" dirty="0">
                <a:solidFill>
                  <a:srgbClr val="6600CC"/>
                </a:solidFill>
              </a:rPr>
              <a:t>. Переговори в рамках </a:t>
            </a:r>
            <a:r>
              <a:rPr lang="en-US" sz="1800" dirty="0">
                <a:solidFill>
                  <a:srgbClr val="6600CC"/>
                </a:solidFill>
              </a:rPr>
              <a:t>GATT 1947 </a:t>
            </a:r>
            <a:r>
              <a:rPr lang="ru-RU" sz="1800" dirty="0">
                <a:solidFill>
                  <a:srgbClr val="6600CC"/>
                </a:solidFill>
              </a:rPr>
              <a:t>року </a:t>
            </a:r>
            <a:r>
              <a:rPr lang="ru-RU" sz="1800" dirty="0" err="1">
                <a:solidFill>
                  <a:srgbClr val="6600CC"/>
                </a:solidFill>
              </a:rPr>
              <a:t>були</a:t>
            </a:r>
            <a:r>
              <a:rPr lang="ru-RU" sz="1800" dirty="0">
                <a:solidFill>
                  <a:srgbClr val="6600CC"/>
                </a:solidFill>
              </a:rPr>
              <a:t> </a:t>
            </a:r>
            <a:r>
              <a:rPr lang="ru-RU" sz="1800" dirty="0" err="1">
                <a:solidFill>
                  <a:srgbClr val="6600CC"/>
                </a:solidFill>
              </a:rPr>
              <a:t>завершені</a:t>
            </a:r>
            <a:r>
              <a:rPr lang="ru-RU" sz="1800" dirty="0">
                <a:solidFill>
                  <a:srgbClr val="6600CC"/>
                </a:solidFill>
              </a:rPr>
              <a:t>. На </a:t>
            </a:r>
            <a:r>
              <a:rPr lang="ru-RU" sz="1800" dirty="0" err="1">
                <a:solidFill>
                  <a:srgbClr val="6600CC"/>
                </a:solidFill>
              </a:rPr>
              <a:t>сьогоднішній</a:t>
            </a:r>
            <a:r>
              <a:rPr lang="ru-RU" sz="1800" dirty="0">
                <a:solidFill>
                  <a:srgbClr val="6600CC"/>
                </a:solidFill>
              </a:rPr>
              <a:t> день, </a:t>
            </a:r>
            <a:r>
              <a:rPr lang="en-US" sz="1800" dirty="0">
                <a:solidFill>
                  <a:srgbClr val="6600CC"/>
                </a:solidFill>
              </a:rPr>
              <a:t>GATT 1994 </a:t>
            </a:r>
            <a:r>
              <a:rPr lang="ru-RU" sz="1800" dirty="0">
                <a:solidFill>
                  <a:srgbClr val="6600CC"/>
                </a:solidFill>
              </a:rPr>
              <a:t>року як угода про </a:t>
            </a:r>
            <a:r>
              <a:rPr lang="ru-RU" sz="1800" dirty="0" err="1">
                <a:solidFill>
                  <a:srgbClr val="6600CC"/>
                </a:solidFill>
              </a:rPr>
              <a:t>торгівлю</a:t>
            </a:r>
            <a:r>
              <a:rPr lang="ru-RU" sz="1800" dirty="0">
                <a:solidFill>
                  <a:srgbClr val="6600CC"/>
                </a:solidFill>
              </a:rPr>
              <a:t> товарами є </a:t>
            </a:r>
            <a:r>
              <a:rPr lang="ru-RU" sz="1800" dirty="0" err="1">
                <a:solidFill>
                  <a:srgbClr val="6600CC"/>
                </a:solidFill>
              </a:rPr>
              <a:t>однією</a:t>
            </a:r>
            <a:r>
              <a:rPr lang="ru-RU" sz="1800" dirty="0">
                <a:solidFill>
                  <a:srgbClr val="6600CC"/>
                </a:solidFill>
              </a:rPr>
              <a:t> з </a:t>
            </a:r>
            <a:r>
              <a:rPr lang="ru-RU" sz="1800" dirty="0" err="1">
                <a:solidFill>
                  <a:srgbClr val="6600CC"/>
                </a:solidFill>
              </a:rPr>
              <a:t>основних</a:t>
            </a:r>
            <a:r>
              <a:rPr lang="ru-RU" sz="1800" dirty="0">
                <a:solidFill>
                  <a:srgbClr val="6600CC"/>
                </a:solidFill>
              </a:rPr>
              <a:t> </a:t>
            </a:r>
            <a:r>
              <a:rPr lang="ru-RU" sz="1800" dirty="0" err="1">
                <a:solidFill>
                  <a:srgbClr val="6600CC"/>
                </a:solidFill>
              </a:rPr>
              <a:t>угод</a:t>
            </a:r>
            <a:r>
              <a:rPr lang="ru-RU" sz="1800" dirty="0">
                <a:solidFill>
                  <a:srgbClr val="6600CC"/>
                </a:solidFill>
              </a:rPr>
              <a:t> в рамках СОТ. </a:t>
            </a:r>
            <a:r>
              <a:rPr lang="ru-RU" sz="1800" dirty="0" err="1">
                <a:solidFill>
                  <a:srgbClr val="6600CC"/>
                </a:solidFill>
              </a:rPr>
              <a:t>Її</a:t>
            </a:r>
            <a:r>
              <a:rPr lang="ru-RU" sz="1800" dirty="0">
                <a:solidFill>
                  <a:srgbClr val="6600CC"/>
                </a:solidFill>
              </a:rPr>
              <a:t> </a:t>
            </a:r>
            <a:r>
              <a:rPr lang="ru-RU" sz="1800" dirty="0" err="1">
                <a:solidFill>
                  <a:srgbClr val="6600CC"/>
                </a:solidFill>
              </a:rPr>
              <a:t>доповнюють</a:t>
            </a:r>
            <a:r>
              <a:rPr lang="ru-RU" sz="1800" dirty="0">
                <a:solidFill>
                  <a:srgbClr val="6600CC"/>
                </a:solidFill>
              </a:rPr>
              <a:t> "</a:t>
            </a:r>
            <a:r>
              <a:rPr lang="ru-RU" sz="1800" dirty="0" err="1">
                <a:solidFill>
                  <a:srgbClr val="6600CC"/>
                </a:solidFill>
              </a:rPr>
              <a:t>Генеральна</a:t>
            </a:r>
            <a:r>
              <a:rPr lang="ru-RU" sz="1800" dirty="0">
                <a:solidFill>
                  <a:srgbClr val="6600CC"/>
                </a:solidFill>
              </a:rPr>
              <a:t> угода з </a:t>
            </a:r>
            <a:r>
              <a:rPr lang="ru-RU" sz="1800" dirty="0" err="1">
                <a:solidFill>
                  <a:srgbClr val="6600CC"/>
                </a:solidFill>
              </a:rPr>
              <a:t>торгівлі</a:t>
            </a:r>
            <a:r>
              <a:rPr lang="ru-RU" sz="1800" dirty="0">
                <a:solidFill>
                  <a:srgbClr val="6600CC"/>
                </a:solidFill>
              </a:rPr>
              <a:t> </a:t>
            </a:r>
            <a:r>
              <a:rPr lang="ru-RU" sz="1800" dirty="0" err="1">
                <a:solidFill>
                  <a:srgbClr val="6600CC"/>
                </a:solidFill>
              </a:rPr>
              <a:t>послугами</a:t>
            </a:r>
            <a:r>
              <a:rPr lang="ru-RU" sz="1800" dirty="0">
                <a:solidFill>
                  <a:srgbClr val="6600CC"/>
                </a:solidFill>
              </a:rPr>
              <a:t>" </a:t>
            </a:r>
            <a:r>
              <a:rPr lang="ru-RU" sz="1800" dirty="0" smtClean="0">
                <a:solidFill>
                  <a:srgbClr val="6600CC"/>
                </a:solidFill>
              </a:rPr>
              <a:t>та </a:t>
            </a:r>
            <a:r>
              <a:rPr lang="ru-RU" sz="1800" dirty="0">
                <a:solidFill>
                  <a:srgbClr val="6600CC"/>
                </a:solidFill>
              </a:rPr>
              <a:t>"Угода про </a:t>
            </a:r>
            <a:r>
              <a:rPr lang="ru-RU" sz="1800" dirty="0" err="1">
                <a:solidFill>
                  <a:srgbClr val="6600CC"/>
                </a:solidFill>
              </a:rPr>
              <a:t>торгівельні</a:t>
            </a:r>
            <a:r>
              <a:rPr lang="ru-RU" sz="1800" dirty="0">
                <a:solidFill>
                  <a:srgbClr val="6600CC"/>
                </a:solidFill>
              </a:rPr>
              <a:t> </a:t>
            </a:r>
            <a:r>
              <a:rPr lang="ru-RU" sz="1800" dirty="0" err="1">
                <a:solidFill>
                  <a:srgbClr val="6600CC"/>
                </a:solidFill>
              </a:rPr>
              <a:t>аспекти</a:t>
            </a:r>
            <a:r>
              <a:rPr lang="ru-RU" sz="1800" dirty="0">
                <a:solidFill>
                  <a:srgbClr val="6600CC"/>
                </a:solidFill>
              </a:rPr>
              <a:t> прав </a:t>
            </a:r>
            <a:r>
              <a:rPr lang="ru-RU" sz="1800" dirty="0" err="1">
                <a:solidFill>
                  <a:srgbClr val="6600CC"/>
                </a:solidFill>
              </a:rPr>
              <a:t>інтелектуальної</a:t>
            </a:r>
            <a:r>
              <a:rPr lang="ru-RU" sz="1800" dirty="0">
                <a:solidFill>
                  <a:srgbClr val="6600CC"/>
                </a:solidFill>
              </a:rPr>
              <a:t> </a:t>
            </a:r>
            <a:r>
              <a:rPr lang="ru-RU" sz="1800" dirty="0" err="1">
                <a:solidFill>
                  <a:srgbClr val="6600CC"/>
                </a:solidFill>
              </a:rPr>
              <a:t>власності</a:t>
            </a:r>
            <a:r>
              <a:rPr lang="ru-RU" sz="1800" dirty="0" smtClean="0">
                <a:solidFill>
                  <a:srgbClr val="6600CC"/>
                </a:solidFill>
              </a:rPr>
              <a:t>"</a:t>
            </a:r>
            <a:r>
              <a:rPr lang="en-US" sz="1800" dirty="0" smtClean="0">
                <a:solidFill>
                  <a:srgbClr val="6600CC"/>
                </a:solidFill>
              </a:rPr>
              <a:t>.</a:t>
            </a:r>
            <a:endParaRPr lang="ru-RU" sz="1800" dirty="0">
              <a:solidFill>
                <a:srgbClr val="6600CC"/>
              </a:solidFill>
            </a:endParaRPr>
          </a:p>
        </p:txBody>
      </p:sp>
    </p:spTree>
    <p:extLst>
      <p:ext uri="{BB962C8B-B14F-4D97-AF65-F5344CB8AC3E}">
        <p14:creationId xmlns:p14="http://schemas.microsoft.com/office/powerpoint/2010/main" val="1757134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908720"/>
            <a:ext cx="6985248" cy="508000"/>
          </a:xfrm>
        </p:spPr>
        <p:txBody>
          <a:bodyPr/>
          <a:lstStyle/>
          <a:p>
            <a:pPr algn="ctr"/>
            <a:r>
              <a:rPr lang="uk-UA" dirty="0" smtClean="0"/>
              <a:t>Основні вимоги до членів СОТ</a:t>
            </a:r>
            <a:endParaRPr lang="ru-RU" dirty="0"/>
          </a:p>
        </p:txBody>
      </p:sp>
      <p:sp>
        <p:nvSpPr>
          <p:cNvPr id="3" name="Объект 2"/>
          <p:cNvSpPr>
            <a:spLocks noGrp="1"/>
          </p:cNvSpPr>
          <p:nvPr>
            <p:ph idx="1"/>
          </p:nvPr>
        </p:nvSpPr>
        <p:spPr>
          <a:xfrm>
            <a:off x="464895" y="1556792"/>
            <a:ext cx="8496622" cy="3024336"/>
          </a:xfrm>
        </p:spPr>
        <p:txBody>
          <a:bodyPr/>
          <a:lstStyle/>
          <a:p>
            <a:pPr marL="0" indent="0" algn="ctr">
              <a:lnSpc>
                <a:spcPct val="150000"/>
              </a:lnSpc>
              <a:buNone/>
            </a:pPr>
            <a:endParaRPr lang="ru-RU" sz="2400" dirty="0" smtClean="0"/>
          </a:p>
          <a:p>
            <a:pPr marL="0" indent="0" algn="ctr">
              <a:lnSpc>
                <a:spcPct val="150000"/>
              </a:lnSpc>
              <a:buNone/>
            </a:pPr>
            <a:r>
              <a:rPr lang="ru-RU" sz="2400" dirty="0" smtClean="0"/>
              <a:t>В  </a:t>
            </a:r>
            <a:r>
              <a:rPr lang="ru-RU" sz="2400" dirty="0" err="1" smtClean="0"/>
              <a:t>процесі</a:t>
            </a:r>
            <a:r>
              <a:rPr lang="ru-RU" sz="2400" dirty="0" smtClean="0"/>
              <a:t>  </a:t>
            </a:r>
            <a:r>
              <a:rPr lang="ru-RU" sz="2400" dirty="0" err="1" smtClean="0"/>
              <a:t>гармонізації</a:t>
            </a:r>
            <a:r>
              <a:rPr lang="ru-RU" sz="2400" dirty="0" smtClean="0"/>
              <a:t>  </a:t>
            </a:r>
            <a:r>
              <a:rPr lang="ru-RU" sz="2400" dirty="0" err="1" smtClean="0"/>
              <a:t>національного</a:t>
            </a:r>
            <a:r>
              <a:rPr lang="ru-RU" sz="2400" dirty="0" smtClean="0"/>
              <a:t>  </a:t>
            </a:r>
            <a:r>
              <a:rPr lang="ru-RU" sz="2400" dirty="0" err="1" smtClean="0"/>
              <a:t>законодавства</a:t>
            </a:r>
            <a:r>
              <a:rPr lang="ru-RU" sz="2400" dirty="0" smtClean="0"/>
              <a:t> </a:t>
            </a:r>
            <a:r>
              <a:rPr lang="ru-RU" sz="2400" dirty="0" err="1" smtClean="0"/>
              <a:t>кожна</a:t>
            </a:r>
            <a:r>
              <a:rPr lang="ru-RU" sz="2400" dirty="0"/>
              <a:t> </a:t>
            </a:r>
            <a:r>
              <a:rPr lang="ru-RU" sz="2400" dirty="0" err="1" smtClean="0"/>
              <a:t>країна</a:t>
            </a:r>
            <a:r>
              <a:rPr lang="ru-RU" sz="2400" dirty="0" smtClean="0"/>
              <a:t>-претендент  на  </a:t>
            </a:r>
            <a:r>
              <a:rPr lang="ru-RU" sz="2400" dirty="0" err="1" smtClean="0"/>
              <a:t>вступ</a:t>
            </a:r>
            <a:r>
              <a:rPr lang="ru-RU" sz="2400" dirty="0" smtClean="0"/>
              <a:t> до СОТ повинна  </a:t>
            </a:r>
            <a:r>
              <a:rPr lang="ru-RU" sz="2400" dirty="0" err="1" smtClean="0"/>
              <a:t>дотримуватися</a:t>
            </a:r>
            <a:r>
              <a:rPr lang="ru-RU" sz="2400" dirty="0" smtClean="0"/>
              <a:t>  </a:t>
            </a:r>
            <a:r>
              <a:rPr lang="ru-RU" sz="2400" dirty="0" err="1" smtClean="0"/>
              <a:t>певних</a:t>
            </a:r>
            <a:r>
              <a:rPr lang="ru-RU" sz="2400" dirty="0"/>
              <a:t> </a:t>
            </a:r>
            <a:r>
              <a:rPr lang="ru-RU" sz="2400" dirty="0" smtClean="0"/>
              <a:t>правил. </a:t>
            </a:r>
            <a:r>
              <a:rPr lang="ru-RU" sz="2400" dirty="0" err="1" smtClean="0"/>
              <a:t>Серед</a:t>
            </a:r>
            <a:r>
              <a:rPr lang="ru-RU" sz="2400" dirty="0" smtClean="0"/>
              <a:t> таких правил </a:t>
            </a:r>
            <a:r>
              <a:rPr lang="ru-RU" sz="2400" dirty="0" err="1" smtClean="0"/>
              <a:t>можна</a:t>
            </a:r>
            <a:r>
              <a:rPr lang="ru-RU" sz="2400" dirty="0" smtClean="0"/>
              <a:t> </a:t>
            </a:r>
            <a:r>
              <a:rPr lang="ru-RU" sz="2400" dirty="0" err="1" smtClean="0"/>
              <a:t>виділити</a:t>
            </a:r>
            <a:r>
              <a:rPr lang="ru-RU" sz="2400" dirty="0" smtClean="0"/>
              <a:t> </a:t>
            </a:r>
            <a:r>
              <a:rPr lang="ru-RU" sz="2400" dirty="0" err="1" smtClean="0"/>
              <a:t>чотири</a:t>
            </a:r>
            <a:r>
              <a:rPr lang="ru-RU" sz="2400" dirty="0" smtClean="0"/>
              <a:t> </a:t>
            </a:r>
            <a:r>
              <a:rPr lang="ru-RU" sz="2400" dirty="0" err="1" smtClean="0"/>
              <a:t>основних</a:t>
            </a:r>
            <a:r>
              <a:rPr lang="ru-RU" sz="2400" dirty="0" smtClean="0"/>
              <a:t>, на </a:t>
            </a:r>
            <a:r>
              <a:rPr lang="ru-RU" sz="2400" dirty="0" err="1" smtClean="0"/>
              <a:t>яких</a:t>
            </a:r>
            <a:r>
              <a:rPr lang="ru-RU" sz="2400" dirty="0"/>
              <a:t> </a:t>
            </a:r>
            <a:r>
              <a:rPr lang="ru-RU" sz="2400" dirty="0" err="1" smtClean="0"/>
              <a:t>побудована</a:t>
            </a:r>
            <a:r>
              <a:rPr lang="ru-RU" sz="2400" dirty="0" smtClean="0"/>
              <a:t> </a:t>
            </a:r>
            <a:r>
              <a:rPr lang="ru-RU" sz="2400" dirty="0" err="1" smtClean="0"/>
              <a:t>багатостороння</a:t>
            </a:r>
            <a:r>
              <a:rPr lang="ru-RU" sz="2400" dirty="0" smtClean="0"/>
              <a:t> </a:t>
            </a:r>
            <a:r>
              <a:rPr lang="ru-RU" sz="2400" dirty="0" err="1" smtClean="0"/>
              <a:t>торговельна</a:t>
            </a:r>
            <a:r>
              <a:rPr lang="ru-RU" sz="2400" dirty="0" smtClean="0"/>
              <a:t> система СОТ.</a:t>
            </a:r>
            <a:endParaRPr lang="ru-RU" sz="2400" dirty="0"/>
          </a:p>
        </p:txBody>
      </p:sp>
    </p:spTree>
    <p:extLst>
      <p:ext uri="{BB962C8B-B14F-4D97-AF65-F5344CB8AC3E}">
        <p14:creationId xmlns:p14="http://schemas.microsoft.com/office/powerpoint/2010/main" val="25824318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907704" y="1052737"/>
            <a:ext cx="6912446" cy="4464495"/>
          </a:xfrm>
        </p:spPr>
        <p:txBody>
          <a:bodyPr/>
          <a:lstStyle/>
          <a:p>
            <a:pPr marL="0" indent="0">
              <a:lnSpc>
                <a:spcPct val="150000"/>
              </a:lnSpc>
              <a:buNone/>
            </a:pPr>
            <a:r>
              <a:rPr lang="ru-RU" sz="1800" dirty="0">
                <a:solidFill>
                  <a:srgbClr val="00B050"/>
                </a:solidFill>
              </a:rPr>
              <a:t>Перше  правило – </a:t>
            </a:r>
            <a:r>
              <a:rPr lang="ru-RU" sz="1800" dirty="0" err="1">
                <a:solidFill>
                  <a:srgbClr val="00B050"/>
                </a:solidFill>
              </a:rPr>
              <a:t>захист</a:t>
            </a:r>
            <a:r>
              <a:rPr lang="ru-RU" sz="1800" dirty="0">
                <a:solidFill>
                  <a:srgbClr val="00B050"/>
                </a:solidFill>
              </a:rPr>
              <a:t> </a:t>
            </a:r>
            <a:r>
              <a:rPr lang="ru-RU" sz="1800" dirty="0" err="1">
                <a:solidFill>
                  <a:srgbClr val="00B050"/>
                </a:solidFill>
              </a:rPr>
              <a:t>вітчизняної</a:t>
            </a:r>
            <a:r>
              <a:rPr lang="ru-RU" sz="1800" dirty="0">
                <a:solidFill>
                  <a:srgbClr val="00B050"/>
                </a:solidFill>
              </a:rPr>
              <a:t> </a:t>
            </a:r>
            <a:r>
              <a:rPr lang="ru-RU" sz="1800" dirty="0" err="1">
                <a:solidFill>
                  <a:srgbClr val="00B050"/>
                </a:solidFill>
              </a:rPr>
              <a:t>промисловості</a:t>
            </a:r>
            <a:r>
              <a:rPr lang="ru-RU" sz="1800" dirty="0">
                <a:solidFill>
                  <a:srgbClr val="00B050"/>
                </a:solidFill>
              </a:rPr>
              <a:t>  </a:t>
            </a:r>
            <a:r>
              <a:rPr lang="ru-RU" sz="1800" dirty="0" err="1">
                <a:solidFill>
                  <a:srgbClr val="00B050"/>
                </a:solidFill>
              </a:rPr>
              <a:t>тільки</a:t>
            </a:r>
            <a:r>
              <a:rPr lang="ru-RU" sz="1800" dirty="0">
                <a:solidFill>
                  <a:srgbClr val="00B050"/>
                </a:solidFill>
              </a:rPr>
              <a:t>  за</a:t>
            </a:r>
          </a:p>
          <a:p>
            <a:pPr marL="0" indent="0">
              <a:lnSpc>
                <a:spcPct val="150000"/>
              </a:lnSpc>
              <a:buNone/>
            </a:pPr>
            <a:r>
              <a:rPr lang="ru-RU" sz="1800" dirty="0" err="1">
                <a:solidFill>
                  <a:srgbClr val="00B050"/>
                </a:solidFill>
              </a:rPr>
              <a:t>допомогою</a:t>
            </a:r>
            <a:r>
              <a:rPr lang="ru-RU" sz="1800" dirty="0">
                <a:solidFill>
                  <a:srgbClr val="00B050"/>
                </a:solidFill>
              </a:rPr>
              <a:t>  </a:t>
            </a:r>
            <a:r>
              <a:rPr lang="ru-RU" sz="1800" dirty="0" err="1">
                <a:solidFill>
                  <a:srgbClr val="00B050"/>
                </a:solidFill>
              </a:rPr>
              <a:t>тарифів</a:t>
            </a:r>
            <a:r>
              <a:rPr lang="ru-RU" sz="1800" dirty="0">
                <a:solidFill>
                  <a:srgbClr val="00B050"/>
                </a:solidFill>
              </a:rPr>
              <a:t>. </a:t>
            </a:r>
            <a:r>
              <a:rPr lang="ru-RU" sz="1800" dirty="0" err="1">
                <a:solidFill>
                  <a:srgbClr val="00B050"/>
                </a:solidFill>
              </a:rPr>
              <a:t>Це</a:t>
            </a:r>
            <a:r>
              <a:rPr lang="ru-RU" sz="1800" dirty="0">
                <a:solidFill>
                  <a:srgbClr val="00B050"/>
                </a:solidFill>
              </a:rPr>
              <a:t> правило </a:t>
            </a:r>
            <a:r>
              <a:rPr lang="ru-RU" sz="1800" dirty="0" err="1">
                <a:solidFill>
                  <a:srgbClr val="00B050"/>
                </a:solidFill>
              </a:rPr>
              <a:t>дозволяє</a:t>
            </a:r>
            <a:r>
              <a:rPr lang="ru-RU" sz="1800" dirty="0">
                <a:solidFill>
                  <a:srgbClr val="00B050"/>
                </a:solidFill>
              </a:rPr>
              <a:t> </a:t>
            </a:r>
            <a:r>
              <a:rPr lang="ru-RU" sz="1800" dirty="0" err="1">
                <a:solidFill>
                  <a:srgbClr val="00B050"/>
                </a:solidFill>
              </a:rPr>
              <a:t>країнам</a:t>
            </a:r>
            <a:r>
              <a:rPr lang="ru-RU" sz="1800" dirty="0">
                <a:solidFill>
                  <a:srgbClr val="00B050"/>
                </a:solidFill>
              </a:rPr>
              <a:t> </a:t>
            </a:r>
            <a:r>
              <a:rPr lang="ru-RU" sz="1800" dirty="0" err="1">
                <a:solidFill>
                  <a:srgbClr val="00B050"/>
                </a:solidFill>
              </a:rPr>
              <a:t>захищати</a:t>
            </a:r>
            <a:r>
              <a:rPr lang="ru-RU" sz="1800" dirty="0">
                <a:solidFill>
                  <a:srgbClr val="00B050"/>
                </a:solidFill>
              </a:rPr>
              <a:t> </a:t>
            </a:r>
            <a:r>
              <a:rPr lang="ru-RU" sz="1800" dirty="0" err="1" smtClean="0">
                <a:solidFill>
                  <a:srgbClr val="00B050"/>
                </a:solidFill>
              </a:rPr>
              <a:t>внутрішнє</a:t>
            </a:r>
            <a:r>
              <a:rPr lang="ru-RU" sz="1800" dirty="0" smtClean="0">
                <a:solidFill>
                  <a:srgbClr val="00B050"/>
                </a:solidFill>
              </a:rPr>
              <a:t> </a:t>
            </a:r>
            <a:r>
              <a:rPr lang="ru-RU" sz="1800" dirty="0" err="1" smtClean="0">
                <a:solidFill>
                  <a:srgbClr val="00B050"/>
                </a:solidFill>
              </a:rPr>
              <a:t>виробництво</a:t>
            </a:r>
            <a:r>
              <a:rPr lang="ru-RU" sz="1800" dirty="0" smtClean="0">
                <a:solidFill>
                  <a:srgbClr val="00B050"/>
                </a:solidFill>
              </a:rPr>
              <a:t>  </a:t>
            </a:r>
            <a:r>
              <a:rPr lang="ru-RU" sz="1800" dirty="0" err="1">
                <a:solidFill>
                  <a:srgbClr val="00B050"/>
                </a:solidFill>
              </a:rPr>
              <a:t>від</a:t>
            </a:r>
            <a:r>
              <a:rPr lang="ru-RU" sz="1800" dirty="0">
                <a:solidFill>
                  <a:srgbClr val="00B050"/>
                </a:solidFill>
              </a:rPr>
              <a:t> </a:t>
            </a:r>
            <a:r>
              <a:rPr lang="ru-RU" sz="1800" dirty="0" err="1">
                <a:solidFill>
                  <a:srgbClr val="00B050"/>
                </a:solidFill>
              </a:rPr>
              <a:t>іноземної</a:t>
            </a:r>
            <a:r>
              <a:rPr lang="ru-RU" sz="1800" dirty="0">
                <a:solidFill>
                  <a:srgbClr val="00B050"/>
                </a:solidFill>
              </a:rPr>
              <a:t> </a:t>
            </a:r>
            <a:r>
              <a:rPr lang="ru-RU" sz="1800" dirty="0" err="1">
                <a:solidFill>
                  <a:srgbClr val="00B050"/>
                </a:solidFill>
              </a:rPr>
              <a:t>конкуренції</a:t>
            </a:r>
            <a:r>
              <a:rPr lang="ru-RU" sz="1800" dirty="0">
                <a:solidFill>
                  <a:srgbClr val="00B050"/>
                </a:solidFill>
              </a:rPr>
              <a:t> при </a:t>
            </a:r>
            <a:r>
              <a:rPr lang="ru-RU" sz="1800" dirty="0" err="1">
                <a:solidFill>
                  <a:srgbClr val="00B050"/>
                </a:solidFill>
              </a:rPr>
              <a:t>умові</a:t>
            </a:r>
            <a:r>
              <a:rPr lang="ru-RU" sz="1800" dirty="0">
                <a:solidFill>
                  <a:srgbClr val="00B050"/>
                </a:solidFill>
              </a:rPr>
              <a:t>, </a:t>
            </a:r>
            <a:r>
              <a:rPr lang="ru-RU" sz="1800" dirty="0" err="1">
                <a:solidFill>
                  <a:srgbClr val="00B050"/>
                </a:solidFill>
              </a:rPr>
              <a:t>що</a:t>
            </a:r>
            <a:r>
              <a:rPr lang="ru-RU" sz="1800" dirty="0">
                <a:solidFill>
                  <a:srgbClr val="00B050"/>
                </a:solidFill>
              </a:rPr>
              <a:t> </a:t>
            </a:r>
            <a:r>
              <a:rPr lang="ru-RU" sz="1800" dirty="0" err="1">
                <a:solidFill>
                  <a:srgbClr val="00B050"/>
                </a:solidFill>
              </a:rPr>
              <a:t>такий</a:t>
            </a:r>
            <a:r>
              <a:rPr lang="ru-RU" sz="1800" dirty="0">
                <a:solidFill>
                  <a:srgbClr val="00B050"/>
                </a:solidFill>
              </a:rPr>
              <a:t>  </a:t>
            </a:r>
            <a:r>
              <a:rPr lang="ru-RU" sz="1800" dirty="0" err="1" smtClean="0">
                <a:solidFill>
                  <a:srgbClr val="00B050"/>
                </a:solidFill>
              </a:rPr>
              <a:t>захист</a:t>
            </a:r>
            <a:r>
              <a:rPr lang="ru-RU" sz="1800" dirty="0" smtClean="0">
                <a:solidFill>
                  <a:srgbClr val="00B050"/>
                </a:solidFill>
              </a:rPr>
              <a:t> </a:t>
            </a:r>
            <a:r>
              <a:rPr lang="ru-RU" sz="1800" dirty="0" err="1" smtClean="0">
                <a:solidFill>
                  <a:srgbClr val="00B050"/>
                </a:solidFill>
              </a:rPr>
              <a:t>забезпечується</a:t>
            </a:r>
            <a:r>
              <a:rPr lang="ru-RU" sz="1800" dirty="0" smtClean="0">
                <a:solidFill>
                  <a:srgbClr val="00B050"/>
                </a:solidFill>
              </a:rPr>
              <a:t>    </a:t>
            </a:r>
            <a:r>
              <a:rPr lang="ru-RU" sz="1800" dirty="0" err="1">
                <a:solidFill>
                  <a:srgbClr val="00B050"/>
                </a:solidFill>
              </a:rPr>
              <a:t>тільки</a:t>
            </a:r>
            <a:r>
              <a:rPr lang="ru-RU" sz="1800" dirty="0">
                <a:solidFill>
                  <a:srgbClr val="00B050"/>
                </a:solidFill>
              </a:rPr>
              <a:t>   через  </a:t>
            </a:r>
            <a:r>
              <a:rPr lang="ru-RU" sz="1800" dirty="0" err="1" smtClean="0">
                <a:solidFill>
                  <a:srgbClr val="00B050"/>
                </a:solidFill>
              </a:rPr>
              <a:t>застосування</a:t>
            </a:r>
            <a:r>
              <a:rPr lang="ru-RU" sz="1800" dirty="0" smtClean="0">
                <a:solidFill>
                  <a:srgbClr val="00B050"/>
                </a:solidFill>
              </a:rPr>
              <a:t>    </a:t>
            </a:r>
            <a:r>
              <a:rPr lang="ru-RU" sz="1800" dirty="0" err="1">
                <a:solidFill>
                  <a:srgbClr val="00B050"/>
                </a:solidFill>
              </a:rPr>
              <a:t>тарифів</a:t>
            </a:r>
            <a:r>
              <a:rPr lang="ru-RU" sz="1800" dirty="0">
                <a:solidFill>
                  <a:srgbClr val="00B050"/>
                </a:solidFill>
              </a:rPr>
              <a:t>,    </a:t>
            </a:r>
            <a:r>
              <a:rPr lang="ru-RU" sz="1800" dirty="0" err="1" smtClean="0">
                <a:solidFill>
                  <a:srgbClr val="00B050"/>
                </a:solidFill>
              </a:rPr>
              <a:t>які</a:t>
            </a:r>
            <a:r>
              <a:rPr lang="ru-RU" sz="1800" dirty="0" smtClean="0">
                <a:solidFill>
                  <a:srgbClr val="00B050"/>
                </a:solidFill>
              </a:rPr>
              <a:t> </a:t>
            </a:r>
            <a:r>
              <a:rPr lang="ru-RU" sz="1800" dirty="0" err="1" smtClean="0">
                <a:solidFill>
                  <a:srgbClr val="00B050"/>
                </a:solidFill>
              </a:rPr>
              <a:t>підтримуються</a:t>
            </a:r>
            <a:r>
              <a:rPr lang="ru-RU" sz="1800" dirty="0" smtClean="0">
                <a:solidFill>
                  <a:srgbClr val="00B050"/>
                </a:solidFill>
              </a:rPr>
              <a:t>  </a:t>
            </a:r>
            <a:r>
              <a:rPr lang="ru-RU" sz="1800" dirty="0">
                <a:solidFill>
                  <a:srgbClr val="00B050"/>
                </a:solidFill>
              </a:rPr>
              <a:t>на  </a:t>
            </a:r>
            <a:r>
              <a:rPr lang="ru-RU" sz="1800" dirty="0" err="1">
                <a:solidFill>
                  <a:srgbClr val="00B050"/>
                </a:solidFill>
              </a:rPr>
              <a:t>низькому</a:t>
            </a:r>
            <a:r>
              <a:rPr lang="ru-RU" sz="1800" dirty="0">
                <a:solidFill>
                  <a:srgbClr val="00B050"/>
                </a:solidFill>
              </a:rPr>
              <a:t> </a:t>
            </a:r>
            <a:r>
              <a:rPr lang="ru-RU" sz="1800" dirty="0" err="1">
                <a:solidFill>
                  <a:srgbClr val="00B050"/>
                </a:solidFill>
              </a:rPr>
              <a:t>рівні</a:t>
            </a:r>
            <a:r>
              <a:rPr lang="ru-RU" sz="1800" dirty="0">
                <a:solidFill>
                  <a:srgbClr val="00B050"/>
                </a:solidFill>
              </a:rPr>
              <a:t>. Дане правило  </a:t>
            </a:r>
            <a:r>
              <a:rPr lang="ru-RU" sz="1800" dirty="0" err="1">
                <a:solidFill>
                  <a:srgbClr val="00B050"/>
                </a:solidFill>
              </a:rPr>
              <a:t>містить</a:t>
            </a:r>
            <a:r>
              <a:rPr lang="ru-RU" sz="1800" dirty="0">
                <a:solidFill>
                  <a:srgbClr val="00B050"/>
                </a:solidFill>
              </a:rPr>
              <a:t>  </a:t>
            </a:r>
            <a:r>
              <a:rPr lang="ru-RU" sz="1800" dirty="0" err="1" smtClean="0">
                <a:solidFill>
                  <a:srgbClr val="00B050"/>
                </a:solidFill>
              </a:rPr>
              <a:t>важливий</a:t>
            </a:r>
            <a:r>
              <a:rPr lang="ru-RU" sz="1800" dirty="0" smtClean="0">
                <a:solidFill>
                  <a:srgbClr val="00B050"/>
                </a:solidFill>
              </a:rPr>
              <a:t> </a:t>
            </a:r>
            <a:r>
              <a:rPr lang="ru-RU" sz="1800" dirty="0" err="1" smtClean="0">
                <a:solidFill>
                  <a:srgbClr val="00B050"/>
                </a:solidFill>
              </a:rPr>
              <a:t>виняток</a:t>
            </a:r>
            <a:r>
              <a:rPr lang="ru-RU" sz="1800" dirty="0">
                <a:solidFill>
                  <a:srgbClr val="00B050"/>
                </a:solidFill>
              </a:rPr>
              <a:t>,  </a:t>
            </a:r>
            <a:r>
              <a:rPr lang="ru-RU" sz="1800" dirty="0" err="1">
                <a:solidFill>
                  <a:srgbClr val="00B050"/>
                </a:solidFill>
              </a:rPr>
              <a:t>що</a:t>
            </a:r>
            <a:r>
              <a:rPr lang="ru-RU" sz="1800" dirty="0">
                <a:solidFill>
                  <a:srgbClr val="00B050"/>
                </a:solidFill>
              </a:rPr>
              <a:t>  </a:t>
            </a:r>
            <a:r>
              <a:rPr lang="ru-RU" sz="1800" dirty="0" err="1">
                <a:solidFill>
                  <a:srgbClr val="00B050"/>
                </a:solidFill>
              </a:rPr>
              <a:t>дозволяє</a:t>
            </a:r>
            <a:r>
              <a:rPr lang="ru-RU" sz="1800" dirty="0">
                <a:solidFill>
                  <a:srgbClr val="00B050"/>
                </a:solidFill>
              </a:rPr>
              <a:t>  </a:t>
            </a:r>
            <a:r>
              <a:rPr lang="ru-RU" sz="1800" dirty="0" err="1">
                <a:solidFill>
                  <a:srgbClr val="00B050"/>
                </a:solidFill>
              </a:rPr>
              <a:t>країнам</a:t>
            </a:r>
            <a:r>
              <a:rPr lang="ru-RU" sz="1800" dirty="0">
                <a:solidFill>
                  <a:srgbClr val="00B050"/>
                </a:solidFill>
              </a:rPr>
              <a:t>, </a:t>
            </a:r>
            <a:r>
              <a:rPr lang="ru-RU" sz="1800" dirty="0" err="1">
                <a:solidFill>
                  <a:srgbClr val="00B050"/>
                </a:solidFill>
              </a:rPr>
              <a:t>які</a:t>
            </a:r>
            <a:r>
              <a:rPr lang="ru-RU" sz="1800" dirty="0">
                <a:solidFill>
                  <a:srgbClr val="00B050"/>
                </a:solidFill>
              </a:rPr>
              <a:t> </a:t>
            </a:r>
            <a:r>
              <a:rPr lang="ru-RU" sz="1800" dirty="0" err="1">
                <a:solidFill>
                  <a:srgbClr val="00B050"/>
                </a:solidFill>
              </a:rPr>
              <a:t>мають</a:t>
            </a:r>
            <a:r>
              <a:rPr lang="ru-RU" sz="1800" dirty="0">
                <a:solidFill>
                  <a:srgbClr val="00B050"/>
                </a:solidFill>
              </a:rPr>
              <a:t>  </a:t>
            </a:r>
            <a:r>
              <a:rPr lang="ru-RU" sz="1800" dirty="0" err="1">
                <a:solidFill>
                  <a:srgbClr val="00B050"/>
                </a:solidFill>
              </a:rPr>
              <a:t>труднощі</a:t>
            </a:r>
            <a:r>
              <a:rPr lang="ru-RU" sz="1800" dirty="0">
                <a:solidFill>
                  <a:srgbClr val="00B050"/>
                </a:solidFill>
              </a:rPr>
              <a:t>  з  </a:t>
            </a:r>
            <a:r>
              <a:rPr lang="ru-RU" sz="1800" dirty="0" err="1" smtClean="0">
                <a:solidFill>
                  <a:srgbClr val="00B050"/>
                </a:solidFill>
              </a:rPr>
              <a:t>платіжним</a:t>
            </a:r>
            <a:r>
              <a:rPr lang="ru-RU" sz="1800" dirty="0" smtClean="0">
                <a:solidFill>
                  <a:srgbClr val="00B050"/>
                </a:solidFill>
              </a:rPr>
              <a:t> балансом</a:t>
            </a:r>
            <a:r>
              <a:rPr lang="ru-RU" sz="1800" dirty="0">
                <a:solidFill>
                  <a:srgbClr val="00B050"/>
                </a:solidFill>
              </a:rPr>
              <a:t>,   </a:t>
            </a:r>
            <a:r>
              <a:rPr lang="ru-RU" sz="1800" dirty="0" err="1">
                <a:solidFill>
                  <a:srgbClr val="00B050"/>
                </a:solidFill>
              </a:rPr>
              <a:t>вводити</a:t>
            </a:r>
            <a:r>
              <a:rPr lang="ru-RU" sz="1800" dirty="0">
                <a:solidFill>
                  <a:srgbClr val="00B050"/>
                </a:solidFill>
              </a:rPr>
              <a:t>  </a:t>
            </a:r>
            <a:r>
              <a:rPr lang="ru-RU" sz="1800" dirty="0" err="1">
                <a:solidFill>
                  <a:srgbClr val="00B050"/>
                </a:solidFill>
              </a:rPr>
              <a:t>обмеження</a:t>
            </a:r>
            <a:r>
              <a:rPr lang="ru-RU" sz="1800" dirty="0">
                <a:solidFill>
                  <a:srgbClr val="00B050"/>
                </a:solidFill>
              </a:rPr>
              <a:t>  </a:t>
            </a:r>
            <a:r>
              <a:rPr lang="ru-RU" sz="1800" dirty="0" err="1">
                <a:solidFill>
                  <a:srgbClr val="00B050"/>
                </a:solidFill>
              </a:rPr>
              <a:t>імпорту</a:t>
            </a:r>
            <a:r>
              <a:rPr lang="ru-RU" sz="1800" dirty="0">
                <a:solidFill>
                  <a:srgbClr val="00B050"/>
                </a:solidFill>
              </a:rPr>
              <a:t>  з  метою  </a:t>
            </a:r>
            <a:r>
              <a:rPr lang="ru-RU" sz="1800" dirty="0" err="1">
                <a:solidFill>
                  <a:srgbClr val="00B050"/>
                </a:solidFill>
              </a:rPr>
              <a:t>захисту</a:t>
            </a:r>
            <a:r>
              <a:rPr lang="ru-RU" sz="1800" dirty="0">
                <a:solidFill>
                  <a:srgbClr val="00B050"/>
                </a:solidFill>
              </a:rPr>
              <a:t>   </a:t>
            </a:r>
            <a:r>
              <a:rPr lang="ru-RU" sz="1800" dirty="0" err="1">
                <a:solidFill>
                  <a:srgbClr val="00B050"/>
                </a:solidFill>
              </a:rPr>
              <a:t>свого</a:t>
            </a:r>
            <a:endParaRPr lang="ru-RU" sz="1800" dirty="0">
              <a:solidFill>
                <a:srgbClr val="00B050"/>
              </a:solidFill>
            </a:endParaRPr>
          </a:p>
          <a:p>
            <a:pPr marL="0" indent="0">
              <a:lnSpc>
                <a:spcPct val="150000"/>
              </a:lnSpc>
              <a:buNone/>
            </a:pPr>
            <a:r>
              <a:rPr lang="ru-RU" sz="1800" dirty="0" err="1">
                <a:solidFill>
                  <a:srgbClr val="00B050"/>
                </a:solidFill>
              </a:rPr>
              <a:t>фінансового</a:t>
            </a:r>
            <a:r>
              <a:rPr lang="ru-RU" sz="1800" dirty="0">
                <a:solidFill>
                  <a:srgbClr val="00B050"/>
                </a:solidFill>
              </a:rPr>
              <a:t> стану.</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869160"/>
            <a:ext cx="22860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4112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87457" y="1196752"/>
            <a:ext cx="7992566" cy="3528391"/>
          </a:xfrm>
        </p:spPr>
        <p:txBody>
          <a:bodyPr/>
          <a:lstStyle/>
          <a:p>
            <a:pPr marL="0" indent="0">
              <a:lnSpc>
                <a:spcPct val="150000"/>
              </a:lnSpc>
              <a:buNone/>
            </a:pPr>
            <a:r>
              <a:rPr lang="ru-RU" sz="2000" dirty="0">
                <a:solidFill>
                  <a:schemeClr val="accent2">
                    <a:lumMod val="75000"/>
                  </a:schemeClr>
                </a:solidFill>
              </a:rPr>
              <a:t>Друге  правило </a:t>
            </a:r>
            <a:r>
              <a:rPr lang="ru-RU" sz="2000" dirty="0" err="1">
                <a:solidFill>
                  <a:schemeClr val="accent2">
                    <a:lumMod val="75000"/>
                  </a:schemeClr>
                </a:solidFill>
              </a:rPr>
              <a:t>передбачає</a:t>
            </a:r>
            <a:r>
              <a:rPr lang="ru-RU" sz="2000" dirty="0">
                <a:solidFill>
                  <a:schemeClr val="accent2">
                    <a:lumMod val="75000"/>
                  </a:schemeClr>
                </a:solidFill>
              </a:rPr>
              <a:t> </a:t>
            </a:r>
            <a:r>
              <a:rPr lang="ru-RU" sz="2000" dirty="0" err="1">
                <a:solidFill>
                  <a:schemeClr val="accent2">
                    <a:lumMod val="75000"/>
                  </a:schemeClr>
                </a:solidFill>
              </a:rPr>
              <a:t>зменшення</a:t>
            </a:r>
            <a:r>
              <a:rPr lang="ru-RU" sz="2000" dirty="0">
                <a:solidFill>
                  <a:schemeClr val="accent2">
                    <a:lumMod val="75000"/>
                  </a:schemeClr>
                </a:solidFill>
              </a:rPr>
              <a:t> та </a:t>
            </a:r>
            <a:r>
              <a:rPr lang="ru-RU" sz="2000" dirty="0" err="1">
                <a:solidFill>
                  <a:schemeClr val="accent2">
                    <a:lumMod val="75000"/>
                  </a:schemeClr>
                </a:solidFill>
              </a:rPr>
              <a:t>скасування</a:t>
            </a:r>
            <a:r>
              <a:rPr lang="ru-RU" sz="2000" dirty="0">
                <a:solidFill>
                  <a:schemeClr val="accent2">
                    <a:lumMod val="75000"/>
                  </a:schemeClr>
                </a:solidFill>
              </a:rPr>
              <a:t>  </a:t>
            </a:r>
            <a:r>
              <a:rPr lang="ru-RU" sz="2000" dirty="0" err="1">
                <a:solidFill>
                  <a:schemeClr val="accent2">
                    <a:lumMod val="75000"/>
                  </a:schemeClr>
                </a:solidFill>
              </a:rPr>
              <a:t>тарифів</a:t>
            </a:r>
            <a:r>
              <a:rPr lang="ru-RU" sz="2000" dirty="0">
                <a:solidFill>
                  <a:schemeClr val="accent2">
                    <a:lumMod val="75000"/>
                  </a:schemeClr>
                </a:solidFill>
              </a:rPr>
              <a:t>  і</a:t>
            </a:r>
          </a:p>
          <a:p>
            <a:pPr marL="0" indent="0">
              <a:lnSpc>
                <a:spcPct val="150000"/>
              </a:lnSpc>
              <a:buNone/>
            </a:pPr>
            <a:r>
              <a:rPr lang="ru-RU" sz="2000" dirty="0" err="1">
                <a:solidFill>
                  <a:schemeClr val="accent2">
                    <a:lumMod val="75000"/>
                  </a:schemeClr>
                </a:solidFill>
              </a:rPr>
              <a:t>інших</a:t>
            </a:r>
            <a:r>
              <a:rPr lang="ru-RU" sz="2000" dirty="0">
                <a:solidFill>
                  <a:schemeClr val="accent2">
                    <a:lumMod val="75000"/>
                  </a:schemeClr>
                </a:solidFill>
              </a:rPr>
              <a:t>   </a:t>
            </a:r>
            <a:r>
              <a:rPr lang="ru-RU" sz="2000" dirty="0" err="1">
                <a:solidFill>
                  <a:schemeClr val="accent2">
                    <a:lumMod val="75000"/>
                  </a:schemeClr>
                </a:solidFill>
              </a:rPr>
              <a:t>бар’єрів</a:t>
            </a:r>
            <a:r>
              <a:rPr lang="ru-RU" sz="2000" dirty="0">
                <a:solidFill>
                  <a:schemeClr val="accent2">
                    <a:lumMod val="75000"/>
                  </a:schemeClr>
                </a:solidFill>
              </a:rPr>
              <a:t>  у  </a:t>
            </a:r>
            <a:r>
              <a:rPr lang="ru-RU" sz="2000" dirty="0" err="1">
                <a:solidFill>
                  <a:schemeClr val="accent2">
                    <a:lumMod val="75000"/>
                  </a:schemeClr>
                </a:solidFill>
              </a:rPr>
              <a:t>торгівлі</a:t>
            </a:r>
            <a:r>
              <a:rPr lang="ru-RU" sz="2000" dirty="0">
                <a:solidFill>
                  <a:schemeClr val="accent2">
                    <a:lumMod val="75000"/>
                  </a:schemeClr>
                </a:solidFill>
              </a:rPr>
              <a:t>  шляхом  </a:t>
            </a:r>
            <a:r>
              <a:rPr lang="ru-RU" sz="2000" dirty="0" err="1">
                <a:solidFill>
                  <a:schemeClr val="accent2">
                    <a:lumMod val="75000"/>
                  </a:schemeClr>
                </a:solidFill>
              </a:rPr>
              <a:t>проведення</a:t>
            </a:r>
            <a:r>
              <a:rPr lang="ru-RU" sz="2000" dirty="0">
                <a:solidFill>
                  <a:schemeClr val="accent2">
                    <a:lumMod val="75000"/>
                  </a:schemeClr>
                </a:solidFill>
              </a:rPr>
              <a:t>  </a:t>
            </a:r>
            <a:r>
              <a:rPr lang="ru-RU" sz="2000" dirty="0" err="1">
                <a:solidFill>
                  <a:schemeClr val="accent2">
                    <a:lumMod val="75000"/>
                  </a:schemeClr>
                </a:solidFill>
              </a:rPr>
              <a:t>багатосторонніх</a:t>
            </a:r>
            <a:endParaRPr lang="ru-RU" sz="2000" dirty="0">
              <a:solidFill>
                <a:schemeClr val="accent2">
                  <a:lumMod val="75000"/>
                </a:schemeClr>
              </a:solidFill>
            </a:endParaRPr>
          </a:p>
          <a:p>
            <a:pPr marL="0" indent="0">
              <a:lnSpc>
                <a:spcPct val="150000"/>
              </a:lnSpc>
              <a:buNone/>
            </a:pPr>
            <a:r>
              <a:rPr lang="ru-RU" sz="2000" dirty="0" err="1">
                <a:solidFill>
                  <a:schemeClr val="accent2">
                    <a:lumMod val="75000"/>
                  </a:schemeClr>
                </a:solidFill>
              </a:rPr>
              <a:t>переговорів</a:t>
            </a:r>
            <a:r>
              <a:rPr lang="ru-RU" sz="2000" dirty="0">
                <a:solidFill>
                  <a:schemeClr val="accent2">
                    <a:lumMod val="75000"/>
                  </a:schemeClr>
                </a:solidFill>
              </a:rPr>
              <a:t>. </a:t>
            </a:r>
            <a:r>
              <a:rPr lang="ru-RU" sz="2000" dirty="0" err="1">
                <a:solidFill>
                  <a:schemeClr val="accent2">
                    <a:lumMod val="75000"/>
                  </a:schemeClr>
                </a:solidFill>
              </a:rPr>
              <a:t>Тарифні</a:t>
            </a:r>
            <a:r>
              <a:rPr lang="ru-RU" sz="2000" dirty="0">
                <a:solidFill>
                  <a:schemeClr val="accent2">
                    <a:lumMod val="75000"/>
                  </a:schemeClr>
                </a:solidFill>
              </a:rPr>
              <a:t> ставки та </a:t>
            </a:r>
            <a:r>
              <a:rPr lang="ru-RU" sz="2000" dirty="0" err="1">
                <a:solidFill>
                  <a:schemeClr val="accent2">
                    <a:lumMod val="75000"/>
                  </a:schemeClr>
                </a:solidFill>
              </a:rPr>
              <a:t>інші</a:t>
            </a:r>
            <a:r>
              <a:rPr lang="ru-RU" sz="2000" dirty="0">
                <a:solidFill>
                  <a:schemeClr val="accent2">
                    <a:lumMod val="75000"/>
                  </a:schemeClr>
                </a:solidFill>
              </a:rPr>
              <a:t> </a:t>
            </a:r>
            <a:r>
              <a:rPr lang="ru-RU" sz="2000" dirty="0" err="1">
                <a:solidFill>
                  <a:schemeClr val="accent2">
                    <a:lumMod val="75000"/>
                  </a:schemeClr>
                </a:solidFill>
              </a:rPr>
              <a:t>зобов’язання</a:t>
            </a:r>
            <a:r>
              <a:rPr lang="ru-RU" sz="2000" dirty="0">
                <a:solidFill>
                  <a:schemeClr val="accent2">
                    <a:lumMod val="75000"/>
                  </a:schemeClr>
                </a:solidFill>
              </a:rPr>
              <a:t>, </a:t>
            </a:r>
            <a:r>
              <a:rPr lang="ru-RU" sz="2000" dirty="0" err="1">
                <a:solidFill>
                  <a:schemeClr val="accent2">
                    <a:lumMod val="75000"/>
                  </a:schemeClr>
                </a:solidFill>
              </a:rPr>
              <a:t>погоджені</a:t>
            </a:r>
            <a:r>
              <a:rPr lang="ru-RU" sz="2000" dirty="0">
                <a:solidFill>
                  <a:schemeClr val="accent2">
                    <a:lumMod val="75000"/>
                  </a:schemeClr>
                </a:solidFill>
              </a:rPr>
              <a:t> в </a:t>
            </a:r>
            <a:r>
              <a:rPr lang="ru-RU" sz="2000" dirty="0" err="1" smtClean="0">
                <a:solidFill>
                  <a:schemeClr val="accent2">
                    <a:lumMod val="75000"/>
                  </a:schemeClr>
                </a:solidFill>
              </a:rPr>
              <a:t>ході</a:t>
            </a:r>
            <a:r>
              <a:rPr lang="ru-RU" sz="2000" dirty="0" smtClean="0">
                <a:solidFill>
                  <a:schemeClr val="accent2">
                    <a:lumMod val="75000"/>
                  </a:schemeClr>
                </a:solidFill>
              </a:rPr>
              <a:t> таких  </a:t>
            </a:r>
            <a:r>
              <a:rPr lang="ru-RU" sz="2000" dirty="0" err="1">
                <a:solidFill>
                  <a:schemeClr val="accent2">
                    <a:lumMod val="75000"/>
                  </a:schemeClr>
                </a:solidFill>
              </a:rPr>
              <a:t>переговорів</a:t>
            </a:r>
            <a:r>
              <a:rPr lang="ru-RU" sz="2000" dirty="0">
                <a:solidFill>
                  <a:schemeClr val="accent2">
                    <a:lumMod val="75000"/>
                  </a:schemeClr>
                </a:solidFill>
              </a:rPr>
              <a:t>, </a:t>
            </a:r>
            <a:r>
              <a:rPr lang="ru-RU" sz="2000" dirty="0" err="1">
                <a:solidFill>
                  <a:schemeClr val="accent2">
                    <a:lumMod val="75000"/>
                  </a:schemeClr>
                </a:solidFill>
              </a:rPr>
              <a:t>наводяться</a:t>
            </a:r>
            <a:r>
              <a:rPr lang="ru-RU" sz="2000" dirty="0">
                <a:solidFill>
                  <a:schemeClr val="accent2">
                    <a:lumMod val="75000"/>
                  </a:schemeClr>
                </a:solidFill>
              </a:rPr>
              <a:t> у </a:t>
            </a:r>
            <a:r>
              <a:rPr lang="ru-RU" sz="2000" dirty="0" err="1">
                <a:solidFill>
                  <a:schemeClr val="accent2">
                    <a:lumMod val="75000"/>
                  </a:schemeClr>
                </a:solidFill>
              </a:rPr>
              <a:t>Розкладі</a:t>
            </a:r>
            <a:r>
              <a:rPr lang="ru-RU" sz="2000" dirty="0">
                <a:solidFill>
                  <a:schemeClr val="accent2">
                    <a:lumMod val="75000"/>
                  </a:schemeClr>
                </a:solidFill>
              </a:rPr>
              <a:t> поступок </a:t>
            </a:r>
            <a:r>
              <a:rPr lang="ru-RU" sz="2000" dirty="0" err="1">
                <a:solidFill>
                  <a:schemeClr val="accent2">
                    <a:lumMod val="75000"/>
                  </a:schemeClr>
                </a:solidFill>
              </a:rPr>
              <a:t>кожної</a:t>
            </a:r>
            <a:r>
              <a:rPr lang="ru-RU" sz="2000" dirty="0">
                <a:solidFill>
                  <a:schemeClr val="accent2">
                    <a:lumMod val="75000"/>
                  </a:schemeClr>
                </a:solidFill>
              </a:rPr>
              <a:t>  </a:t>
            </a:r>
            <a:r>
              <a:rPr lang="ru-RU" sz="2000" dirty="0" err="1" smtClean="0">
                <a:solidFill>
                  <a:schemeClr val="accent2">
                    <a:lumMod val="75000"/>
                  </a:schemeClr>
                </a:solidFill>
              </a:rPr>
              <a:t>країни</a:t>
            </a:r>
            <a:r>
              <a:rPr lang="ru-RU" sz="2000" dirty="0" smtClean="0">
                <a:solidFill>
                  <a:schemeClr val="accent2">
                    <a:lumMod val="75000"/>
                  </a:schemeClr>
                </a:solidFill>
              </a:rPr>
              <a:t>. </a:t>
            </a:r>
            <a:r>
              <a:rPr lang="ru-RU" sz="2000" dirty="0" err="1" smtClean="0">
                <a:solidFill>
                  <a:schemeClr val="accent2">
                    <a:lumMod val="75000"/>
                  </a:schemeClr>
                </a:solidFill>
              </a:rPr>
              <a:t>Така</a:t>
            </a:r>
            <a:r>
              <a:rPr lang="ru-RU" sz="2000" dirty="0" smtClean="0">
                <a:solidFill>
                  <a:schemeClr val="accent2">
                    <a:lumMod val="75000"/>
                  </a:schemeClr>
                </a:solidFill>
              </a:rPr>
              <a:t>  </a:t>
            </a:r>
            <a:r>
              <a:rPr lang="ru-RU" sz="2000" dirty="0" err="1">
                <a:solidFill>
                  <a:schemeClr val="accent2">
                    <a:lumMod val="75000"/>
                  </a:schemeClr>
                </a:solidFill>
              </a:rPr>
              <a:t>країна</a:t>
            </a:r>
            <a:r>
              <a:rPr lang="ru-RU" sz="2000" dirty="0">
                <a:solidFill>
                  <a:schemeClr val="accent2">
                    <a:lumMod val="75000"/>
                  </a:schemeClr>
                </a:solidFill>
              </a:rPr>
              <a:t> </a:t>
            </a:r>
            <a:r>
              <a:rPr lang="ru-RU" sz="2000" dirty="0" err="1">
                <a:solidFill>
                  <a:schemeClr val="accent2">
                    <a:lumMod val="75000"/>
                  </a:schemeClr>
                </a:solidFill>
              </a:rPr>
              <a:t>зобов’язується</a:t>
            </a:r>
            <a:r>
              <a:rPr lang="ru-RU" sz="2000" dirty="0">
                <a:solidFill>
                  <a:schemeClr val="accent2">
                    <a:lumMod val="75000"/>
                  </a:schemeClr>
                </a:solidFill>
              </a:rPr>
              <a:t> не </a:t>
            </a:r>
            <a:r>
              <a:rPr lang="ru-RU" sz="2000" dirty="0" err="1">
                <a:solidFill>
                  <a:schemeClr val="accent2">
                    <a:lumMod val="75000"/>
                  </a:schemeClr>
                </a:solidFill>
              </a:rPr>
              <a:t>застосовувати</a:t>
            </a:r>
            <a:r>
              <a:rPr lang="ru-RU" sz="2000" dirty="0">
                <a:solidFill>
                  <a:schemeClr val="accent2">
                    <a:lumMod val="75000"/>
                  </a:schemeClr>
                </a:solidFill>
              </a:rPr>
              <a:t> </a:t>
            </a:r>
            <a:r>
              <a:rPr lang="ru-RU" sz="2000" dirty="0" err="1">
                <a:solidFill>
                  <a:schemeClr val="accent2">
                    <a:lumMod val="75000"/>
                  </a:schemeClr>
                </a:solidFill>
              </a:rPr>
              <a:t>тарифи</a:t>
            </a:r>
            <a:r>
              <a:rPr lang="ru-RU" sz="2000" dirty="0">
                <a:solidFill>
                  <a:schemeClr val="accent2">
                    <a:lumMod val="75000"/>
                  </a:schemeClr>
                </a:solidFill>
              </a:rPr>
              <a:t> </a:t>
            </a:r>
            <a:r>
              <a:rPr lang="ru-RU" sz="2000" dirty="0" err="1">
                <a:solidFill>
                  <a:schemeClr val="accent2">
                    <a:lumMod val="75000"/>
                  </a:schemeClr>
                </a:solidFill>
              </a:rPr>
              <a:t>або</a:t>
            </a:r>
            <a:r>
              <a:rPr lang="ru-RU" sz="2000" dirty="0">
                <a:solidFill>
                  <a:schemeClr val="accent2">
                    <a:lumMod val="75000"/>
                  </a:schemeClr>
                </a:solidFill>
              </a:rPr>
              <a:t> </a:t>
            </a:r>
            <a:r>
              <a:rPr lang="ru-RU" sz="2000" dirty="0" err="1">
                <a:solidFill>
                  <a:schemeClr val="accent2">
                    <a:lumMod val="75000"/>
                  </a:schemeClr>
                </a:solidFill>
              </a:rPr>
              <a:t>інші</a:t>
            </a:r>
            <a:r>
              <a:rPr lang="ru-RU" sz="2000" dirty="0">
                <a:solidFill>
                  <a:schemeClr val="accent2">
                    <a:lumMod val="75000"/>
                  </a:schemeClr>
                </a:solidFill>
              </a:rPr>
              <a:t>  </a:t>
            </a:r>
            <a:r>
              <a:rPr lang="ru-RU" sz="2000" dirty="0" err="1" smtClean="0">
                <a:solidFill>
                  <a:schemeClr val="accent2">
                    <a:lumMod val="75000"/>
                  </a:schemeClr>
                </a:solidFill>
              </a:rPr>
              <a:t>мита</a:t>
            </a:r>
            <a:r>
              <a:rPr lang="ru-RU" sz="2000" dirty="0" smtClean="0">
                <a:solidFill>
                  <a:schemeClr val="accent2">
                    <a:lumMod val="75000"/>
                  </a:schemeClr>
                </a:solidFill>
              </a:rPr>
              <a:t> та  </a:t>
            </a:r>
            <a:r>
              <a:rPr lang="ru-RU" sz="2000" dirty="0" err="1">
                <a:solidFill>
                  <a:schemeClr val="accent2">
                    <a:lumMod val="75000"/>
                  </a:schemeClr>
                </a:solidFill>
              </a:rPr>
              <a:t>збори</a:t>
            </a:r>
            <a:r>
              <a:rPr lang="ru-RU" sz="2000" dirty="0">
                <a:solidFill>
                  <a:schemeClr val="accent2">
                    <a:lumMod val="75000"/>
                  </a:schemeClr>
                </a:solidFill>
              </a:rPr>
              <a:t>  за  ставками,  </a:t>
            </a:r>
            <a:r>
              <a:rPr lang="ru-RU" sz="2000" dirty="0" err="1">
                <a:solidFill>
                  <a:schemeClr val="accent2">
                    <a:lumMod val="75000"/>
                  </a:schemeClr>
                </a:solidFill>
              </a:rPr>
              <a:t>що</a:t>
            </a:r>
            <a:r>
              <a:rPr lang="ru-RU" sz="2000" dirty="0">
                <a:solidFill>
                  <a:schemeClr val="accent2">
                    <a:lumMod val="75000"/>
                  </a:schemeClr>
                </a:solidFill>
              </a:rPr>
              <a:t> </a:t>
            </a:r>
            <a:r>
              <a:rPr lang="ru-RU" sz="2000" dirty="0" err="1">
                <a:solidFill>
                  <a:schemeClr val="accent2">
                    <a:lumMod val="75000"/>
                  </a:schemeClr>
                </a:solidFill>
              </a:rPr>
              <a:t>перевищують</a:t>
            </a:r>
            <a:r>
              <a:rPr lang="ru-RU" sz="2000" dirty="0">
                <a:solidFill>
                  <a:schemeClr val="accent2">
                    <a:lumMod val="75000"/>
                  </a:schemeClr>
                </a:solidFill>
              </a:rPr>
              <a:t> ставки,  </a:t>
            </a:r>
            <a:r>
              <a:rPr lang="ru-RU" sz="2000" dirty="0" err="1">
                <a:solidFill>
                  <a:schemeClr val="accent2">
                    <a:lumMod val="75000"/>
                  </a:schemeClr>
                </a:solidFill>
              </a:rPr>
              <a:t>зазначені</a:t>
            </a:r>
            <a:r>
              <a:rPr lang="ru-RU" sz="2000" dirty="0">
                <a:solidFill>
                  <a:schemeClr val="accent2">
                    <a:lumMod val="75000"/>
                  </a:schemeClr>
                </a:solidFill>
              </a:rPr>
              <a:t>  у  </a:t>
            </a:r>
            <a:r>
              <a:rPr lang="ru-RU" sz="2000" dirty="0" err="1" smtClean="0">
                <a:solidFill>
                  <a:schemeClr val="accent2">
                    <a:lumMod val="75000"/>
                  </a:schemeClr>
                </a:solidFill>
              </a:rPr>
              <a:t>її</a:t>
            </a:r>
            <a:r>
              <a:rPr lang="ru-RU" sz="2000" dirty="0" smtClean="0">
                <a:solidFill>
                  <a:schemeClr val="accent2">
                    <a:lumMod val="75000"/>
                  </a:schemeClr>
                </a:solidFill>
              </a:rPr>
              <a:t>  </a:t>
            </a:r>
            <a:r>
              <a:rPr lang="ru-RU" sz="2000" dirty="0" err="1" smtClean="0">
                <a:solidFill>
                  <a:schemeClr val="accent2">
                    <a:lumMod val="75000"/>
                  </a:schemeClr>
                </a:solidFill>
              </a:rPr>
              <a:t>Розкладі</a:t>
            </a:r>
            <a:r>
              <a:rPr lang="ru-RU" sz="2000" dirty="0">
                <a:solidFill>
                  <a:schemeClr val="accent2">
                    <a:lumMod val="75000"/>
                  </a:schemeClr>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4149080"/>
            <a:ext cx="3252192" cy="238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959404"/>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4667835"/>
            <a:ext cx="242093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907704" y="836712"/>
            <a:ext cx="6635700" cy="5112568"/>
          </a:xfrm>
        </p:spPr>
        <p:txBody>
          <a:bodyPr/>
          <a:lstStyle/>
          <a:p>
            <a:pPr marL="0" indent="0">
              <a:lnSpc>
                <a:spcPct val="150000"/>
              </a:lnSpc>
              <a:buNone/>
            </a:pPr>
            <a:r>
              <a:rPr lang="ru-RU" sz="1800" dirty="0" err="1">
                <a:solidFill>
                  <a:schemeClr val="accent1"/>
                </a:solidFill>
              </a:rPr>
              <a:t>Третє</a:t>
            </a:r>
            <a:r>
              <a:rPr lang="ru-RU" sz="1800" dirty="0">
                <a:solidFill>
                  <a:schemeClr val="accent1"/>
                </a:solidFill>
              </a:rPr>
              <a:t>   правило   в  </a:t>
            </a:r>
            <a:r>
              <a:rPr lang="ru-RU" sz="1800" dirty="0" err="1">
                <a:solidFill>
                  <a:schemeClr val="accent1"/>
                </a:solidFill>
              </a:rPr>
              <a:t>своїй</a:t>
            </a:r>
            <a:r>
              <a:rPr lang="ru-RU" sz="1800" dirty="0">
                <a:solidFill>
                  <a:schemeClr val="accent1"/>
                </a:solidFill>
              </a:rPr>
              <a:t>  </a:t>
            </a:r>
            <a:r>
              <a:rPr lang="ru-RU" sz="1800" dirty="0" err="1">
                <a:solidFill>
                  <a:schemeClr val="accent1"/>
                </a:solidFill>
              </a:rPr>
              <a:t>основі</a:t>
            </a:r>
            <a:r>
              <a:rPr lang="ru-RU" sz="1800" dirty="0">
                <a:solidFill>
                  <a:schemeClr val="accent1"/>
                </a:solidFill>
              </a:rPr>
              <a:t>  </a:t>
            </a:r>
            <a:r>
              <a:rPr lang="ru-RU" sz="1800" dirty="0" err="1">
                <a:solidFill>
                  <a:schemeClr val="accent1"/>
                </a:solidFill>
              </a:rPr>
              <a:t>містить</a:t>
            </a:r>
            <a:r>
              <a:rPr lang="ru-RU" sz="1800" dirty="0">
                <a:solidFill>
                  <a:schemeClr val="accent1"/>
                </a:solidFill>
              </a:rPr>
              <a:t>  принцип   режиму</a:t>
            </a:r>
          </a:p>
          <a:p>
            <a:pPr marL="0" indent="0">
              <a:lnSpc>
                <a:spcPct val="150000"/>
              </a:lnSpc>
              <a:buNone/>
            </a:pPr>
            <a:r>
              <a:rPr lang="ru-RU" sz="1800" dirty="0" err="1">
                <a:solidFill>
                  <a:schemeClr val="accent1"/>
                </a:solidFill>
              </a:rPr>
              <a:t>найбільшого</a:t>
            </a:r>
            <a:r>
              <a:rPr lang="ru-RU" sz="1800" dirty="0">
                <a:solidFill>
                  <a:schemeClr val="accent1"/>
                </a:solidFill>
              </a:rPr>
              <a:t>  </a:t>
            </a:r>
            <a:r>
              <a:rPr lang="ru-RU" sz="1800" dirty="0" err="1">
                <a:solidFill>
                  <a:schemeClr val="accent1"/>
                </a:solidFill>
              </a:rPr>
              <a:t>сприяння</a:t>
            </a:r>
            <a:r>
              <a:rPr lang="ru-RU" sz="1800" dirty="0">
                <a:solidFill>
                  <a:schemeClr val="accent1"/>
                </a:solidFill>
              </a:rPr>
              <a:t>. </a:t>
            </a:r>
            <a:r>
              <a:rPr lang="ru-RU" sz="1800" dirty="0" err="1">
                <a:solidFill>
                  <a:schemeClr val="accent1"/>
                </a:solidFill>
              </a:rPr>
              <a:t>Цей</a:t>
            </a:r>
            <a:r>
              <a:rPr lang="ru-RU" sz="1800" dirty="0">
                <a:solidFill>
                  <a:schemeClr val="accent1"/>
                </a:solidFill>
              </a:rPr>
              <a:t> принцип </a:t>
            </a:r>
            <a:r>
              <a:rPr lang="ru-RU" sz="1800" dirty="0" err="1">
                <a:solidFill>
                  <a:schemeClr val="accent1"/>
                </a:solidFill>
              </a:rPr>
              <a:t>передбачає</a:t>
            </a:r>
            <a:r>
              <a:rPr lang="ru-RU" sz="1800" dirty="0">
                <a:solidFill>
                  <a:schemeClr val="accent1"/>
                </a:solidFill>
              </a:rPr>
              <a:t>, </a:t>
            </a:r>
            <a:r>
              <a:rPr lang="ru-RU" sz="1800" dirty="0" err="1">
                <a:solidFill>
                  <a:schemeClr val="accent1"/>
                </a:solidFill>
              </a:rPr>
              <a:t>що</a:t>
            </a:r>
            <a:r>
              <a:rPr lang="ru-RU" sz="1800" dirty="0">
                <a:solidFill>
                  <a:schemeClr val="accent1"/>
                </a:solidFill>
              </a:rPr>
              <a:t> </a:t>
            </a:r>
            <a:r>
              <a:rPr lang="ru-RU" sz="1800" dirty="0" err="1">
                <a:solidFill>
                  <a:schemeClr val="accent1"/>
                </a:solidFill>
              </a:rPr>
              <a:t>погоджуючись</a:t>
            </a:r>
            <a:r>
              <a:rPr lang="ru-RU" sz="1800" dirty="0">
                <a:solidFill>
                  <a:schemeClr val="accent1"/>
                </a:solidFill>
              </a:rPr>
              <a:t>  </a:t>
            </a:r>
            <a:r>
              <a:rPr lang="ru-RU" sz="1800" dirty="0" smtClean="0">
                <a:solidFill>
                  <a:schemeClr val="accent1"/>
                </a:solidFill>
              </a:rPr>
              <a:t>на </a:t>
            </a:r>
            <a:r>
              <a:rPr lang="ru-RU" sz="1800" dirty="0" err="1" smtClean="0">
                <a:solidFill>
                  <a:schemeClr val="accent1"/>
                </a:solidFill>
              </a:rPr>
              <a:t>надання</a:t>
            </a:r>
            <a:r>
              <a:rPr lang="ru-RU" sz="1800" dirty="0" smtClean="0">
                <a:solidFill>
                  <a:schemeClr val="accent1"/>
                </a:solidFill>
              </a:rPr>
              <a:t>   </a:t>
            </a:r>
            <a:r>
              <a:rPr lang="ru-RU" sz="1800" dirty="0">
                <a:solidFill>
                  <a:schemeClr val="accent1"/>
                </a:solidFill>
              </a:rPr>
              <a:t>такого  режиму,  </a:t>
            </a:r>
            <a:r>
              <a:rPr lang="ru-RU" sz="1800" dirty="0" err="1">
                <a:solidFill>
                  <a:schemeClr val="accent1"/>
                </a:solidFill>
              </a:rPr>
              <a:t>країна</a:t>
            </a:r>
            <a:r>
              <a:rPr lang="ru-RU" sz="1800" dirty="0">
                <a:solidFill>
                  <a:schemeClr val="accent1"/>
                </a:solidFill>
              </a:rPr>
              <a:t>-член  </a:t>
            </a:r>
            <a:r>
              <a:rPr lang="ru-RU" sz="1800" dirty="0" err="1">
                <a:solidFill>
                  <a:schemeClr val="accent1"/>
                </a:solidFill>
              </a:rPr>
              <a:t>зобов’язується</a:t>
            </a:r>
            <a:r>
              <a:rPr lang="ru-RU" sz="1800" dirty="0">
                <a:solidFill>
                  <a:schemeClr val="accent1"/>
                </a:solidFill>
              </a:rPr>
              <a:t>   </a:t>
            </a:r>
            <a:r>
              <a:rPr lang="ru-RU" sz="1800" dirty="0" err="1" smtClean="0">
                <a:solidFill>
                  <a:schemeClr val="accent1"/>
                </a:solidFill>
              </a:rPr>
              <a:t>провадити</a:t>
            </a:r>
            <a:r>
              <a:rPr lang="ru-RU" sz="1800" dirty="0" smtClean="0">
                <a:solidFill>
                  <a:schemeClr val="accent1"/>
                </a:solidFill>
              </a:rPr>
              <a:t> </a:t>
            </a:r>
            <a:r>
              <a:rPr lang="ru-RU" sz="1800" dirty="0" err="1" smtClean="0">
                <a:solidFill>
                  <a:schemeClr val="accent1"/>
                </a:solidFill>
              </a:rPr>
              <a:t>недискримінаційну</a:t>
            </a:r>
            <a:r>
              <a:rPr lang="ru-RU" sz="1800" dirty="0" smtClean="0">
                <a:solidFill>
                  <a:schemeClr val="accent1"/>
                </a:solidFill>
              </a:rPr>
              <a:t>  </a:t>
            </a:r>
            <a:r>
              <a:rPr lang="ru-RU" sz="1800" dirty="0" err="1">
                <a:solidFill>
                  <a:schemeClr val="accent1"/>
                </a:solidFill>
              </a:rPr>
              <a:t>політику</a:t>
            </a:r>
            <a:r>
              <a:rPr lang="ru-RU" sz="1800" dirty="0">
                <a:solidFill>
                  <a:schemeClr val="accent1"/>
                </a:solidFill>
              </a:rPr>
              <a:t>  і  не  </a:t>
            </a:r>
            <a:r>
              <a:rPr lang="ru-RU" sz="1800" dirty="0" err="1">
                <a:solidFill>
                  <a:schemeClr val="accent1"/>
                </a:solidFill>
              </a:rPr>
              <a:t>надавати</a:t>
            </a:r>
            <a:r>
              <a:rPr lang="ru-RU" sz="1800" dirty="0">
                <a:solidFill>
                  <a:schemeClr val="accent1"/>
                </a:solidFill>
              </a:rPr>
              <a:t>  </a:t>
            </a:r>
            <a:r>
              <a:rPr lang="ru-RU" sz="1800" dirty="0" err="1">
                <a:solidFill>
                  <a:schemeClr val="accent1"/>
                </a:solidFill>
              </a:rPr>
              <a:t>одній</a:t>
            </a:r>
            <a:r>
              <a:rPr lang="ru-RU" sz="1800" dirty="0">
                <a:solidFill>
                  <a:schemeClr val="accent1"/>
                </a:solidFill>
              </a:rPr>
              <a:t>  </a:t>
            </a:r>
            <a:r>
              <a:rPr lang="ru-RU" sz="1800" dirty="0" err="1">
                <a:solidFill>
                  <a:schemeClr val="accent1"/>
                </a:solidFill>
              </a:rPr>
              <a:t>країні</a:t>
            </a:r>
            <a:r>
              <a:rPr lang="ru-RU" sz="1800" dirty="0">
                <a:solidFill>
                  <a:schemeClr val="accent1"/>
                </a:solidFill>
              </a:rPr>
              <a:t>   </a:t>
            </a:r>
            <a:r>
              <a:rPr lang="ru-RU" sz="1800" dirty="0" err="1" smtClean="0">
                <a:solidFill>
                  <a:schemeClr val="accent1"/>
                </a:solidFill>
              </a:rPr>
              <a:t>менш</a:t>
            </a:r>
            <a:r>
              <a:rPr lang="ru-RU" sz="1800" dirty="0" smtClean="0">
                <a:solidFill>
                  <a:schemeClr val="accent1"/>
                </a:solidFill>
              </a:rPr>
              <a:t> </a:t>
            </a:r>
            <a:r>
              <a:rPr lang="ru-RU" sz="1800" dirty="0" err="1" smtClean="0">
                <a:solidFill>
                  <a:schemeClr val="accent1"/>
                </a:solidFill>
              </a:rPr>
              <a:t>сприятливий</a:t>
            </a:r>
            <a:r>
              <a:rPr lang="ru-RU" sz="1800" dirty="0" smtClean="0">
                <a:solidFill>
                  <a:schemeClr val="accent1"/>
                </a:solidFill>
              </a:rPr>
              <a:t> </a:t>
            </a:r>
            <a:r>
              <a:rPr lang="ru-RU" sz="1800" dirty="0">
                <a:solidFill>
                  <a:schemeClr val="accent1"/>
                </a:solidFill>
              </a:rPr>
              <a:t>режим </a:t>
            </a:r>
            <a:r>
              <a:rPr lang="ru-RU" sz="1800" dirty="0" err="1">
                <a:solidFill>
                  <a:schemeClr val="accent1"/>
                </a:solidFill>
              </a:rPr>
              <a:t>порівняно</a:t>
            </a:r>
            <a:r>
              <a:rPr lang="ru-RU" sz="1800" dirty="0">
                <a:solidFill>
                  <a:schemeClr val="accent1"/>
                </a:solidFill>
              </a:rPr>
              <a:t> з </a:t>
            </a:r>
            <a:r>
              <a:rPr lang="ru-RU" sz="1800" dirty="0" err="1">
                <a:solidFill>
                  <a:schemeClr val="accent1"/>
                </a:solidFill>
              </a:rPr>
              <a:t>іншою</a:t>
            </a:r>
            <a:r>
              <a:rPr lang="ru-RU" sz="1800" dirty="0">
                <a:solidFill>
                  <a:schemeClr val="accent1"/>
                </a:solidFill>
              </a:rPr>
              <a:t> в </a:t>
            </a:r>
            <a:r>
              <a:rPr lang="ru-RU" sz="1800" dirty="0" err="1">
                <a:solidFill>
                  <a:schemeClr val="accent1"/>
                </a:solidFill>
              </a:rPr>
              <a:t>усіх</a:t>
            </a:r>
            <a:r>
              <a:rPr lang="ru-RU" sz="1800" dirty="0">
                <a:solidFill>
                  <a:schemeClr val="accent1"/>
                </a:solidFill>
              </a:rPr>
              <a:t> </a:t>
            </a:r>
            <a:r>
              <a:rPr lang="ru-RU" sz="1800" dirty="0" err="1">
                <a:solidFill>
                  <a:schemeClr val="accent1"/>
                </a:solidFill>
              </a:rPr>
              <a:t>питаннях</a:t>
            </a:r>
            <a:r>
              <a:rPr lang="ru-RU" sz="1800" dirty="0">
                <a:solidFill>
                  <a:schemeClr val="accent1"/>
                </a:solidFill>
              </a:rPr>
              <a:t>, </a:t>
            </a:r>
            <a:r>
              <a:rPr lang="ru-RU" sz="1800" dirty="0" err="1">
                <a:solidFill>
                  <a:schemeClr val="accent1"/>
                </a:solidFill>
              </a:rPr>
              <a:t>пов’язаних</a:t>
            </a:r>
            <a:r>
              <a:rPr lang="ru-RU" sz="1800" dirty="0">
                <a:solidFill>
                  <a:schemeClr val="accent1"/>
                </a:solidFill>
              </a:rPr>
              <a:t> </a:t>
            </a:r>
            <a:r>
              <a:rPr lang="ru-RU" sz="1800" dirty="0" err="1">
                <a:solidFill>
                  <a:schemeClr val="accent1"/>
                </a:solidFill>
              </a:rPr>
              <a:t>із</a:t>
            </a:r>
            <a:endParaRPr lang="ru-RU" sz="1800" dirty="0">
              <a:solidFill>
                <a:schemeClr val="accent1"/>
              </a:solidFill>
            </a:endParaRPr>
          </a:p>
          <a:p>
            <a:pPr marL="0" indent="0">
              <a:lnSpc>
                <a:spcPct val="150000"/>
              </a:lnSpc>
              <a:buNone/>
            </a:pPr>
            <a:r>
              <a:rPr lang="ru-RU" sz="1800" dirty="0" err="1">
                <a:solidFill>
                  <a:schemeClr val="accent1"/>
                </a:solidFill>
              </a:rPr>
              <a:t>зовнішньою</a:t>
            </a:r>
            <a:r>
              <a:rPr lang="ru-RU" sz="1800" dirty="0">
                <a:solidFill>
                  <a:schemeClr val="accent1"/>
                </a:solidFill>
              </a:rPr>
              <a:t> </a:t>
            </a:r>
            <a:r>
              <a:rPr lang="ru-RU" sz="1800" dirty="0" err="1">
                <a:solidFill>
                  <a:schemeClr val="accent1"/>
                </a:solidFill>
              </a:rPr>
              <a:t>торгівлею</a:t>
            </a:r>
            <a:r>
              <a:rPr lang="ru-RU" sz="1800" dirty="0">
                <a:solidFill>
                  <a:schemeClr val="accent1"/>
                </a:solidFill>
              </a:rPr>
              <a:t> товарами. Так, </a:t>
            </a:r>
            <a:r>
              <a:rPr lang="ru-RU" sz="1800" dirty="0" err="1">
                <a:solidFill>
                  <a:schemeClr val="accent1"/>
                </a:solidFill>
              </a:rPr>
              <a:t>якщо</a:t>
            </a:r>
            <a:r>
              <a:rPr lang="ru-RU" sz="1800" dirty="0">
                <a:solidFill>
                  <a:schemeClr val="accent1"/>
                </a:solidFill>
              </a:rPr>
              <a:t> </a:t>
            </a:r>
            <a:r>
              <a:rPr lang="ru-RU" sz="1800" dirty="0" err="1">
                <a:solidFill>
                  <a:schemeClr val="accent1"/>
                </a:solidFill>
              </a:rPr>
              <a:t>країна</a:t>
            </a:r>
            <a:r>
              <a:rPr lang="ru-RU" sz="1800" dirty="0">
                <a:solidFill>
                  <a:schemeClr val="accent1"/>
                </a:solidFill>
              </a:rPr>
              <a:t> </a:t>
            </a:r>
            <a:r>
              <a:rPr lang="ru-RU" sz="1800" dirty="0" err="1">
                <a:solidFill>
                  <a:schemeClr val="accent1"/>
                </a:solidFill>
              </a:rPr>
              <a:t>накладає</a:t>
            </a:r>
            <a:r>
              <a:rPr lang="ru-RU" sz="1800" dirty="0">
                <a:solidFill>
                  <a:schemeClr val="accent1"/>
                </a:solidFill>
              </a:rPr>
              <a:t>  </a:t>
            </a:r>
            <a:r>
              <a:rPr lang="ru-RU" sz="1800" dirty="0" err="1">
                <a:solidFill>
                  <a:schemeClr val="accent1"/>
                </a:solidFill>
              </a:rPr>
              <a:t>мито</a:t>
            </a:r>
            <a:r>
              <a:rPr lang="ru-RU" sz="1800" dirty="0">
                <a:solidFill>
                  <a:schemeClr val="accent1"/>
                </a:solidFill>
              </a:rPr>
              <a:t>  </a:t>
            </a:r>
            <a:r>
              <a:rPr lang="ru-RU" sz="1800" dirty="0" smtClean="0">
                <a:solidFill>
                  <a:schemeClr val="accent1"/>
                </a:solidFill>
              </a:rPr>
              <a:t>на </a:t>
            </a:r>
            <a:r>
              <a:rPr lang="ru-RU" sz="1800" dirty="0" err="1" smtClean="0">
                <a:solidFill>
                  <a:schemeClr val="accent1"/>
                </a:solidFill>
              </a:rPr>
              <a:t>експорт</a:t>
            </a:r>
            <a:r>
              <a:rPr lang="ru-RU" sz="1800" dirty="0" smtClean="0">
                <a:solidFill>
                  <a:schemeClr val="accent1"/>
                </a:solidFill>
              </a:rPr>
              <a:t>  </a:t>
            </a:r>
            <a:r>
              <a:rPr lang="ru-RU" sz="1800" dirty="0" err="1">
                <a:solidFill>
                  <a:schemeClr val="accent1"/>
                </a:solidFill>
              </a:rPr>
              <a:t>товарів</a:t>
            </a:r>
            <a:r>
              <a:rPr lang="ru-RU" sz="1800" dirty="0">
                <a:solidFill>
                  <a:schemeClr val="accent1"/>
                </a:solidFill>
              </a:rPr>
              <a:t>  у  </a:t>
            </a:r>
            <a:r>
              <a:rPr lang="ru-RU" sz="1800" dirty="0" err="1">
                <a:solidFill>
                  <a:schemeClr val="accent1"/>
                </a:solidFill>
              </a:rPr>
              <a:t>певний</a:t>
            </a:r>
            <a:r>
              <a:rPr lang="ru-RU" sz="1800" dirty="0">
                <a:solidFill>
                  <a:schemeClr val="accent1"/>
                </a:solidFill>
              </a:rPr>
              <a:t>  пункт </a:t>
            </a:r>
            <a:r>
              <a:rPr lang="ru-RU" sz="1800" dirty="0" err="1">
                <a:solidFill>
                  <a:schemeClr val="accent1"/>
                </a:solidFill>
              </a:rPr>
              <a:t>призначення</a:t>
            </a:r>
            <a:r>
              <a:rPr lang="ru-RU" sz="1800" dirty="0">
                <a:solidFill>
                  <a:schemeClr val="accent1"/>
                </a:solidFill>
              </a:rPr>
              <a:t>,  то  вона  </a:t>
            </a:r>
            <a:r>
              <a:rPr lang="ru-RU" sz="1800" dirty="0" smtClean="0">
                <a:solidFill>
                  <a:schemeClr val="accent1"/>
                </a:solidFill>
              </a:rPr>
              <a:t>повинна </a:t>
            </a:r>
            <a:r>
              <a:rPr lang="ru-RU" sz="1800" dirty="0" err="1" smtClean="0">
                <a:solidFill>
                  <a:schemeClr val="accent1"/>
                </a:solidFill>
              </a:rPr>
              <a:t>застосовувати</a:t>
            </a:r>
            <a:r>
              <a:rPr lang="ru-RU" sz="1800" dirty="0" smtClean="0">
                <a:solidFill>
                  <a:schemeClr val="accent1"/>
                </a:solidFill>
              </a:rPr>
              <a:t>  </a:t>
            </a:r>
            <a:r>
              <a:rPr lang="ru-RU" sz="1800" dirty="0" err="1">
                <a:solidFill>
                  <a:schemeClr val="accent1"/>
                </a:solidFill>
              </a:rPr>
              <a:t>мито</a:t>
            </a:r>
            <a:r>
              <a:rPr lang="ru-RU" sz="1800" dirty="0">
                <a:solidFill>
                  <a:schemeClr val="accent1"/>
                </a:solidFill>
              </a:rPr>
              <a:t>  за такими ж ставками на </a:t>
            </a:r>
            <a:r>
              <a:rPr lang="ru-RU" sz="1800" dirty="0" err="1">
                <a:solidFill>
                  <a:schemeClr val="accent1"/>
                </a:solidFill>
              </a:rPr>
              <a:t>експорт</a:t>
            </a:r>
            <a:r>
              <a:rPr lang="ru-RU" sz="1800" dirty="0">
                <a:solidFill>
                  <a:schemeClr val="accent1"/>
                </a:solidFill>
              </a:rPr>
              <a:t>  у  </a:t>
            </a:r>
            <a:r>
              <a:rPr lang="ru-RU" sz="1800" dirty="0" err="1">
                <a:solidFill>
                  <a:schemeClr val="accent1"/>
                </a:solidFill>
              </a:rPr>
              <a:t>всі</a:t>
            </a:r>
            <a:r>
              <a:rPr lang="ru-RU" sz="1800" dirty="0">
                <a:solidFill>
                  <a:schemeClr val="accent1"/>
                </a:solidFill>
              </a:rPr>
              <a:t>  </a:t>
            </a:r>
            <a:r>
              <a:rPr lang="ru-RU" sz="1800" dirty="0" err="1" smtClean="0">
                <a:solidFill>
                  <a:schemeClr val="accent1"/>
                </a:solidFill>
              </a:rPr>
              <a:t>інші</a:t>
            </a:r>
            <a:r>
              <a:rPr lang="ru-RU" sz="1800" dirty="0" smtClean="0">
                <a:solidFill>
                  <a:schemeClr val="accent1"/>
                </a:solidFill>
              </a:rPr>
              <a:t> </a:t>
            </a:r>
            <a:r>
              <a:rPr lang="ru-RU" sz="1800" dirty="0" err="1" smtClean="0">
                <a:solidFill>
                  <a:schemeClr val="accent1"/>
                </a:solidFill>
              </a:rPr>
              <a:t>пункти</a:t>
            </a:r>
            <a:r>
              <a:rPr lang="ru-RU" sz="1800" dirty="0" smtClean="0">
                <a:solidFill>
                  <a:schemeClr val="accent1"/>
                </a:solidFill>
              </a:rPr>
              <a:t> </a:t>
            </a:r>
            <a:r>
              <a:rPr lang="ru-RU" sz="1800" dirty="0" err="1">
                <a:solidFill>
                  <a:schemeClr val="accent1"/>
                </a:solidFill>
              </a:rPr>
              <a:t>призначення</a:t>
            </a:r>
            <a:r>
              <a:rPr lang="ru-RU" sz="1800" dirty="0">
                <a:solidFill>
                  <a:schemeClr val="accent1"/>
                </a:solidFill>
              </a:rPr>
              <a:t>.</a:t>
            </a:r>
          </a:p>
        </p:txBody>
      </p:sp>
    </p:spTree>
    <p:extLst>
      <p:ext uri="{BB962C8B-B14F-4D97-AF65-F5344CB8AC3E}">
        <p14:creationId xmlns:p14="http://schemas.microsoft.com/office/powerpoint/2010/main" val="2964393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11560" y="1052736"/>
            <a:ext cx="7643812" cy="4464496"/>
          </a:xfrm>
        </p:spPr>
        <p:txBody>
          <a:bodyPr/>
          <a:lstStyle/>
          <a:p>
            <a:pPr marL="0" indent="0">
              <a:lnSpc>
                <a:spcPct val="150000"/>
              </a:lnSpc>
              <a:buNone/>
            </a:pPr>
            <a:r>
              <a:rPr lang="ru-RU" sz="2000" dirty="0" err="1">
                <a:solidFill>
                  <a:srgbClr val="6600CC"/>
                </a:solidFill>
              </a:rPr>
              <a:t>Четверте</a:t>
            </a:r>
            <a:r>
              <a:rPr lang="ru-RU" sz="2000" dirty="0">
                <a:solidFill>
                  <a:srgbClr val="6600CC"/>
                </a:solidFill>
              </a:rPr>
              <a:t>  правило  –  </a:t>
            </a:r>
            <a:r>
              <a:rPr lang="ru-RU" sz="2000" dirty="0" err="1">
                <a:solidFill>
                  <a:srgbClr val="6600CC"/>
                </a:solidFill>
              </a:rPr>
              <a:t>це</a:t>
            </a:r>
            <a:r>
              <a:rPr lang="ru-RU" sz="2000" dirty="0">
                <a:solidFill>
                  <a:srgbClr val="6600CC"/>
                </a:solidFill>
              </a:rPr>
              <a:t>  правило </a:t>
            </a:r>
            <a:r>
              <a:rPr lang="ru-RU" sz="2000" dirty="0" err="1">
                <a:solidFill>
                  <a:srgbClr val="6600CC"/>
                </a:solidFill>
              </a:rPr>
              <a:t>національного</a:t>
            </a:r>
            <a:r>
              <a:rPr lang="ru-RU" sz="2000" dirty="0">
                <a:solidFill>
                  <a:srgbClr val="6600CC"/>
                </a:solidFill>
              </a:rPr>
              <a:t>  режиму,  </a:t>
            </a:r>
            <a:r>
              <a:rPr lang="ru-RU" sz="2000" dirty="0" smtClean="0">
                <a:solidFill>
                  <a:srgbClr val="6600CC"/>
                </a:solidFill>
              </a:rPr>
              <a:t>яке </a:t>
            </a:r>
            <a:r>
              <a:rPr lang="ru-RU" sz="2000" dirty="0" err="1" smtClean="0">
                <a:solidFill>
                  <a:srgbClr val="6600CC"/>
                </a:solidFill>
              </a:rPr>
              <a:t>доповнює</a:t>
            </a:r>
            <a:r>
              <a:rPr lang="ru-RU" sz="2000" dirty="0" smtClean="0">
                <a:solidFill>
                  <a:srgbClr val="6600CC"/>
                </a:solidFill>
              </a:rPr>
              <a:t> </a:t>
            </a:r>
            <a:r>
              <a:rPr lang="ru-RU" sz="2000" dirty="0">
                <a:solidFill>
                  <a:srgbClr val="6600CC"/>
                </a:solidFill>
              </a:rPr>
              <a:t>принцип режиму </a:t>
            </a:r>
            <a:r>
              <a:rPr lang="ru-RU" sz="2000" dirty="0" err="1">
                <a:solidFill>
                  <a:srgbClr val="6600CC"/>
                </a:solidFill>
              </a:rPr>
              <a:t>найбільшого</a:t>
            </a:r>
            <a:r>
              <a:rPr lang="ru-RU" sz="2000" dirty="0">
                <a:solidFill>
                  <a:srgbClr val="6600CC"/>
                </a:solidFill>
              </a:rPr>
              <a:t> </a:t>
            </a:r>
            <a:r>
              <a:rPr lang="ru-RU" sz="2000" dirty="0" err="1">
                <a:solidFill>
                  <a:srgbClr val="6600CC"/>
                </a:solidFill>
              </a:rPr>
              <a:t>сприяння</a:t>
            </a:r>
            <a:r>
              <a:rPr lang="ru-RU" sz="2000" dirty="0">
                <a:solidFill>
                  <a:srgbClr val="6600CC"/>
                </a:solidFill>
              </a:rPr>
              <a:t> і </a:t>
            </a:r>
            <a:r>
              <a:rPr lang="ru-RU" sz="2000" dirty="0" err="1">
                <a:solidFill>
                  <a:srgbClr val="6600CC"/>
                </a:solidFill>
              </a:rPr>
              <a:t>вимагає</a:t>
            </a:r>
            <a:r>
              <a:rPr lang="ru-RU" sz="2000" dirty="0">
                <a:solidFill>
                  <a:srgbClr val="6600CC"/>
                </a:solidFill>
              </a:rPr>
              <a:t>, </a:t>
            </a:r>
            <a:r>
              <a:rPr lang="ru-RU" sz="2000" dirty="0" err="1">
                <a:solidFill>
                  <a:srgbClr val="6600CC"/>
                </a:solidFill>
              </a:rPr>
              <a:t>щоб</a:t>
            </a:r>
            <a:r>
              <a:rPr lang="ru-RU" sz="2000" dirty="0">
                <a:solidFill>
                  <a:srgbClr val="6600CC"/>
                </a:solidFill>
              </a:rPr>
              <a:t>  </a:t>
            </a:r>
            <a:r>
              <a:rPr lang="ru-RU" sz="2000" dirty="0" err="1" smtClean="0">
                <a:solidFill>
                  <a:srgbClr val="6600CC"/>
                </a:solidFill>
              </a:rPr>
              <a:t>після</a:t>
            </a:r>
            <a:r>
              <a:rPr lang="ru-RU" sz="2000" dirty="0" smtClean="0">
                <a:solidFill>
                  <a:srgbClr val="6600CC"/>
                </a:solidFill>
              </a:rPr>
              <a:t> </a:t>
            </a:r>
            <a:r>
              <a:rPr lang="ru-RU" sz="2000" dirty="0" err="1" smtClean="0">
                <a:solidFill>
                  <a:srgbClr val="6600CC"/>
                </a:solidFill>
              </a:rPr>
              <a:t>сплати</a:t>
            </a:r>
            <a:r>
              <a:rPr lang="ru-RU" sz="2000" dirty="0" smtClean="0">
                <a:solidFill>
                  <a:srgbClr val="6600CC"/>
                </a:solidFill>
              </a:rPr>
              <a:t>  </a:t>
            </a:r>
            <a:r>
              <a:rPr lang="ru-RU" sz="2000" dirty="0" err="1">
                <a:solidFill>
                  <a:srgbClr val="6600CC"/>
                </a:solidFill>
              </a:rPr>
              <a:t>мита</a:t>
            </a:r>
            <a:r>
              <a:rPr lang="ru-RU" sz="2000" dirty="0">
                <a:solidFill>
                  <a:srgbClr val="6600CC"/>
                </a:solidFill>
              </a:rPr>
              <a:t> та </a:t>
            </a:r>
            <a:r>
              <a:rPr lang="ru-RU" sz="2000" dirty="0" err="1">
                <a:solidFill>
                  <a:srgbClr val="6600CC"/>
                </a:solidFill>
              </a:rPr>
              <a:t>інших</a:t>
            </a:r>
            <a:r>
              <a:rPr lang="ru-RU" sz="2000" dirty="0">
                <a:solidFill>
                  <a:srgbClr val="6600CC"/>
                </a:solidFill>
              </a:rPr>
              <a:t> </a:t>
            </a:r>
            <a:r>
              <a:rPr lang="ru-RU" sz="2000" dirty="0" err="1">
                <a:solidFill>
                  <a:srgbClr val="6600CC"/>
                </a:solidFill>
              </a:rPr>
              <a:t>зборів</a:t>
            </a:r>
            <a:r>
              <a:rPr lang="ru-RU" sz="2000" dirty="0">
                <a:solidFill>
                  <a:srgbClr val="6600CC"/>
                </a:solidFill>
              </a:rPr>
              <a:t> </a:t>
            </a:r>
            <a:r>
              <a:rPr lang="ru-RU" sz="2000" dirty="0" err="1">
                <a:solidFill>
                  <a:srgbClr val="6600CC"/>
                </a:solidFill>
              </a:rPr>
              <a:t>імпортований</a:t>
            </a:r>
            <a:r>
              <a:rPr lang="ru-RU" sz="2000" dirty="0">
                <a:solidFill>
                  <a:srgbClr val="6600CC"/>
                </a:solidFill>
              </a:rPr>
              <a:t> товар </a:t>
            </a:r>
            <a:r>
              <a:rPr lang="ru-RU" sz="2000" dirty="0" err="1">
                <a:solidFill>
                  <a:srgbClr val="6600CC"/>
                </a:solidFill>
              </a:rPr>
              <a:t>отримав</a:t>
            </a:r>
            <a:r>
              <a:rPr lang="ru-RU" sz="2000" dirty="0">
                <a:solidFill>
                  <a:srgbClr val="6600CC"/>
                </a:solidFill>
              </a:rPr>
              <a:t>  режим  </a:t>
            </a:r>
            <a:r>
              <a:rPr lang="ru-RU" sz="2000" dirty="0" smtClean="0">
                <a:solidFill>
                  <a:srgbClr val="6600CC"/>
                </a:solidFill>
              </a:rPr>
              <a:t>не </a:t>
            </a:r>
            <a:r>
              <a:rPr lang="ru-RU" sz="2000" dirty="0" err="1" smtClean="0">
                <a:solidFill>
                  <a:srgbClr val="6600CC"/>
                </a:solidFill>
              </a:rPr>
              <a:t>менш</a:t>
            </a:r>
            <a:r>
              <a:rPr lang="ru-RU" sz="2000" dirty="0" smtClean="0">
                <a:solidFill>
                  <a:srgbClr val="6600CC"/>
                </a:solidFill>
              </a:rPr>
              <a:t>   </a:t>
            </a:r>
            <a:r>
              <a:rPr lang="ru-RU" sz="2000" dirty="0" err="1">
                <a:solidFill>
                  <a:srgbClr val="6600CC"/>
                </a:solidFill>
              </a:rPr>
              <a:t>сприятливий</a:t>
            </a:r>
            <a:r>
              <a:rPr lang="ru-RU" sz="2000" dirty="0">
                <a:solidFill>
                  <a:srgbClr val="6600CC"/>
                </a:solidFill>
              </a:rPr>
              <a:t>,  </a:t>
            </a:r>
            <a:r>
              <a:rPr lang="ru-RU" sz="2000" dirty="0" err="1">
                <a:solidFill>
                  <a:srgbClr val="6600CC"/>
                </a:solidFill>
              </a:rPr>
              <a:t>ніж</a:t>
            </a:r>
            <a:r>
              <a:rPr lang="ru-RU" sz="2000" dirty="0">
                <a:solidFill>
                  <a:srgbClr val="6600CC"/>
                </a:solidFill>
              </a:rPr>
              <a:t>  той,  </a:t>
            </a:r>
            <a:r>
              <a:rPr lang="ru-RU" sz="2000" dirty="0" err="1">
                <a:solidFill>
                  <a:srgbClr val="6600CC"/>
                </a:solidFill>
              </a:rPr>
              <a:t>що</a:t>
            </a:r>
            <a:r>
              <a:rPr lang="ru-RU" sz="2000" dirty="0">
                <a:solidFill>
                  <a:srgbClr val="6600CC"/>
                </a:solidFill>
              </a:rPr>
              <a:t>  </a:t>
            </a:r>
            <a:r>
              <a:rPr lang="ru-RU" sz="2000" dirty="0" err="1">
                <a:solidFill>
                  <a:srgbClr val="6600CC"/>
                </a:solidFill>
              </a:rPr>
              <a:t>отримують</a:t>
            </a:r>
            <a:r>
              <a:rPr lang="ru-RU" sz="2000" dirty="0">
                <a:solidFill>
                  <a:srgbClr val="6600CC"/>
                </a:solidFill>
              </a:rPr>
              <a:t>  </a:t>
            </a:r>
            <a:r>
              <a:rPr lang="ru-RU" sz="2000" dirty="0" err="1">
                <a:solidFill>
                  <a:srgbClr val="6600CC"/>
                </a:solidFill>
              </a:rPr>
              <a:t>аналогічні</a:t>
            </a:r>
            <a:r>
              <a:rPr lang="ru-RU" sz="2000" dirty="0">
                <a:solidFill>
                  <a:srgbClr val="6600CC"/>
                </a:solidFill>
              </a:rPr>
              <a:t>  </a:t>
            </a:r>
            <a:r>
              <a:rPr lang="ru-RU" sz="2000" dirty="0" err="1" smtClean="0">
                <a:solidFill>
                  <a:srgbClr val="6600CC"/>
                </a:solidFill>
              </a:rPr>
              <a:t>товари</a:t>
            </a:r>
            <a:r>
              <a:rPr lang="ru-RU" sz="2000" dirty="0" smtClean="0">
                <a:solidFill>
                  <a:srgbClr val="6600CC"/>
                </a:solidFill>
              </a:rPr>
              <a:t>, </a:t>
            </a:r>
            <a:r>
              <a:rPr lang="ru-RU" sz="2000" dirty="0" err="1" smtClean="0">
                <a:solidFill>
                  <a:srgbClr val="6600CC"/>
                </a:solidFill>
              </a:rPr>
              <a:t>вироблені</a:t>
            </a:r>
            <a:r>
              <a:rPr lang="ru-RU" sz="2000" dirty="0" smtClean="0">
                <a:solidFill>
                  <a:srgbClr val="6600CC"/>
                </a:solidFill>
              </a:rPr>
              <a:t>   </a:t>
            </a:r>
            <a:r>
              <a:rPr lang="ru-RU" sz="2000" dirty="0" err="1">
                <a:solidFill>
                  <a:srgbClr val="6600CC"/>
                </a:solidFill>
              </a:rPr>
              <a:t>вітчизняними</a:t>
            </a:r>
            <a:r>
              <a:rPr lang="ru-RU" sz="2000" dirty="0">
                <a:solidFill>
                  <a:srgbClr val="6600CC"/>
                </a:solidFill>
              </a:rPr>
              <a:t>  </a:t>
            </a:r>
            <a:r>
              <a:rPr lang="ru-RU" sz="2000" dirty="0" err="1">
                <a:solidFill>
                  <a:srgbClr val="6600CC"/>
                </a:solidFill>
              </a:rPr>
              <a:t>виробниками</a:t>
            </a:r>
            <a:r>
              <a:rPr lang="ru-RU" sz="2000" dirty="0">
                <a:solidFill>
                  <a:srgbClr val="6600CC"/>
                </a:solidFill>
              </a:rPr>
              <a:t>.  </a:t>
            </a:r>
            <a:r>
              <a:rPr lang="ru-RU" sz="2000" dirty="0" err="1">
                <a:solidFill>
                  <a:srgbClr val="6600CC"/>
                </a:solidFill>
              </a:rPr>
              <a:t>Тобто</a:t>
            </a:r>
            <a:r>
              <a:rPr lang="ru-RU" sz="2000" dirty="0">
                <a:solidFill>
                  <a:srgbClr val="6600CC"/>
                </a:solidFill>
              </a:rPr>
              <a:t>,  </a:t>
            </a:r>
            <a:r>
              <a:rPr lang="ru-RU" sz="2000" dirty="0" err="1">
                <a:solidFill>
                  <a:srgbClr val="6600CC"/>
                </a:solidFill>
              </a:rPr>
              <a:t>країна</a:t>
            </a:r>
            <a:r>
              <a:rPr lang="ru-RU" sz="2000" dirty="0">
                <a:solidFill>
                  <a:srgbClr val="6600CC"/>
                </a:solidFill>
              </a:rPr>
              <a:t>   не   </a:t>
            </a:r>
            <a:r>
              <a:rPr lang="ru-RU" sz="2000" dirty="0" err="1">
                <a:solidFill>
                  <a:srgbClr val="6600CC"/>
                </a:solidFill>
              </a:rPr>
              <a:t>може</a:t>
            </a:r>
            <a:endParaRPr lang="ru-RU" sz="2000" dirty="0">
              <a:solidFill>
                <a:srgbClr val="6600CC"/>
              </a:solidFill>
            </a:endParaRPr>
          </a:p>
          <a:p>
            <a:pPr marL="0" indent="0">
              <a:lnSpc>
                <a:spcPct val="150000"/>
              </a:lnSpc>
              <a:buNone/>
            </a:pPr>
            <a:r>
              <a:rPr lang="ru-RU" sz="2000" dirty="0" err="1">
                <a:solidFill>
                  <a:srgbClr val="6600CC"/>
                </a:solidFill>
              </a:rPr>
              <a:t>застосовувати</a:t>
            </a:r>
            <a:r>
              <a:rPr lang="ru-RU" sz="2000" dirty="0">
                <a:solidFill>
                  <a:srgbClr val="6600CC"/>
                </a:solidFill>
              </a:rPr>
              <a:t> до </a:t>
            </a:r>
            <a:r>
              <a:rPr lang="ru-RU" sz="2000" dirty="0" err="1">
                <a:solidFill>
                  <a:srgbClr val="6600CC"/>
                </a:solidFill>
              </a:rPr>
              <a:t>імпортних</a:t>
            </a:r>
            <a:r>
              <a:rPr lang="ru-RU" sz="2000" dirty="0">
                <a:solidFill>
                  <a:srgbClr val="6600CC"/>
                </a:solidFill>
              </a:rPr>
              <a:t> </a:t>
            </a:r>
            <a:r>
              <a:rPr lang="ru-RU" sz="2000" dirty="0" err="1">
                <a:solidFill>
                  <a:srgbClr val="6600CC"/>
                </a:solidFill>
              </a:rPr>
              <a:t>товарів</a:t>
            </a:r>
            <a:r>
              <a:rPr lang="ru-RU" sz="2000" dirty="0">
                <a:solidFill>
                  <a:srgbClr val="6600CC"/>
                </a:solidFill>
              </a:rPr>
              <a:t> </a:t>
            </a:r>
            <a:r>
              <a:rPr lang="ru-RU" sz="2000" dirty="0" err="1">
                <a:solidFill>
                  <a:srgbClr val="6600CC"/>
                </a:solidFill>
              </a:rPr>
              <a:t>внутрішні</a:t>
            </a:r>
            <a:r>
              <a:rPr lang="ru-RU" sz="2000" dirty="0">
                <a:solidFill>
                  <a:srgbClr val="6600CC"/>
                </a:solidFill>
              </a:rPr>
              <a:t> </a:t>
            </a:r>
            <a:r>
              <a:rPr lang="ru-RU" sz="2000" dirty="0" err="1">
                <a:solidFill>
                  <a:srgbClr val="6600CC"/>
                </a:solidFill>
              </a:rPr>
              <a:t>податки</a:t>
            </a:r>
            <a:r>
              <a:rPr lang="ru-RU" sz="2000" dirty="0">
                <a:solidFill>
                  <a:srgbClr val="6600CC"/>
                </a:solidFill>
              </a:rPr>
              <a:t>  і  </a:t>
            </a:r>
            <a:r>
              <a:rPr lang="ru-RU" sz="2000" dirty="0" err="1">
                <a:solidFill>
                  <a:srgbClr val="6600CC"/>
                </a:solidFill>
              </a:rPr>
              <a:t>збори</a:t>
            </a:r>
            <a:r>
              <a:rPr lang="ru-RU" sz="2000" dirty="0">
                <a:solidFill>
                  <a:srgbClr val="6600CC"/>
                </a:solidFill>
              </a:rPr>
              <a:t>  </a:t>
            </a:r>
            <a:r>
              <a:rPr lang="ru-RU" sz="2000" dirty="0" smtClean="0">
                <a:solidFill>
                  <a:srgbClr val="6600CC"/>
                </a:solidFill>
              </a:rPr>
              <a:t>за ставками</a:t>
            </a:r>
            <a:r>
              <a:rPr lang="ru-RU" sz="2000" dirty="0">
                <a:solidFill>
                  <a:srgbClr val="6600CC"/>
                </a:solidFill>
              </a:rPr>
              <a:t>,  </a:t>
            </a:r>
            <a:r>
              <a:rPr lang="ru-RU" sz="2000" dirty="0" err="1">
                <a:solidFill>
                  <a:srgbClr val="6600CC"/>
                </a:solidFill>
              </a:rPr>
              <a:t>вищими</a:t>
            </a:r>
            <a:r>
              <a:rPr lang="ru-RU" sz="2000" dirty="0">
                <a:solidFill>
                  <a:srgbClr val="6600CC"/>
                </a:solidFill>
              </a:rPr>
              <a:t>  за  ставки,  </a:t>
            </a:r>
            <a:r>
              <a:rPr lang="ru-RU" sz="2000" dirty="0" err="1">
                <a:solidFill>
                  <a:srgbClr val="6600CC"/>
                </a:solidFill>
              </a:rPr>
              <a:t>що</a:t>
            </a:r>
            <a:r>
              <a:rPr lang="ru-RU" sz="2000" dirty="0">
                <a:solidFill>
                  <a:srgbClr val="6600CC"/>
                </a:solidFill>
              </a:rPr>
              <a:t> </a:t>
            </a:r>
            <a:r>
              <a:rPr lang="ru-RU" sz="2000" dirty="0" err="1">
                <a:solidFill>
                  <a:srgbClr val="6600CC"/>
                </a:solidFill>
              </a:rPr>
              <a:t>застосовуються</a:t>
            </a:r>
            <a:r>
              <a:rPr lang="ru-RU" sz="2000" dirty="0">
                <a:solidFill>
                  <a:srgbClr val="6600CC"/>
                </a:solidFill>
              </a:rPr>
              <a:t>  до  </a:t>
            </a:r>
            <a:r>
              <a:rPr lang="ru-RU" sz="2000" dirty="0" err="1" smtClean="0">
                <a:solidFill>
                  <a:srgbClr val="6600CC"/>
                </a:solidFill>
              </a:rPr>
              <a:t>аналогічних</a:t>
            </a:r>
            <a:r>
              <a:rPr lang="ru-RU" sz="2000" dirty="0" smtClean="0">
                <a:solidFill>
                  <a:srgbClr val="6600CC"/>
                </a:solidFill>
              </a:rPr>
              <a:t> </a:t>
            </a:r>
            <a:r>
              <a:rPr lang="ru-RU" sz="2000" dirty="0" err="1" smtClean="0">
                <a:solidFill>
                  <a:srgbClr val="6600CC"/>
                </a:solidFill>
              </a:rPr>
              <a:t>вітчизняних</a:t>
            </a:r>
            <a:r>
              <a:rPr lang="ru-RU" sz="2000" dirty="0" smtClean="0">
                <a:solidFill>
                  <a:srgbClr val="6600CC"/>
                </a:solidFill>
              </a:rPr>
              <a:t> </a:t>
            </a:r>
            <a:r>
              <a:rPr lang="ru-RU" sz="2000" dirty="0" err="1">
                <a:solidFill>
                  <a:srgbClr val="6600CC"/>
                </a:solidFill>
              </a:rPr>
              <a:t>товарів</a:t>
            </a:r>
            <a:r>
              <a:rPr lang="ru-RU" dirty="0">
                <a:solidFill>
                  <a:srgbClr val="6600CC"/>
                </a:solidFill>
              </a:rPr>
              <a:t>.</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157192"/>
            <a:ext cx="15240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56206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92696"/>
            <a:ext cx="8136904" cy="864096"/>
          </a:xfrm>
        </p:spPr>
        <p:txBody>
          <a:bodyPr/>
          <a:lstStyle/>
          <a:p>
            <a:pPr algn="ctr"/>
            <a:r>
              <a:rPr lang="uk-UA" sz="3200" dirty="0" smtClean="0"/>
              <a:t>Переваги членства в СОТ</a:t>
            </a:r>
            <a:endParaRPr lang="ru-RU" sz="3200" dirty="0"/>
          </a:p>
        </p:txBody>
      </p:sp>
      <p:sp>
        <p:nvSpPr>
          <p:cNvPr id="3" name="Объект 2"/>
          <p:cNvSpPr>
            <a:spLocks noGrp="1"/>
          </p:cNvSpPr>
          <p:nvPr>
            <p:ph idx="1"/>
          </p:nvPr>
        </p:nvSpPr>
        <p:spPr>
          <a:xfrm>
            <a:off x="611560" y="1772816"/>
            <a:ext cx="8208590" cy="4176463"/>
          </a:xfrm>
        </p:spPr>
        <p:txBody>
          <a:bodyPr/>
          <a:lstStyle/>
          <a:p>
            <a:pPr marL="0" indent="0">
              <a:lnSpc>
                <a:spcPct val="150000"/>
              </a:lnSpc>
              <a:buNone/>
            </a:pPr>
            <a:r>
              <a:rPr lang="ru-RU" sz="1600" dirty="0">
                <a:solidFill>
                  <a:srgbClr val="7030A0"/>
                </a:solidFill>
              </a:rPr>
              <a:t>Практично </a:t>
            </a:r>
            <a:r>
              <a:rPr lang="ru-RU" sz="1600" dirty="0" err="1">
                <a:solidFill>
                  <a:srgbClr val="7030A0"/>
                </a:solidFill>
              </a:rPr>
              <a:t>всі</a:t>
            </a:r>
            <a:r>
              <a:rPr lang="ru-RU" sz="1600" dirty="0">
                <a:solidFill>
                  <a:srgbClr val="7030A0"/>
                </a:solidFill>
              </a:rPr>
              <a:t> </a:t>
            </a:r>
            <a:r>
              <a:rPr lang="ru-RU" sz="1600" dirty="0" err="1">
                <a:solidFill>
                  <a:srgbClr val="7030A0"/>
                </a:solidFill>
              </a:rPr>
              <a:t>великі</a:t>
            </a:r>
            <a:r>
              <a:rPr lang="ru-RU" sz="1600" dirty="0">
                <a:solidFill>
                  <a:srgbClr val="7030A0"/>
                </a:solidFill>
              </a:rPr>
              <a:t> </a:t>
            </a:r>
            <a:r>
              <a:rPr lang="ru-RU" sz="1600" dirty="0" err="1">
                <a:solidFill>
                  <a:srgbClr val="7030A0"/>
                </a:solidFill>
              </a:rPr>
              <a:t>держави</a:t>
            </a:r>
            <a:r>
              <a:rPr lang="ru-RU" sz="1600" dirty="0">
                <a:solidFill>
                  <a:srgbClr val="7030A0"/>
                </a:solidFill>
              </a:rPr>
              <a:t> зараз є членами СОТ. </a:t>
            </a:r>
            <a:r>
              <a:rPr lang="ru-RU" sz="1600" dirty="0" err="1">
                <a:solidFill>
                  <a:srgbClr val="7030A0"/>
                </a:solidFill>
              </a:rPr>
              <a:t>Окрім</a:t>
            </a:r>
            <a:r>
              <a:rPr lang="ru-RU" sz="1600" dirty="0">
                <a:solidFill>
                  <a:srgbClr val="7030A0"/>
                </a:solidFill>
              </a:rPr>
              <a:t> </a:t>
            </a:r>
            <a:r>
              <a:rPr lang="ru-RU" sz="1600" dirty="0" err="1">
                <a:solidFill>
                  <a:srgbClr val="7030A0"/>
                </a:solidFill>
              </a:rPr>
              <a:t>суто</a:t>
            </a:r>
            <a:r>
              <a:rPr lang="ru-RU" sz="1600" dirty="0">
                <a:solidFill>
                  <a:srgbClr val="7030A0"/>
                </a:solidFill>
              </a:rPr>
              <a:t> </a:t>
            </a:r>
            <a:r>
              <a:rPr lang="ru-RU" sz="1600" dirty="0" err="1">
                <a:solidFill>
                  <a:srgbClr val="7030A0"/>
                </a:solidFill>
              </a:rPr>
              <a:t>економічних</a:t>
            </a:r>
            <a:r>
              <a:rPr lang="ru-RU" sz="1600" dirty="0">
                <a:solidFill>
                  <a:srgbClr val="7030A0"/>
                </a:solidFill>
              </a:rPr>
              <a:t> </a:t>
            </a:r>
            <a:r>
              <a:rPr lang="ru-RU" sz="1600" dirty="0" err="1">
                <a:solidFill>
                  <a:srgbClr val="7030A0"/>
                </a:solidFill>
              </a:rPr>
              <a:t>переваг</a:t>
            </a:r>
            <a:r>
              <a:rPr lang="ru-RU" sz="1600" dirty="0">
                <a:solidFill>
                  <a:srgbClr val="7030A0"/>
                </a:solidFill>
              </a:rPr>
              <a:t>, </a:t>
            </a:r>
            <a:r>
              <a:rPr lang="ru-RU" sz="1600" dirty="0" err="1">
                <a:solidFill>
                  <a:srgbClr val="7030A0"/>
                </a:solidFill>
              </a:rPr>
              <a:t>які</a:t>
            </a:r>
            <a:r>
              <a:rPr lang="ru-RU" sz="1600" dirty="0">
                <a:solidFill>
                  <a:srgbClr val="7030A0"/>
                </a:solidFill>
              </a:rPr>
              <a:t> </a:t>
            </a:r>
            <a:r>
              <a:rPr lang="ru-RU" sz="1600" dirty="0" err="1">
                <a:solidFill>
                  <a:srgbClr val="7030A0"/>
                </a:solidFill>
              </a:rPr>
              <a:t>досягаються</a:t>
            </a:r>
            <a:r>
              <a:rPr lang="ru-RU" sz="1600" dirty="0">
                <a:solidFill>
                  <a:srgbClr val="7030A0"/>
                </a:solidFill>
              </a:rPr>
              <a:t> шляхом </a:t>
            </a:r>
            <a:r>
              <a:rPr lang="ru-RU" sz="1600" dirty="0" err="1">
                <a:solidFill>
                  <a:srgbClr val="7030A0"/>
                </a:solidFill>
              </a:rPr>
              <a:t>зниження</a:t>
            </a:r>
            <a:r>
              <a:rPr lang="ru-RU" sz="1600" dirty="0">
                <a:solidFill>
                  <a:srgbClr val="7030A0"/>
                </a:solidFill>
              </a:rPr>
              <a:t> </a:t>
            </a:r>
            <a:r>
              <a:rPr lang="ru-RU" sz="1600" dirty="0" err="1">
                <a:solidFill>
                  <a:srgbClr val="7030A0"/>
                </a:solidFill>
              </a:rPr>
              <a:t>бар'єрів</a:t>
            </a:r>
            <a:r>
              <a:rPr lang="ru-RU" sz="1600" dirty="0">
                <a:solidFill>
                  <a:srgbClr val="7030A0"/>
                </a:solidFill>
              </a:rPr>
              <a:t> у </a:t>
            </a:r>
            <a:r>
              <a:rPr lang="ru-RU" sz="1600" dirty="0" err="1">
                <a:solidFill>
                  <a:srgbClr val="7030A0"/>
                </a:solidFill>
              </a:rPr>
              <a:t>торгівлі</a:t>
            </a:r>
            <a:r>
              <a:rPr lang="ru-RU" sz="1600" dirty="0">
                <a:solidFill>
                  <a:srgbClr val="7030A0"/>
                </a:solidFill>
              </a:rPr>
              <a:t>, система СОТ позитивно </a:t>
            </a:r>
            <a:r>
              <a:rPr lang="ru-RU" sz="1600" dirty="0" err="1">
                <a:solidFill>
                  <a:srgbClr val="7030A0"/>
                </a:solidFill>
              </a:rPr>
              <a:t>впливає</a:t>
            </a:r>
            <a:r>
              <a:rPr lang="ru-RU" sz="1600" dirty="0">
                <a:solidFill>
                  <a:srgbClr val="7030A0"/>
                </a:solidFill>
              </a:rPr>
              <a:t> на </a:t>
            </a:r>
            <a:r>
              <a:rPr lang="ru-RU" sz="1600" dirty="0" err="1">
                <a:solidFill>
                  <a:srgbClr val="7030A0"/>
                </a:solidFill>
              </a:rPr>
              <a:t>політичну</a:t>
            </a:r>
            <a:r>
              <a:rPr lang="ru-RU" sz="1600" dirty="0">
                <a:solidFill>
                  <a:srgbClr val="7030A0"/>
                </a:solidFill>
              </a:rPr>
              <a:t> і </a:t>
            </a:r>
            <a:r>
              <a:rPr lang="ru-RU" sz="1600" dirty="0" err="1">
                <a:solidFill>
                  <a:srgbClr val="7030A0"/>
                </a:solidFill>
              </a:rPr>
              <a:t>соціальну</a:t>
            </a:r>
            <a:r>
              <a:rPr lang="ru-RU" sz="1600" dirty="0">
                <a:solidFill>
                  <a:srgbClr val="7030A0"/>
                </a:solidFill>
              </a:rPr>
              <a:t> </a:t>
            </a:r>
            <a:r>
              <a:rPr lang="ru-RU" sz="1600" dirty="0" err="1">
                <a:solidFill>
                  <a:srgbClr val="7030A0"/>
                </a:solidFill>
              </a:rPr>
              <a:t>ситуацію</a:t>
            </a:r>
            <a:r>
              <a:rPr lang="ru-RU" sz="1600" dirty="0">
                <a:solidFill>
                  <a:srgbClr val="7030A0"/>
                </a:solidFill>
              </a:rPr>
              <a:t> в </a:t>
            </a:r>
            <a:r>
              <a:rPr lang="ru-RU" sz="1600" dirty="0" err="1">
                <a:solidFill>
                  <a:srgbClr val="7030A0"/>
                </a:solidFill>
              </a:rPr>
              <a:t>країнах</a:t>
            </a:r>
            <a:r>
              <a:rPr lang="ru-RU" sz="1600" dirty="0">
                <a:solidFill>
                  <a:srgbClr val="7030A0"/>
                </a:solidFill>
              </a:rPr>
              <a:t>, а </a:t>
            </a:r>
            <a:r>
              <a:rPr lang="ru-RU" sz="1600" dirty="0" err="1">
                <a:solidFill>
                  <a:srgbClr val="7030A0"/>
                </a:solidFill>
              </a:rPr>
              <a:t>також</a:t>
            </a:r>
            <a:r>
              <a:rPr lang="ru-RU" sz="1600" dirty="0">
                <a:solidFill>
                  <a:srgbClr val="7030A0"/>
                </a:solidFill>
              </a:rPr>
              <a:t> на </a:t>
            </a:r>
            <a:r>
              <a:rPr lang="ru-RU" sz="1600" dirty="0" err="1">
                <a:solidFill>
                  <a:srgbClr val="7030A0"/>
                </a:solidFill>
              </a:rPr>
              <a:t>індивідуальний</a:t>
            </a:r>
            <a:r>
              <a:rPr lang="ru-RU" sz="1600" dirty="0">
                <a:solidFill>
                  <a:srgbClr val="7030A0"/>
                </a:solidFill>
              </a:rPr>
              <a:t> </a:t>
            </a:r>
            <a:r>
              <a:rPr lang="ru-RU" sz="1600" dirty="0" err="1">
                <a:solidFill>
                  <a:srgbClr val="7030A0"/>
                </a:solidFill>
              </a:rPr>
              <a:t>добробут</a:t>
            </a:r>
            <a:r>
              <a:rPr lang="ru-RU" sz="1600" dirty="0">
                <a:solidFill>
                  <a:srgbClr val="7030A0"/>
                </a:solidFill>
              </a:rPr>
              <a:t> </a:t>
            </a:r>
            <a:r>
              <a:rPr lang="ru-RU" sz="1600" dirty="0" err="1">
                <a:solidFill>
                  <a:srgbClr val="7030A0"/>
                </a:solidFill>
              </a:rPr>
              <a:t>громадян</a:t>
            </a:r>
            <a:r>
              <a:rPr lang="ru-RU" sz="1600" dirty="0">
                <a:solidFill>
                  <a:srgbClr val="7030A0"/>
                </a:solidFill>
              </a:rPr>
              <a:t>.</a:t>
            </a:r>
          </a:p>
          <a:p>
            <a:pPr marL="0" indent="0">
              <a:buNone/>
            </a:pPr>
            <a:endParaRPr lang="ru-RU" sz="1400" dirty="0"/>
          </a:p>
          <a:p>
            <a:pPr marL="0" indent="0" algn="ctr">
              <a:buNone/>
            </a:pPr>
            <a:r>
              <a:rPr lang="ru-RU" sz="2400" dirty="0" err="1">
                <a:solidFill>
                  <a:srgbClr val="FF0066"/>
                </a:solidFill>
              </a:rPr>
              <a:t>Переваги</a:t>
            </a:r>
            <a:r>
              <a:rPr lang="ru-RU" sz="2400" dirty="0">
                <a:solidFill>
                  <a:srgbClr val="FF0066"/>
                </a:solidFill>
              </a:rPr>
              <a:t> СОТ для </a:t>
            </a:r>
            <a:r>
              <a:rPr lang="ru-RU" sz="2400" dirty="0" err="1">
                <a:solidFill>
                  <a:srgbClr val="FF0066"/>
                </a:solidFill>
              </a:rPr>
              <a:t>споживачів</a:t>
            </a:r>
            <a:endParaRPr lang="ru-RU" sz="2400" dirty="0">
              <a:solidFill>
                <a:srgbClr val="FF0066"/>
              </a:solidFill>
            </a:endParaRPr>
          </a:p>
          <a:p>
            <a:pPr marL="0" indent="0">
              <a:lnSpc>
                <a:spcPct val="150000"/>
              </a:lnSpc>
              <a:buNone/>
            </a:pPr>
            <a:endParaRPr lang="ru-RU" sz="1400" dirty="0"/>
          </a:p>
          <a:p>
            <a:pPr marL="0" indent="0">
              <a:lnSpc>
                <a:spcPct val="150000"/>
              </a:lnSpc>
              <a:buNone/>
            </a:pPr>
            <a:r>
              <a:rPr lang="ru-RU" sz="1600" dirty="0">
                <a:solidFill>
                  <a:schemeClr val="accent5">
                    <a:lumMod val="10000"/>
                  </a:schemeClr>
                </a:solidFill>
              </a:rPr>
              <a:t>Система СОТ </a:t>
            </a:r>
            <a:r>
              <a:rPr lang="ru-RU" sz="1600" dirty="0" err="1">
                <a:solidFill>
                  <a:schemeClr val="accent5">
                    <a:lumMod val="10000"/>
                  </a:schemeClr>
                </a:solidFill>
              </a:rPr>
              <a:t>заохочує</a:t>
            </a:r>
            <a:r>
              <a:rPr lang="ru-RU" sz="1600" dirty="0">
                <a:solidFill>
                  <a:schemeClr val="accent5">
                    <a:lumMod val="10000"/>
                  </a:schemeClr>
                </a:solidFill>
              </a:rPr>
              <a:t> </a:t>
            </a:r>
            <a:r>
              <a:rPr lang="ru-RU" sz="1600" dirty="0" err="1">
                <a:solidFill>
                  <a:schemeClr val="accent5">
                    <a:lumMod val="10000"/>
                  </a:schemeClr>
                </a:solidFill>
              </a:rPr>
              <a:t>конкуренцію</a:t>
            </a:r>
            <a:r>
              <a:rPr lang="ru-RU" sz="1600" dirty="0">
                <a:solidFill>
                  <a:schemeClr val="accent5">
                    <a:lumMod val="10000"/>
                  </a:schemeClr>
                </a:solidFill>
              </a:rPr>
              <a:t> і </a:t>
            </a:r>
            <a:r>
              <a:rPr lang="ru-RU" sz="1600" dirty="0" err="1">
                <a:solidFill>
                  <a:schemeClr val="accent5">
                    <a:lumMod val="10000"/>
                  </a:schemeClr>
                </a:solidFill>
              </a:rPr>
              <a:t>знижує</a:t>
            </a:r>
            <a:r>
              <a:rPr lang="ru-RU" sz="1600" dirty="0">
                <a:solidFill>
                  <a:schemeClr val="accent5">
                    <a:lumMod val="10000"/>
                  </a:schemeClr>
                </a:solidFill>
              </a:rPr>
              <a:t> </a:t>
            </a:r>
            <a:r>
              <a:rPr lang="ru-RU" sz="1600" dirty="0" err="1">
                <a:solidFill>
                  <a:schemeClr val="accent5">
                    <a:lumMod val="10000"/>
                  </a:schemeClr>
                </a:solidFill>
              </a:rPr>
              <a:t>торговельні</a:t>
            </a:r>
            <a:r>
              <a:rPr lang="ru-RU" sz="1600" dirty="0">
                <a:solidFill>
                  <a:schemeClr val="accent5">
                    <a:lumMod val="10000"/>
                  </a:schemeClr>
                </a:solidFill>
              </a:rPr>
              <a:t> </a:t>
            </a:r>
            <a:r>
              <a:rPr lang="ru-RU" sz="1600" dirty="0" err="1">
                <a:solidFill>
                  <a:schemeClr val="accent5">
                    <a:lumMod val="10000"/>
                  </a:schemeClr>
                </a:solidFill>
              </a:rPr>
              <a:t>бар'єри</a:t>
            </a:r>
            <a:r>
              <a:rPr lang="ru-RU" sz="1600" dirty="0">
                <a:solidFill>
                  <a:schemeClr val="accent5">
                    <a:lumMod val="10000"/>
                  </a:schemeClr>
                </a:solidFill>
              </a:rPr>
              <a:t>, </a:t>
            </a:r>
            <a:r>
              <a:rPr lang="ru-RU" sz="1600" dirty="0" err="1">
                <a:solidFill>
                  <a:schemeClr val="accent5">
                    <a:lumMod val="10000"/>
                  </a:schemeClr>
                </a:solidFill>
              </a:rPr>
              <a:t>внаслідок</a:t>
            </a:r>
            <a:r>
              <a:rPr lang="ru-RU" sz="1600" dirty="0">
                <a:solidFill>
                  <a:schemeClr val="accent5">
                    <a:lumMod val="10000"/>
                  </a:schemeClr>
                </a:solidFill>
              </a:rPr>
              <a:t> </a:t>
            </a:r>
            <a:r>
              <a:rPr lang="ru-RU" sz="1600" dirty="0" err="1">
                <a:solidFill>
                  <a:schemeClr val="accent5">
                    <a:lumMod val="10000"/>
                  </a:schemeClr>
                </a:solidFill>
              </a:rPr>
              <a:t>чого</a:t>
            </a:r>
            <a:r>
              <a:rPr lang="ru-RU" sz="1600" dirty="0">
                <a:solidFill>
                  <a:schemeClr val="accent5">
                    <a:lumMod val="10000"/>
                  </a:schemeClr>
                </a:solidFill>
              </a:rPr>
              <a:t> </a:t>
            </a:r>
            <a:r>
              <a:rPr lang="ru-RU" sz="1600" dirty="0" err="1">
                <a:solidFill>
                  <a:schemeClr val="accent5">
                    <a:lumMod val="10000"/>
                  </a:schemeClr>
                </a:solidFill>
              </a:rPr>
              <a:t>споживачі</a:t>
            </a:r>
            <a:r>
              <a:rPr lang="ru-RU" sz="1600" dirty="0">
                <a:solidFill>
                  <a:schemeClr val="accent5">
                    <a:lumMod val="10000"/>
                  </a:schemeClr>
                </a:solidFill>
              </a:rPr>
              <a:t> </a:t>
            </a:r>
            <a:r>
              <a:rPr lang="ru-RU" sz="1600" dirty="0" err="1">
                <a:solidFill>
                  <a:schemeClr val="accent5">
                    <a:lumMod val="10000"/>
                  </a:schemeClr>
                </a:solidFill>
              </a:rPr>
              <a:t>виграють</a:t>
            </a:r>
            <a:r>
              <a:rPr lang="ru-RU" sz="1600" dirty="0">
                <a:solidFill>
                  <a:schemeClr val="accent5">
                    <a:lumMod val="10000"/>
                  </a:schemeClr>
                </a:solidFill>
              </a:rPr>
              <a:t>. </a:t>
            </a:r>
            <a:r>
              <a:rPr lang="ru-RU" sz="1600" dirty="0" err="1">
                <a:solidFill>
                  <a:schemeClr val="accent5">
                    <a:lumMod val="10000"/>
                  </a:schemeClr>
                </a:solidFill>
              </a:rPr>
              <a:t>Найочевидніша</a:t>
            </a:r>
            <a:r>
              <a:rPr lang="ru-RU" sz="1600" dirty="0">
                <a:solidFill>
                  <a:schemeClr val="accent5">
                    <a:lumMod val="10000"/>
                  </a:schemeClr>
                </a:solidFill>
              </a:rPr>
              <a:t> </a:t>
            </a:r>
            <a:r>
              <a:rPr lang="ru-RU" sz="1600" dirty="0" err="1">
                <a:solidFill>
                  <a:schemeClr val="accent5">
                    <a:lumMod val="10000"/>
                  </a:schemeClr>
                </a:solidFill>
              </a:rPr>
              <a:t>вигода</a:t>
            </a:r>
            <a:r>
              <a:rPr lang="ru-RU" sz="1600" dirty="0">
                <a:solidFill>
                  <a:schemeClr val="accent5">
                    <a:lumMod val="10000"/>
                  </a:schemeClr>
                </a:solidFill>
              </a:rPr>
              <a:t> </a:t>
            </a:r>
            <a:r>
              <a:rPr lang="ru-RU" sz="1600" dirty="0" err="1">
                <a:solidFill>
                  <a:schemeClr val="accent5">
                    <a:lumMod val="10000"/>
                  </a:schemeClr>
                </a:solidFill>
              </a:rPr>
              <a:t>вільної</a:t>
            </a:r>
            <a:r>
              <a:rPr lang="ru-RU" sz="1600" dirty="0">
                <a:solidFill>
                  <a:schemeClr val="accent5">
                    <a:lumMod val="10000"/>
                  </a:schemeClr>
                </a:solidFill>
              </a:rPr>
              <a:t> </a:t>
            </a:r>
            <a:r>
              <a:rPr lang="ru-RU" sz="1600" dirty="0" err="1">
                <a:solidFill>
                  <a:schemeClr val="accent5">
                    <a:lumMod val="10000"/>
                  </a:schemeClr>
                </a:solidFill>
              </a:rPr>
              <a:t>торгівлі</a:t>
            </a:r>
            <a:r>
              <a:rPr lang="ru-RU" sz="1600" dirty="0">
                <a:solidFill>
                  <a:schemeClr val="accent5">
                    <a:lumMod val="10000"/>
                  </a:schemeClr>
                </a:solidFill>
              </a:rPr>
              <a:t> для </a:t>
            </a:r>
            <a:r>
              <a:rPr lang="ru-RU" sz="1600" dirty="0" err="1">
                <a:solidFill>
                  <a:schemeClr val="accent5">
                    <a:lumMod val="10000"/>
                  </a:schemeClr>
                </a:solidFill>
              </a:rPr>
              <a:t>споживача</a:t>
            </a:r>
            <a:r>
              <a:rPr lang="ru-RU" sz="1600" dirty="0">
                <a:solidFill>
                  <a:schemeClr val="accent5">
                    <a:lumMod val="10000"/>
                  </a:schemeClr>
                </a:solidFill>
              </a:rPr>
              <a:t> – </a:t>
            </a:r>
            <a:r>
              <a:rPr lang="ru-RU" sz="1600" dirty="0" err="1">
                <a:solidFill>
                  <a:schemeClr val="accent5">
                    <a:lumMod val="10000"/>
                  </a:schemeClr>
                </a:solidFill>
              </a:rPr>
              <a:t>це</a:t>
            </a:r>
            <a:r>
              <a:rPr lang="ru-RU" sz="1600" dirty="0">
                <a:solidFill>
                  <a:schemeClr val="accent5">
                    <a:lumMod val="10000"/>
                  </a:schemeClr>
                </a:solidFill>
              </a:rPr>
              <a:t> </a:t>
            </a:r>
            <a:r>
              <a:rPr lang="ru-RU" sz="1600" dirty="0" err="1">
                <a:solidFill>
                  <a:schemeClr val="accent5">
                    <a:lumMod val="10000"/>
                  </a:schemeClr>
                </a:solidFill>
              </a:rPr>
              <a:t>зниження</a:t>
            </a:r>
            <a:r>
              <a:rPr lang="ru-RU" sz="1600" dirty="0">
                <a:solidFill>
                  <a:schemeClr val="accent5">
                    <a:lumMod val="10000"/>
                  </a:schemeClr>
                </a:solidFill>
              </a:rPr>
              <a:t> </a:t>
            </a:r>
            <a:r>
              <a:rPr lang="ru-RU" sz="1600" dirty="0" err="1">
                <a:solidFill>
                  <a:schemeClr val="accent5">
                    <a:lumMod val="10000"/>
                  </a:schemeClr>
                </a:solidFill>
              </a:rPr>
              <a:t>вартості</a:t>
            </a:r>
            <a:r>
              <a:rPr lang="ru-RU" sz="1600" dirty="0">
                <a:solidFill>
                  <a:schemeClr val="accent5">
                    <a:lumMod val="10000"/>
                  </a:schemeClr>
                </a:solidFill>
              </a:rPr>
              <a:t> </a:t>
            </a:r>
            <a:r>
              <a:rPr lang="ru-RU" sz="1600" dirty="0" err="1">
                <a:solidFill>
                  <a:schemeClr val="accent5">
                    <a:lumMod val="10000"/>
                  </a:schemeClr>
                </a:solidFill>
              </a:rPr>
              <a:t>життя</a:t>
            </a:r>
            <a:r>
              <a:rPr lang="ru-RU" sz="1600" dirty="0">
                <a:solidFill>
                  <a:schemeClr val="accent5">
                    <a:lumMod val="10000"/>
                  </a:schemeClr>
                </a:solidFill>
              </a:rPr>
              <a:t>. У </a:t>
            </a:r>
            <a:r>
              <a:rPr lang="ru-RU" sz="1600" dirty="0" err="1">
                <a:solidFill>
                  <a:schemeClr val="accent5">
                    <a:lumMod val="10000"/>
                  </a:schemeClr>
                </a:solidFill>
              </a:rPr>
              <a:t>результаті</a:t>
            </a:r>
            <a:r>
              <a:rPr lang="ru-RU" sz="1600" dirty="0">
                <a:solidFill>
                  <a:schemeClr val="accent5">
                    <a:lumMod val="10000"/>
                  </a:schemeClr>
                </a:solidFill>
              </a:rPr>
              <a:t> </a:t>
            </a:r>
            <a:r>
              <a:rPr lang="ru-RU" sz="1600" dirty="0" err="1">
                <a:solidFill>
                  <a:schemeClr val="accent5">
                    <a:lumMod val="10000"/>
                  </a:schemeClr>
                </a:solidFill>
              </a:rPr>
              <a:t>зниження</a:t>
            </a:r>
            <a:r>
              <a:rPr lang="ru-RU" sz="1600" dirty="0">
                <a:solidFill>
                  <a:schemeClr val="accent5">
                    <a:lumMod val="10000"/>
                  </a:schemeClr>
                </a:solidFill>
              </a:rPr>
              <a:t> </a:t>
            </a:r>
            <a:r>
              <a:rPr lang="ru-RU" sz="1600" dirty="0" err="1">
                <a:solidFill>
                  <a:schemeClr val="accent5">
                    <a:lumMod val="10000"/>
                  </a:schemeClr>
                </a:solidFill>
              </a:rPr>
              <a:t>протекціоністських</a:t>
            </a:r>
            <a:r>
              <a:rPr lang="ru-RU" sz="1600" dirty="0">
                <a:solidFill>
                  <a:schemeClr val="accent5">
                    <a:lumMod val="10000"/>
                  </a:schemeClr>
                </a:solidFill>
              </a:rPr>
              <a:t> </a:t>
            </a:r>
            <a:r>
              <a:rPr lang="ru-RU" sz="1600" dirty="0" err="1">
                <a:solidFill>
                  <a:schemeClr val="accent5">
                    <a:lumMod val="10000"/>
                  </a:schemeClr>
                </a:solidFill>
              </a:rPr>
              <a:t>торговельних</a:t>
            </a:r>
            <a:r>
              <a:rPr lang="ru-RU" sz="1600" dirty="0">
                <a:solidFill>
                  <a:schemeClr val="accent5">
                    <a:lumMod val="10000"/>
                  </a:schemeClr>
                </a:solidFill>
              </a:rPr>
              <a:t> </a:t>
            </a:r>
            <a:r>
              <a:rPr lang="ru-RU" sz="1600" dirty="0" err="1">
                <a:solidFill>
                  <a:schemeClr val="accent5">
                    <a:lumMod val="10000"/>
                  </a:schemeClr>
                </a:solidFill>
              </a:rPr>
              <a:t>бар'єрів</a:t>
            </a:r>
            <a:r>
              <a:rPr lang="ru-RU" sz="1600" dirty="0">
                <a:solidFill>
                  <a:schemeClr val="accent5">
                    <a:lumMod val="10000"/>
                  </a:schemeClr>
                </a:solidFill>
              </a:rPr>
              <a:t> </a:t>
            </a:r>
            <a:r>
              <a:rPr lang="ru-RU" sz="1600" dirty="0" err="1">
                <a:solidFill>
                  <a:schemeClr val="accent5">
                    <a:lumMod val="10000"/>
                  </a:schemeClr>
                </a:solidFill>
              </a:rPr>
              <a:t>дешевшають</a:t>
            </a:r>
            <a:r>
              <a:rPr lang="ru-RU" sz="1600" dirty="0">
                <a:solidFill>
                  <a:schemeClr val="accent5">
                    <a:lumMod val="10000"/>
                  </a:schemeClr>
                </a:solidFill>
              </a:rPr>
              <a:t> </a:t>
            </a:r>
            <a:r>
              <a:rPr lang="ru-RU" sz="1600" dirty="0" err="1">
                <a:solidFill>
                  <a:schemeClr val="accent5">
                    <a:lumMod val="10000"/>
                  </a:schemeClr>
                </a:solidFill>
              </a:rPr>
              <a:t>готові</a:t>
            </a:r>
            <a:r>
              <a:rPr lang="ru-RU" sz="1600" dirty="0">
                <a:solidFill>
                  <a:schemeClr val="accent5">
                    <a:lumMod val="10000"/>
                  </a:schemeClr>
                </a:solidFill>
              </a:rPr>
              <a:t> </a:t>
            </a:r>
            <a:r>
              <a:rPr lang="ru-RU" sz="1600" dirty="0" err="1">
                <a:solidFill>
                  <a:schemeClr val="accent5">
                    <a:lumMod val="10000"/>
                  </a:schemeClr>
                </a:solidFill>
              </a:rPr>
              <a:t>імпортовані</a:t>
            </a:r>
            <a:r>
              <a:rPr lang="ru-RU" sz="1600" dirty="0">
                <a:solidFill>
                  <a:schemeClr val="accent5">
                    <a:lumMod val="10000"/>
                  </a:schemeClr>
                </a:solidFill>
              </a:rPr>
              <a:t> </a:t>
            </a:r>
            <a:r>
              <a:rPr lang="ru-RU" sz="1600" dirty="0" err="1">
                <a:solidFill>
                  <a:schemeClr val="accent5">
                    <a:lumMod val="10000"/>
                  </a:schemeClr>
                </a:solidFill>
              </a:rPr>
              <a:t>товари</a:t>
            </a:r>
            <a:r>
              <a:rPr lang="ru-RU" sz="1600" dirty="0">
                <a:solidFill>
                  <a:schemeClr val="accent5">
                    <a:lumMod val="10000"/>
                  </a:schemeClr>
                </a:solidFill>
              </a:rPr>
              <a:t> і </a:t>
            </a:r>
            <a:r>
              <a:rPr lang="ru-RU" sz="1600" dirty="0" err="1">
                <a:solidFill>
                  <a:schemeClr val="accent5">
                    <a:lumMod val="10000"/>
                  </a:schemeClr>
                </a:solidFill>
              </a:rPr>
              <a:t>послуги</a:t>
            </a:r>
            <a:r>
              <a:rPr lang="ru-RU" sz="1600" dirty="0">
                <a:solidFill>
                  <a:schemeClr val="accent5">
                    <a:lumMod val="10000"/>
                  </a:schemeClr>
                </a:solidFill>
              </a:rPr>
              <a:t>, а </a:t>
            </a:r>
            <a:r>
              <a:rPr lang="ru-RU" sz="1600" dirty="0" err="1">
                <a:solidFill>
                  <a:schemeClr val="accent5">
                    <a:lumMod val="10000"/>
                  </a:schemeClr>
                </a:solidFill>
              </a:rPr>
              <a:t>також</a:t>
            </a:r>
            <a:r>
              <a:rPr lang="ru-RU" sz="1600" dirty="0">
                <a:solidFill>
                  <a:schemeClr val="accent5">
                    <a:lumMod val="10000"/>
                  </a:schemeClr>
                </a:solidFill>
              </a:rPr>
              <a:t> </a:t>
            </a:r>
            <a:r>
              <a:rPr lang="ru-RU" sz="1600" dirty="0" err="1">
                <a:solidFill>
                  <a:schemeClr val="accent5">
                    <a:lumMod val="10000"/>
                  </a:schemeClr>
                </a:solidFill>
              </a:rPr>
              <a:t>вітчизняна</a:t>
            </a:r>
            <a:r>
              <a:rPr lang="ru-RU" sz="1600" dirty="0">
                <a:solidFill>
                  <a:schemeClr val="accent5">
                    <a:lumMod val="10000"/>
                  </a:schemeClr>
                </a:solidFill>
              </a:rPr>
              <a:t> </a:t>
            </a:r>
            <a:r>
              <a:rPr lang="ru-RU" sz="1600" dirty="0" err="1">
                <a:solidFill>
                  <a:schemeClr val="accent5">
                    <a:lumMod val="10000"/>
                  </a:schemeClr>
                </a:solidFill>
              </a:rPr>
              <a:t>продукція</a:t>
            </a:r>
            <a:r>
              <a:rPr lang="ru-RU" sz="1600" dirty="0">
                <a:solidFill>
                  <a:schemeClr val="accent5">
                    <a:lumMod val="10000"/>
                  </a:schemeClr>
                </a:solidFill>
              </a:rPr>
              <a:t>, у </a:t>
            </a:r>
            <a:r>
              <a:rPr lang="ru-RU" sz="1600" dirty="0" err="1">
                <a:solidFill>
                  <a:schemeClr val="accent5">
                    <a:lumMod val="10000"/>
                  </a:schemeClr>
                </a:solidFill>
              </a:rPr>
              <a:t>виробництві</a:t>
            </a:r>
            <a:r>
              <a:rPr lang="ru-RU" sz="1600" dirty="0">
                <a:solidFill>
                  <a:schemeClr val="accent5">
                    <a:lumMod val="10000"/>
                  </a:schemeClr>
                </a:solidFill>
              </a:rPr>
              <a:t> </a:t>
            </a:r>
            <a:r>
              <a:rPr lang="ru-RU" sz="1600" dirty="0" err="1">
                <a:solidFill>
                  <a:schemeClr val="accent5">
                    <a:lumMod val="10000"/>
                  </a:schemeClr>
                </a:solidFill>
              </a:rPr>
              <a:t>якої</a:t>
            </a:r>
            <a:r>
              <a:rPr lang="ru-RU" sz="1600" dirty="0">
                <a:solidFill>
                  <a:schemeClr val="accent5">
                    <a:lumMod val="10000"/>
                  </a:schemeClr>
                </a:solidFill>
              </a:rPr>
              <a:t> </a:t>
            </a:r>
            <a:r>
              <a:rPr lang="ru-RU" sz="1600" dirty="0" err="1">
                <a:solidFill>
                  <a:schemeClr val="accent5">
                    <a:lumMod val="10000"/>
                  </a:schemeClr>
                </a:solidFill>
              </a:rPr>
              <a:t>використовуються</a:t>
            </a:r>
            <a:r>
              <a:rPr lang="ru-RU" sz="1600" dirty="0">
                <a:solidFill>
                  <a:schemeClr val="accent5">
                    <a:lumMod val="10000"/>
                  </a:schemeClr>
                </a:solidFill>
              </a:rPr>
              <a:t> </a:t>
            </a:r>
            <a:r>
              <a:rPr lang="ru-RU" sz="1600" dirty="0" err="1">
                <a:solidFill>
                  <a:schemeClr val="accent5">
                    <a:lumMod val="10000"/>
                  </a:schemeClr>
                </a:solidFill>
              </a:rPr>
              <a:t>імпортні</a:t>
            </a:r>
            <a:r>
              <a:rPr lang="ru-RU" sz="1600" dirty="0">
                <a:solidFill>
                  <a:schemeClr val="accent5">
                    <a:lumMod val="10000"/>
                  </a:schemeClr>
                </a:solidFill>
              </a:rPr>
              <a:t> </a:t>
            </a:r>
            <a:r>
              <a:rPr lang="ru-RU" sz="1600" dirty="0" err="1">
                <a:solidFill>
                  <a:schemeClr val="accent5">
                    <a:lumMod val="10000"/>
                  </a:schemeClr>
                </a:solidFill>
              </a:rPr>
              <a:t>комплектуючі</a:t>
            </a:r>
            <a:r>
              <a:rPr lang="ru-RU" sz="1600" dirty="0">
                <a:solidFill>
                  <a:schemeClr val="accent5">
                    <a:lumMod val="10000"/>
                  </a:schemeClr>
                </a:solidFill>
              </a:rPr>
              <a:t>.</a:t>
            </a:r>
          </a:p>
        </p:txBody>
      </p:sp>
    </p:spTree>
    <p:extLst>
      <p:ext uri="{BB962C8B-B14F-4D97-AF65-F5344CB8AC3E}">
        <p14:creationId xmlns:p14="http://schemas.microsoft.com/office/powerpoint/2010/main" val="9246111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653136"/>
            <a:ext cx="3305944" cy="21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620689"/>
            <a:ext cx="8352606" cy="4536504"/>
          </a:xfrm>
        </p:spPr>
        <p:txBody>
          <a:bodyPr/>
          <a:lstStyle/>
          <a:p>
            <a:pPr marL="0" indent="0" algn="ctr">
              <a:lnSpc>
                <a:spcPct val="150000"/>
              </a:lnSpc>
              <a:buNone/>
            </a:pPr>
            <a:r>
              <a:rPr lang="ru-RU" sz="3200" dirty="0" err="1">
                <a:solidFill>
                  <a:srgbClr val="FF0000"/>
                </a:solidFill>
              </a:rPr>
              <a:t>Економічні</a:t>
            </a:r>
            <a:r>
              <a:rPr lang="ru-RU" sz="3200" dirty="0">
                <a:solidFill>
                  <a:srgbClr val="FF0000"/>
                </a:solidFill>
              </a:rPr>
              <a:t> </a:t>
            </a:r>
            <a:r>
              <a:rPr lang="ru-RU" sz="3200" dirty="0" err="1">
                <a:solidFill>
                  <a:srgbClr val="FF0000"/>
                </a:solidFill>
              </a:rPr>
              <a:t>вигоди</a:t>
            </a:r>
            <a:r>
              <a:rPr lang="ru-RU" sz="3200" dirty="0">
                <a:solidFill>
                  <a:srgbClr val="FF0000"/>
                </a:solidFill>
              </a:rPr>
              <a:t>:</a:t>
            </a:r>
          </a:p>
          <a:p>
            <a:pPr marL="0" indent="0">
              <a:lnSpc>
                <a:spcPct val="150000"/>
              </a:lnSpc>
              <a:buNone/>
            </a:pPr>
            <a:endParaRPr lang="ru-RU" sz="1200" dirty="0"/>
          </a:p>
          <a:p>
            <a:pPr marL="0" indent="0">
              <a:lnSpc>
                <a:spcPct val="150000"/>
              </a:lnSpc>
              <a:buNone/>
            </a:pPr>
            <a:r>
              <a:rPr lang="ru-RU" sz="1600" dirty="0" smtClean="0"/>
              <a:t>   У </a:t>
            </a:r>
            <a:r>
              <a:rPr lang="ru-RU" sz="1600" dirty="0" err="1"/>
              <a:t>довгостроковій</a:t>
            </a:r>
            <a:r>
              <a:rPr lang="ru-RU" sz="1600" dirty="0"/>
              <a:t> </a:t>
            </a:r>
            <a:r>
              <a:rPr lang="ru-RU" sz="1600" dirty="0" err="1"/>
              <a:t>перспективі</a:t>
            </a:r>
            <a:r>
              <a:rPr lang="ru-RU" sz="1600" dirty="0"/>
              <a:t> </a:t>
            </a:r>
            <a:r>
              <a:rPr lang="ru-RU" sz="1600" dirty="0" err="1"/>
              <a:t>розвиток</a:t>
            </a:r>
            <a:r>
              <a:rPr lang="ru-RU" sz="1600" dirty="0"/>
              <a:t> </a:t>
            </a:r>
            <a:r>
              <a:rPr lang="ru-RU" sz="1600" dirty="0" err="1"/>
              <a:t>торгівлі</a:t>
            </a:r>
            <a:r>
              <a:rPr lang="ru-RU" sz="1600" dirty="0"/>
              <a:t> </a:t>
            </a:r>
            <a:r>
              <a:rPr lang="ru-RU" sz="1600" dirty="0" err="1"/>
              <a:t>веде</a:t>
            </a:r>
            <a:r>
              <a:rPr lang="ru-RU" sz="1600" dirty="0"/>
              <a:t> до </a:t>
            </a:r>
            <a:r>
              <a:rPr lang="ru-RU" sz="1600" dirty="0" err="1"/>
              <a:t>підвищення</a:t>
            </a:r>
            <a:r>
              <a:rPr lang="ru-RU" sz="1600" dirty="0"/>
              <a:t> </a:t>
            </a:r>
            <a:r>
              <a:rPr lang="ru-RU" sz="1600" dirty="0" err="1"/>
              <a:t>зайнятості</a:t>
            </a:r>
            <a:r>
              <a:rPr lang="ru-RU" sz="1600" dirty="0"/>
              <a:t> в </a:t>
            </a:r>
            <a:r>
              <a:rPr lang="ru-RU" sz="1600" dirty="0" err="1"/>
              <a:t>експортних</a:t>
            </a:r>
            <a:r>
              <a:rPr lang="ru-RU" sz="1600" dirty="0"/>
              <a:t> </a:t>
            </a:r>
            <a:r>
              <a:rPr lang="ru-RU" sz="1600" dirty="0" err="1"/>
              <a:t>галузях</a:t>
            </a:r>
            <a:r>
              <a:rPr lang="ru-RU" sz="1600" dirty="0"/>
              <a:t> </a:t>
            </a:r>
            <a:r>
              <a:rPr lang="ru-RU" sz="1600" dirty="0" err="1"/>
              <a:t>економіки</a:t>
            </a:r>
            <a:r>
              <a:rPr lang="ru-RU" sz="1600" dirty="0"/>
              <a:t>, </a:t>
            </a:r>
            <a:r>
              <a:rPr lang="ru-RU" sz="1600" dirty="0" err="1"/>
              <a:t>хоча</a:t>
            </a:r>
            <a:r>
              <a:rPr lang="ru-RU" sz="1600" dirty="0"/>
              <a:t> </a:t>
            </a:r>
            <a:r>
              <a:rPr lang="ru-RU" sz="1600" dirty="0" err="1"/>
              <a:t>короткострокове</a:t>
            </a:r>
            <a:r>
              <a:rPr lang="ru-RU" sz="1600" dirty="0"/>
              <a:t> </a:t>
            </a:r>
            <a:r>
              <a:rPr lang="ru-RU" sz="1600" dirty="0" err="1"/>
              <a:t>скорочення</a:t>
            </a:r>
            <a:r>
              <a:rPr lang="ru-RU" sz="1600" dirty="0"/>
              <a:t> </a:t>
            </a:r>
            <a:r>
              <a:rPr lang="ru-RU" sz="1600" dirty="0" err="1"/>
              <a:t>робочих</a:t>
            </a:r>
            <a:r>
              <a:rPr lang="ru-RU" sz="1600" dirty="0"/>
              <a:t> </a:t>
            </a:r>
            <a:r>
              <a:rPr lang="ru-RU" sz="1600" dirty="0" err="1"/>
              <a:t>місць</a:t>
            </a:r>
            <a:r>
              <a:rPr lang="ru-RU" sz="1600" dirty="0"/>
              <a:t> у </a:t>
            </a:r>
            <a:r>
              <a:rPr lang="ru-RU" sz="1600" dirty="0" err="1"/>
              <a:t>результаті</a:t>
            </a:r>
            <a:r>
              <a:rPr lang="ru-RU" sz="1600" dirty="0"/>
              <a:t> </a:t>
            </a:r>
            <a:r>
              <a:rPr lang="ru-RU" sz="1600" dirty="0" err="1"/>
              <a:t>конкуренції</a:t>
            </a:r>
            <a:r>
              <a:rPr lang="ru-RU" sz="1600" dirty="0"/>
              <a:t> </a:t>
            </a:r>
            <a:r>
              <a:rPr lang="ru-RU" sz="1600" dirty="0" err="1"/>
              <a:t>вітчизняних</a:t>
            </a:r>
            <a:r>
              <a:rPr lang="ru-RU" sz="1600" dirty="0"/>
              <a:t> </a:t>
            </a:r>
            <a:r>
              <a:rPr lang="ru-RU" sz="1600" dirty="0" err="1"/>
              <a:t>виробників</a:t>
            </a:r>
            <a:r>
              <a:rPr lang="ru-RU" sz="1600" dirty="0"/>
              <a:t> </a:t>
            </a:r>
            <a:r>
              <a:rPr lang="ru-RU" sz="1600" dirty="0" err="1"/>
              <a:t>із</a:t>
            </a:r>
            <a:r>
              <a:rPr lang="ru-RU" sz="1600" dirty="0"/>
              <a:t> </a:t>
            </a:r>
            <a:r>
              <a:rPr lang="ru-RU" sz="1600" dirty="0" err="1"/>
              <a:t>закордонними</a:t>
            </a:r>
            <a:r>
              <a:rPr lang="ru-RU" sz="1600" dirty="0"/>
              <a:t> практично неминуче</a:t>
            </a:r>
            <a:r>
              <a:rPr lang="ru-RU" sz="1600" dirty="0" smtClean="0"/>
              <a:t>.</a:t>
            </a:r>
          </a:p>
          <a:p>
            <a:pPr marL="0" indent="0">
              <a:lnSpc>
                <a:spcPct val="150000"/>
              </a:lnSpc>
              <a:buNone/>
            </a:pPr>
            <a:r>
              <a:rPr lang="ru-RU" sz="1600" dirty="0" smtClean="0"/>
              <a:t>    </a:t>
            </a:r>
            <a:r>
              <a:rPr lang="ru-RU" sz="1600" dirty="0" err="1"/>
              <a:t>Застосування</a:t>
            </a:r>
            <a:r>
              <a:rPr lang="ru-RU" sz="1600" dirty="0"/>
              <a:t> </a:t>
            </a:r>
            <a:r>
              <a:rPr lang="ru-RU" sz="1600" dirty="0" err="1"/>
              <a:t>принципів</a:t>
            </a:r>
            <a:r>
              <a:rPr lang="ru-RU" sz="1600" dirty="0"/>
              <a:t> СОТ </a:t>
            </a:r>
            <a:r>
              <a:rPr lang="ru-RU" sz="1600" dirty="0" err="1"/>
              <a:t>дозволяє</a:t>
            </a:r>
            <a:r>
              <a:rPr lang="ru-RU" sz="1600" dirty="0"/>
              <a:t> </a:t>
            </a:r>
            <a:r>
              <a:rPr lang="ru-RU" sz="1600" dirty="0" err="1"/>
              <a:t>підвищити</a:t>
            </a:r>
            <a:r>
              <a:rPr lang="ru-RU" sz="1600" dirty="0"/>
              <a:t> </a:t>
            </a:r>
            <a:r>
              <a:rPr lang="ru-RU" sz="1600" dirty="0" err="1"/>
              <a:t>ефективність</a:t>
            </a:r>
            <a:r>
              <a:rPr lang="ru-RU" sz="1600" dirty="0"/>
              <a:t> </a:t>
            </a:r>
            <a:r>
              <a:rPr lang="ru-RU" sz="1600" dirty="0" err="1"/>
              <a:t>зовнішньоекономічної</a:t>
            </a:r>
            <a:r>
              <a:rPr lang="ru-RU" sz="1600" dirty="0"/>
              <a:t> </a:t>
            </a:r>
            <a:r>
              <a:rPr lang="ru-RU" sz="1600" dirty="0" err="1"/>
              <a:t>діяльності</a:t>
            </a:r>
            <a:r>
              <a:rPr lang="ru-RU" sz="1600" dirty="0"/>
              <a:t> </a:t>
            </a:r>
            <a:r>
              <a:rPr lang="ru-RU" sz="1600" dirty="0" err="1"/>
              <a:t>держави</a:t>
            </a:r>
            <a:r>
              <a:rPr lang="ru-RU" sz="1600" dirty="0"/>
              <a:t> за </a:t>
            </a:r>
            <a:r>
              <a:rPr lang="ru-RU" sz="1600" dirty="0" err="1"/>
              <a:t>рахунок</a:t>
            </a:r>
            <a:r>
              <a:rPr lang="ru-RU" sz="1600" dirty="0"/>
              <a:t> </a:t>
            </a:r>
            <a:r>
              <a:rPr lang="ru-RU" sz="1600" dirty="0" err="1"/>
              <a:t>зменшення</a:t>
            </a:r>
            <a:r>
              <a:rPr lang="ru-RU" sz="1600" dirty="0"/>
              <a:t> </a:t>
            </a:r>
            <a:r>
              <a:rPr lang="ru-RU" sz="1600" dirty="0" err="1"/>
              <a:t>тарифних</a:t>
            </a:r>
            <a:r>
              <a:rPr lang="ru-RU" sz="1600" dirty="0"/>
              <a:t> і </a:t>
            </a:r>
            <a:r>
              <a:rPr lang="ru-RU" sz="1600" dirty="0" err="1"/>
              <a:t>нетарифних</a:t>
            </a:r>
            <a:r>
              <a:rPr lang="ru-RU" sz="1600" dirty="0"/>
              <a:t> </a:t>
            </a:r>
            <a:r>
              <a:rPr lang="ru-RU" sz="1600" dirty="0" err="1"/>
              <a:t>торговельних</a:t>
            </a:r>
            <a:r>
              <a:rPr lang="ru-RU" sz="1600" dirty="0"/>
              <a:t> </a:t>
            </a:r>
            <a:r>
              <a:rPr lang="ru-RU" sz="1600" dirty="0" err="1"/>
              <a:t>бар'єрів</a:t>
            </a:r>
            <a:r>
              <a:rPr lang="ru-RU" sz="1600" dirty="0"/>
              <a:t>. </a:t>
            </a:r>
            <a:r>
              <a:rPr lang="ru-RU" sz="1600" dirty="0" err="1"/>
              <a:t>Недискримінаційний</a:t>
            </a:r>
            <a:r>
              <a:rPr lang="ru-RU" sz="1600" dirty="0"/>
              <a:t> </a:t>
            </a:r>
            <a:r>
              <a:rPr lang="ru-RU" sz="1600" dirty="0" err="1"/>
              <a:t>підхід</a:t>
            </a:r>
            <a:r>
              <a:rPr lang="ru-RU" sz="1600" dirty="0"/>
              <a:t>, </a:t>
            </a:r>
            <a:r>
              <a:rPr lang="ru-RU" sz="1600" dirty="0" err="1"/>
              <a:t>передбачуваність</a:t>
            </a:r>
            <a:r>
              <a:rPr lang="ru-RU" sz="1600" dirty="0"/>
              <a:t> і </a:t>
            </a:r>
            <a:r>
              <a:rPr lang="ru-RU" sz="1600" dirty="0" err="1"/>
              <a:t>прозорість</a:t>
            </a:r>
            <a:r>
              <a:rPr lang="ru-RU" sz="1600" dirty="0"/>
              <a:t> </a:t>
            </a:r>
            <a:r>
              <a:rPr lang="ru-RU" sz="1600" dirty="0" err="1"/>
              <a:t>економіки</a:t>
            </a:r>
            <a:r>
              <a:rPr lang="ru-RU" sz="1600" dirty="0"/>
              <a:t> </a:t>
            </a:r>
            <a:r>
              <a:rPr lang="ru-RU" sz="1600" dirty="0" err="1"/>
              <a:t>приваблюють</a:t>
            </a:r>
            <a:r>
              <a:rPr lang="ru-RU" sz="1600" dirty="0"/>
              <a:t> </a:t>
            </a:r>
            <a:r>
              <a:rPr lang="ru-RU" sz="1600" dirty="0" err="1"/>
              <a:t>партнерів</a:t>
            </a:r>
            <a:r>
              <a:rPr lang="ru-RU" sz="1600" dirty="0"/>
              <a:t> і </a:t>
            </a:r>
            <a:r>
              <a:rPr lang="ru-RU" sz="1600" dirty="0" err="1"/>
              <a:t>підвищують</a:t>
            </a:r>
            <a:r>
              <a:rPr lang="ru-RU" sz="1600" dirty="0"/>
              <a:t> </a:t>
            </a:r>
            <a:r>
              <a:rPr lang="ru-RU" sz="1600" dirty="0" err="1"/>
              <a:t>товарообіг</a:t>
            </a:r>
            <a:r>
              <a:rPr lang="ru-RU" sz="1600" dirty="0"/>
              <a:t>, </a:t>
            </a:r>
            <a:r>
              <a:rPr lang="ru-RU" sz="1600" dirty="0" err="1"/>
              <a:t>сприяють</a:t>
            </a:r>
            <a:r>
              <a:rPr lang="ru-RU" sz="1600" dirty="0"/>
              <a:t> </a:t>
            </a:r>
            <a:r>
              <a:rPr lang="ru-RU" sz="1600" dirty="0" err="1"/>
              <a:t>оптимізації</a:t>
            </a:r>
            <a:r>
              <a:rPr lang="ru-RU" sz="1600" dirty="0"/>
              <a:t> </a:t>
            </a:r>
            <a:r>
              <a:rPr lang="ru-RU" sz="1600" dirty="0" err="1"/>
              <a:t>діяльності</a:t>
            </a:r>
            <a:r>
              <a:rPr lang="ru-RU" sz="1600" dirty="0"/>
              <a:t> і </a:t>
            </a:r>
            <a:r>
              <a:rPr lang="ru-RU" sz="1600" dirty="0" err="1"/>
              <a:t>зниженню</a:t>
            </a:r>
            <a:r>
              <a:rPr lang="ru-RU" sz="1600" dirty="0"/>
              <a:t> </a:t>
            </a:r>
            <a:r>
              <a:rPr lang="ru-RU" sz="1600" dirty="0" err="1"/>
              <a:t>витрат</a:t>
            </a:r>
            <a:r>
              <a:rPr lang="ru-RU" sz="1600" dirty="0"/>
              <a:t> </a:t>
            </a:r>
            <a:r>
              <a:rPr lang="ru-RU" sz="1600" dirty="0" err="1"/>
              <a:t>компаній</a:t>
            </a:r>
            <a:r>
              <a:rPr lang="ru-RU" sz="1600" dirty="0"/>
              <a:t>, </a:t>
            </a:r>
            <a:r>
              <a:rPr lang="ru-RU" sz="1600" dirty="0" err="1"/>
              <a:t>створенню</a:t>
            </a:r>
            <a:r>
              <a:rPr lang="ru-RU" sz="1600" dirty="0"/>
              <a:t> </a:t>
            </a:r>
            <a:r>
              <a:rPr lang="ru-RU" sz="1600" dirty="0" err="1"/>
              <a:t>сприятливого</a:t>
            </a:r>
            <a:r>
              <a:rPr lang="ru-RU" sz="1600" dirty="0"/>
              <a:t> </a:t>
            </a:r>
            <a:r>
              <a:rPr lang="ru-RU" sz="1600" dirty="0" err="1"/>
              <a:t>клімату</a:t>
            </a:r>
            <a:r>
              <a:rPr lang="ru-RU" sz="1600" dirty="0"/>
              <a:t> для </a:t>
            </a:r>
            <a:r>
              <a:rPr lang="ru-RU" sz="1600" dirty="0" err="1"/>
              <a:t>торгівлі</a:t>
            </a:r>
            <a:r>
              <a:rPr lang="ru-RU" sz="1600" dirty="0"/>
              <a:t> та </a:t>
            </a:r>
            <a:r>
              <a:rPr lang="ru-RU" sz="1600" dirty="0" err="1"/>
              <a:t>інвестицій</a:t>
            </a:r>
            <a:r>
              <a:rPr lang="ru-RU" sz="1600" dirty="0"/>
              <a:t>, </a:t>
            </a:r>
            <a:r>
              <a:rPr lang="ru-RU" sz="1600" dirty="0" err="1"/>
              <a:t>припливу</a:t>
            </a:r>
            <a:r>
              <a:rPr lang="ru-RU" sz="1600" dirty="0"/>
              <a:t> </a:t>
            </a:r>
            <a:r>
              <a:rPr lang="ru-RU" sz="1600" dirty="0" err="1"/>
              <a:t>капіталу</a:t>
            </a:r>
            <a:r>
              <a:rPr lang="ru-RU" sz="1600" dirty="0"/>
              <a:t> у </a:t>
            </a:r>
            <a:r>
              <a:rPr lang="ru-RU" sz="1600" dirty="0" err="1"/>
              <a:t>країну</a:t>
            </a:r>
            <a:r>
              <a:rPr lang="ru-RU" sz="1600" dirty="0"/>
              <a:t>.</a:t>
            </a:r>
          </a:p>
          <a:p>
            <a:pPr marL="0" indent="0">
              <a:buNone/>
            </a:pPr>
            <a:endParaRPr lang="ru-RU" dirty="0"/>
          </a:p>
        </p:txBody>
      </p:sp>
    </p:spTree>
    <p:extLst>
      <p:ext uri="{BB962C8B-B14F-4D97-AF65-F5344CB8AC3E}">
        <p14:creationId xmlns:p14="http://schemas.microsoft.com/office/powerpoint/2010/main" val="1701771049"/>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907704" y="692696"/>
            <a:ext cx="6912446" cy="5758905"/>
          </a:xfrm>
        </p:spPr>
        <p:txBody>
          <a:bodyPr/>
          <a:lstStyle/>
          <a:p>
            <a:pPr marL="0" indent="0" algn="ctr">
              <a:buNone/>
            </a:pPr>
            <a:r>
              <a:rPr lang="ru-RU" sz="3200" dirty="0" err="1">
                <a:solidFill>
                  <a:srgbClr val="92D050"/>
                </a:solidFill>
              </a:rPr>
              <a:t>Політичні</a:t>
            </a:r>
            <a:r>
              <a:rPr lang="ru-RU" sz="3200" dirty="0">
                <a:solidFill>
                  <a:srgbClr val="92D050"/>
                </a:solidFill>
              </a:rPr>
              <a:t> </a:t>
            </a:r>
            <a:r>
              <a:rPr lang="ru-RU" sz="3200" dirty="0" err="1">
                <a:solidFill>
                  <a:srgbClr val="92D050"/>
                </a:solidFill>
              </a:rPr>
              <a:t>вигоди</a:t>
            </a:r>
            <a:r>
              <a:rPr lang="ru-RU" sz="3200" dirty="0">
                <a:solidFill>
                  <a:srgbClr val="92D050"/>
                </a:solidFill>
              </a:rPr>
              <a:t>:</a:t>
            </a:r>
          </a:p>
          <a:p>
            <a:pPr marL="0" indent="0">
              <a:buNone/>
            </a:pPr>
            <a:endParaRPr lang="ru-RU" sz="1800" dirty="0"/>
          </a:p>
          <a:p>
            <a:pPr marL="0" indent="0">
              <a:lnSpc>
                <a:spcPct val="150000"/>
              </a:lnSpc>
              <a:buNone/>
            </a:pPr>
            <a:r>
              <a:rPr lang="ru-RU" sz="1800" dirty="0"/>
              <a:t>    Уряд </a:t>
            </a:r>
            <a:r>
              <a:rPr lang="ru-RU" sz="1800" dirty="0" err="1"/>
              <a:t>має</a:t>
            </a:r>
            <a:r>
              <a:rPr lang="ru-RU" sz="1800" dirty="0"/>
              <a:t> </a:t>
            </a:r>
            <a:r>
              <a:rPr lang="ru-RU" sz="1800" dirty="0" err="1"/>
              <a:t>більше</a:t>
            </a:r>
            <a:r>
              <a:rPr lang="ru-RU" sz="1800" dirty="0"/>
              <a:t> </a:t>
            </a:r>
            <a:r>
              <a:rPr lang="ru-RU" sz="1800" dirty="0" err="1"/>
              <a:t>можливостей</a:t>
            </a:r>
            <a:r>
              <a:rPr lang="ru-RU" sz="1800" dirty="0"/>
              <a:t> </a:t>
            </a:r>
            <a:r>
              <a:rPr lang="ru-RU" sz="1800" dirty="0" err="1"/>
              <a:t>захищатися</a:t>
            </a:r>
            <a:r>
              <a:rPr lang="ru-RU" sz="1800" dirty="0"/>
              <a:t> </a:t>
            </a:r>
            <a:r>
              <a:rPr lang="ru-RU" sz="1800" dirty="0" err="1"/>
              <a:t>від</a:t>
            </a:r>
            <a:r>
              <a:rPr lang="ru-RU" sz="1800" dirty="0"/>
              <a:t> </a:t>
            </a:r>
            <a:r>
              <a:rPr lang="ru-RU" sz="1800" dirty="0" err="1"/>
              <a:t>дій</a:t>
            </a:r>
            <a:r>
              <a:rPr lang="ru-RU" sz="1800" dirty="0"/>
              <a:t> </a:t>
            </a:r>
            <a:r>
              <a:rPr lang="ru-RU" sz="1800" dirty="0" err="1"/>
              <a:t>лобістських</a:t>
            </a:r>
            <a:r>
              <a:rPr lang="ru-RU" sz="1800" dirty="0"/>
              <a:t> </a:t>
            </a:r>
            <a:r>
              <a:rPr lang="ru-RU" sz="1800" dirty="0" err="1"/>
              <a:t>груп</a:t>
            </a:r>
            <a:r>
              <a:rPr lang="ru-RU" sz="1800" dirty="0"/>
              <a:t>, </a:t>
            </a:r>
            <a:r>
              <a:rPr lang="ru-RU" sz="1800" dirty="0" err="1"/>
              <a:t>здійснювати</a:t>
            </a:r>
            <a:r>
              <a:rPr lang="ru-RU" sz="1800" dirty="0"/>
              <a:t> </a:t>
            </a:r>
            <a:r>
              <a:rPr lang="ru-RU" sz="1800" dirty="0" err="1"/>
              <a:t>державну</a:t>
            </a:r>
            <a:r>
              <a:rPr lang="ru-RU" sz="1800" dirty="0"/>
              <a:t> </a:t>
            </a:r>
            <a:r>
              <a:rPr lang="ru-RU" sz="1800" dirty="0" err="1"/>
              <a:t>політику</a:t>
            </a:r>
            <a:r>
              <a:rPr lang="ru-RU" sz="1800" dirty="0"/>
              <a:t> в </a:t>
            </a:r>
            <a:r>
              <a:rPr lang="ru-RU" sz="1800" dirty="0" err="1"/>
              <a:t>інтересах</a:t>
            </a:r>
            <a:r>
              <a:rPr lang="ru-RU" sz="1800" dirty="0"/>
              <a:t> </a:t>
            </a:r>
            <a:r>
              <a:rPr lang="ru-RU" sz="1800" dirty="0" err="1"/>
              <a:t>розвитку</a:t>
            </a:r>
            <a:r>
              <a:rPr lang="ru-RU" sz="1800" dirty="0"/>
              <a:t> </a:t>
            </a:r>
            <a:r>
              <a:rPr lang="ru-RU" sz="1800" dirty="0" err="1"/>
              <a:t>всіх</a:t>
            </a:r>
            <a:r>
              <a:rPr lang="ru-RU" sz="1800" dirty="0"/>
              <a:t> </a:t>
            </a:r>
            <a:r>
              <a:rPr lang="ru-RU" sz="1800" dirty="0" err="1"/>
              <a:t>галузей</a:t>
            </a:r>
            <a:r>
              <a:rPr lang="ru-RU" sz="1800" dirty="0"/>
              <a:t> </a:t>
            </a:r>
            <a:r>
              <a:rPr lang="ru-RU" sz="1800" dirty="0" err="1"/>
              <a:t>економіки</a:t>
            </a:r>
            <a:r>
              <a:rPr lang="ru-RU" sz="1800" dirty="0"/>
              <a:t>, а не </a:t>
            </a:r>
            <a:r>
              <a:rPr lang="ru-RU" sz="1800" dirty="0" err="1"/>
              <a:t>окремих</a:t>
            </a:r>
            <a:r>
              <a:rPr lang="ru-RU" sz="1800" dirty="0"/>
              <a:t> </a:t>
            </a:r>
            <a:r>
              <a:rPr lang="ru-RU" sz="1800" dirty="0" err="1"/>
              <a:t>її</a:t>
            </a:r>
            <a:r>
              <a:rPr lang="ru-RU" sz="1800" dirty="0"/>
              <a:t> </a:t>
            </a:r>
            <a:r>
              <a:rPr lang="ru-RU" sz="1800" dirty="0" err="1" smtClean="0"/>
              <a:t>частин</a:t>
            </a:r>
            <a:r>
              <a:rPr lang="ru-RU" sz="1800" dirty="0" smtClean="0"/>
              <a:t>.                                   </a:t>
            </a:r>
          </a:p>
          <a:p>
            <a:pPr marL="0" indent="0">
              <a:lnSpc>
                <a:spcPct val="150000"/>
              </a:lnSpc>
              <a:buNone/>
            </a:pPr>
            <a:r>
              <a:rPr lang="ru-RU" sz="1800" dirty="0"/>
              <a:t> </a:t>
            </a:r>
            <a:r>
              <a:rPr lang="ru-RU" sz="1800" dirty="0" smtClean="0"/>
              <a:t>   </a:t>
            </a:r>
            <a:r>
              <a:rPr lang="ru-RU" sz="1800" dirty="0" err="1" smtClean="0"/>
              <a:t>Створюються</a:t>
            </a:r>
            <a:r>
              <a:rPr lang="ru-RU" sz="1800" dirty="0" smtClean="0"/>
              <a:t> </a:t>
            </a:r>
            <a:r>
              <a:rPr lang="ru-RU" sz="1800" dirty="0" err="1"/>
              <a:t>передумови</a:t>
            </a:r>
            <a:r>
              <a:rPr lang="ru-RU" sz="1800" dirty="0"/>
              <a:t> для </a:t>
            </a:r>
            <a:r>
              <a:rPr lang="ru-RU" sz="1800" dirty="0" err="1"/>
              <a:t>боротьби</a:t>
            </a:r>
            <a:r>
              <a:rPr lang="ru-RU" sz="1800" dirty="0"/>
              <a:t> з </a:t>
            </a:r>
            <a:r>
              <a:rPr lang="ru-RU" sz="1800" dirty="0" err="1"/>
              <a:t>корупцією</a:t>
            </a:r>
            <a:r>
              <a:rPr lang="ru-RU" sz="1800" dirty="0"/>
              <a:t> і </a:t>
            </a:r>
            <a:r>
              <a:rPr lang="ru-RU" sz="1800" dirty="0" err="1"/>
              <a:t>позитивних</a:t>
            </a:r>
            <a:r>
              <a:rPr lang="ru-RU" sz="1800" dirty="0"/>
              <a:t> </a:t>
            </a:r>
            <a:r>
              <a:rPr lang="ru-RU" sz="1800" dirty="0" err="1"/>
              <a:t>змін</a:t>
            </a:r>
            <a:r>
              <a:rPr lang="ru-RU" sz="1800" dirty="0"/>
              <a:t> у </a:t>
            </a:r>
            <a:r>
              <a:rPr lang="ru-RU" sz="1800" dirty="0" err="1"/>
              <a:t>законодавчій</a:t>
            </a:r>
            <a:r>
              <a:rPr lang="ru-RU" sz="1800" dirty="0"/>
              <a:t> </a:t>
            </a:r>
            <a:r>
              <a:rPr lang="ru-RU" sz="1800" dirty="0" err="1"/>
              <a:t>системі</a:t>
            </a:r>
            <a:r>
              <a:rPr lang="ru-RU" sz="1800" dirty="0"/>
              <a:t>, </a:t>
            </a:r>
            <a:r>
              <a:rPr lang="ru-RU" sz="1800" dirty="0" err="1"/>
              <a:t>що</a:t>
            </a:r>
            <a:r>
              <a:rPr lang="ru-RU" sz="1800" dirty="0"/>
              <a:t> </a:t>
            </a:r>
            <a:r>
              <a:rPr lang="ru-RU" sz="1800" dirty="0" err="1"/>
              <a:t>сприяє</a:t>
            </a:r>
            <a:r>
              <a:rPr lang="ru-RU" sz="1800" dirty="0"/>
              <a:t> </a:t>
            </a:r>
            <a:r>
              <a:rPr lang="ru-RU" sz="1800" dirty="0" err="1"/>
              <a:t>припливу</a:t>
            </a:r>
            <a:r>
              <a:rPr lang="ru-RU" sz="1800" dirty="0"/>
              <a:t> </a:t>
            </a:r>
            <a:r>
              <a:rPr lang="ru-RU" sz="1800" dirty="0" err="1"/>
              <a:t>інвестицій</a:t>
            </a:r>
            <a:r>
              <a:rPr lang="ru-RU" sz="1800" dirty="0"/>
              <a:t> у </a:t>
            </a:r>
            <a:r>
              <a:rPr lang="ru-RU" sz="1800" dirty="0" err="1"/>
              <a:t>країну</a:t>
            </a:r>
            <a:r>
              <a:rPr lang="ru-RU" sz="1800" dirty="0"/>
              <a:t>. </a:t>
            </a:r>
            <a:endParaRPr lang="ru-RU" sz="1800" dirty="0" smtClean="0"/>
          </a:p>
          <a:p>
            <a:pPr marL="0" indent="0">
              <a:lnSpc>
                <a:spcPct val="150000"/>
              </a:lnSpc>
              <a:buNone/>
            </a:pPr>
            <a:r>
              <a:rPr lang="ru-RU" sz="1800" dirty="0"/>
              <a:t> </a:t>
            </a:r>
            <a:r>
              <a:rPr lang="ru-RU" sz="1800" dirty="0" smtClean="0"/>
              <a:t>   </a:t>
            </a:r>
            <a:r>
              <a:rPr lang="ru-RU" sz="1800" dirty="0" err="1" smtClean="0"/>
              <a:t>Прозорість</a:t>
            </a:r>
            <a:r>
              <a:rPr lang="ru-RU" sz="1800" dirty="0" smtClean="0"/>
              <a:t> </a:t>
            </a:r>
            <a:r>
              <a:rPr lang="ru-RU" sz="1800" dirty="0"/>
              <a:t>та </a:t>
            </a:r>
            <a:r>
              <a:rPr lang="ru-RU" sz="1800" dirty="0" err="1"/>
              <a:t>відкритість</a:t>
            </a:r>
            <a:r>
              <a:rPr lang="ru-RU" sz="1800" dirty="0"/>
              <a:t> </a:t>
            </a:r>
            <a:r>
              <a:rPr lang="ru-RU" sz="1800" dirty="0" err="1"/>
              <a:t>інформації</a:t>
            </a:r>
            <a:r>
              <a:rPr lang="ru-RU" sz="1800" dirty="0"/>
              <a:t>, </a:t>
            </a:r>
            <a:r>
              <a:rPr lang="ru-RU" sz="1800" dirty="0" err="1"/>
              <a:t>чіткі</a:t>
            </a:r>
            <a:r>
              <a:rPr lang="ru-RU" sz="1800" dirty="0"/>
              <a:t> </a:t>
            </a:r>
            <a:r>
              <a:rPr lang="ru-RU" sz="1800" dirty="0" err="1"/>
              <a:t>критерії</a:t>
            </a:r>
            <a:r>
              <a:rPr lang="ru-RU" sz="1800" dirty="0"/>
              <a:t> </a:t>
            </a:r>
            <a:r>
              <a:rPr lang="ru-RU" sz="1800" dirty="0" err="1"/>
              <a:t>безпеки</a:t>
            </a:r>
            <a:r>
              <a:rPr lang="ru-RU" sz="1800" dirty="0"/>
              <a:t>, </a:t>
            </a:r>
            <a:r>
              <a:rPr lang="ru-RU" sz="1800" dirty="0" err="1"/>
              <a:t>регламентовані</a:t>
            </a:r>
            <a:r>
              <a:rPr lang="ru-RU" sz="1800" dirty="0"/>
              <a:t> </a:t>
            </a:r>
            <a:r>
              <a:rPr lang="ru-RU" sz="1800" dirty="0" err="1" smtClean="0"/>
              <a:t>стандарти</a:t>
            </a:r>
            <a:r>
              <a:rPr lang="ru-RU" sz="1800" dirty="0" smtClean="0"/>
              <a:t>.</a:t>
            </a: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653136"/>
            <a:ext cx="2532112" cy="1956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6864575"/>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365104"/>
            <a:ext cx="3130853" cy="2290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548680"/>
            <a:ext cx="8496622" cy="5902921"/>
          </a:xfrm>
        </p:spPr>
        <p:txBody>
          <a:bodyPr/>
          <a:lstStyle/>
          <a:p>
            <a:pPr marL="0" indent="0" algn="ctr">
              <a:buNone/>
            </a:pPr>
            <a:r>
              <a:rPr lang="ru-RU" sz="3200" dirty="0" err="1">
                <a:solidFill>
                  <a:srgbClr val="002060"/>
                </a:solidFill>
              </a:rPr>
              <a:t>Вигоди</a:t>
            </a:r>
            <a:r>
              <a:rPr lang="ru-RU" sz="3200" dirty="0">
                <a:solidFill>
                  <a:srgbClr val="002060"/>
                </a:solidFill>
              </a:rPr>
              <a:t> </a:t>
            </a:r>
            <a:r>
              <a:rPr lang="ru-RU" sz="3200" dirty="0" err="1">
                <a:solidFill>
                  <a:srgbClr val="002060"/>
                </a:solidFill>
              </a:rPr>
              <a:t>системи</a:t>
            </a:r>
            <a:r>
              <a:rPr lang="ru-RU" sz="3200" dirty="0">
                <a:solidFill>
                  <a:srgbClr val="002060"/>
                </a:solidFill>
              </a:rPr>
              <a:t> СОТ для </a:t>
            </a:r>
            <a:r>
              <a:rPr lang="ru-RU" sz="3200" dirty="0" err="1">
                <a:solidFill>
                  <a:srgbClr val="002060"/>
                </a:solidFill>
              </a:rPr>
              <a:t>взаємовідносин</a:t>
            </a:r>
            <a:r>
              <a:rPr lang="ru-RU" sz="3200" dirty="0">
                <a:solidFill>
                  <a:srgbClr val="002060"/>
                </a:solidFill>
              </a:rPr>
              <a:t> </a:t>
            </a:r>
            <a:r>
              <a:rPr lang="ru-RU" sz="3200" dirty="0" err="1">
                <a:solidFill>
                  <a:srgbClr val="002060"/>
                </a:solidFill>
              </a:rPr>
              <a:t>між</a:t>
            </a:r>
            <a:r>
              <a:rPr lang="ru-RU" sz="3200" dirty="0">
                <a:solidFill>
                  <a:srgbClr val="002060"/>
                </a:solidFill>
              </a:rPr>
              <a:t> </a:t>
            </a:r>
            <a:r>
              <a:rPr lang="ru-RU" sz="3200" dirty="0" err="1">
                <a:solidFill>
                  <a:srgbClr val="002060"/>
                </a:solidFill>
              </a:rPr>
              <a:t>країнами</a:t>
            </a:r>
            <a:r>
              <a:rPr lang="ru-RU" sz="3200" dirty="0">
                <a:solidFill>
                  <a:srgbClr val="002060"/>
                </a:solidFill>
              </a:rPr>
              <a:t>:</a:t>
            </a:r>
          </a:p>
          <a:p>
            <a:pPr marL="0" indent="0">
              <a:lnSpc>
                <a:spcPct val="150000"/>
              </a:lnSpc>
              <a:buNone/>
            </a:pPr>
            <a:r>
              <a:rPr lang="ru-RU" sz="1800" dirty="0"/>
              <a:t> </a:t>
            </a:r>
            <a:r>
              <a:rPr lang="ru-RU" sz="1800" dirty="0" smtClean="0"/>
              <a:t>    </a:t>
            </a:r>
            <a:r>
              <a:rPr lang="ru-RU" sz="1800" dirty="0" smtClean="0">
                <a:solidFill>
                  <a:schemeClr val="tx1">
                    <a:lumMod val="50000"/>
                  </a:schemeClr>
                </a:solidFill>
              </a:rPr>
              <a:t>СОТ </a:t>
            </a:r>
            <a:r>
              <a:rPr lang="ru-RU" sz="1800" dirty="0" err="1" smtClean="0">
                <a:solidFill>
                  <a:schemeClr val="tx1">
                    <a:lumMod val="50000"/>
                  </a:schemeClr>
                </a:solidFill>
              </a:rPr>
              <a:t>надає</a:t>
            </a:r>
            <a:r>
              <a:rPr lang="ru-RU" sz="1800" dirty="0" smtClean="0">
                <a:solidFill>
                  <a:schemeClr val="tx1">
                    <a:lumMod val="50000"/>
                  </a:schemeClr>
                </a:solidFill>
              </a:rPr>
              <a:t> </a:t>
            </a:r>
            <a:r>
              <a:rPr lang="ru-RU" sz="1800" dirty="0" err="1" smtClean="0">
                <a:solidFill>
                  <a:schemeClr val="tx1">
                    <a:lumMod val="50000"/>
                  </a:schemeClr>
                </a:solidFill>
              </a:rPr>
              <a:t>рівне</a:t>
            </a:r>
            <a:r>
              <a:rPr lang="ru-RU" sz="1800" dirty="0" smtClean="0">
                <a:solidFill>
                  <a:schemeClr val="tx1">
                    <a:lumMod val="50000"/>
                  </a:schemeClr>
                </a:solidFill>
              </a:rPr>
              <a:t> право голосу </a:t>
            </a:r>
            <a:r>
              <a:rPr lang="ru-RU" sz="1800" dirty="0" err="1" smtClean="0">
                <a:solidFill>
                  <a:schemeClr val="tx1">
                    <a:lumMod val="50000"/>
                  </a:schemeClr>
                </a:solidFill>
              </a:rPr>
              <a:t>всім</a:t>
            </a:r>
            <a:r>
              <a:rPr lang="ru-RU" sz="1800" dirty="0" smtClean="0">
                <a:solidFill>
                  <a:schemeClr val="tx1">
                    <a:lumMod val="50000"/>
                  </a:schemeClr>
                </a:solidFill>
              </a:rPr>
              <a:t> </a:t>
            </a:r>
            <a:r>
              <a:rPr lang="ru-RU" sz="1800" dirty="0" err="1" smtClean="0">
                <a:solidFill>
                  <a:schemeClr val="tx1">
                    <a:lumMod val="50000"/>
                  </a:schemeClr>
                </a:solidFill>
              </a:rPr>
              <a:t>країнам</a:t>
            </a:r>
            <a:r>
              <a:rPr lang="ru-RU" sz="1800" dirty="0" smtClean="0">
                <a:solidFill>
                  <a:schemeClr val="tx1">
                    <a:lumMod val="50000"/>
                  </a:schemeClr>
                </a:solidFill>
              </a:rPr>
              <a:t>, </a:t>
            </a:r>
            <a:r>
              <a:rPr lang="ru-RU" sz="1800" dirty="0" err="1" smtClean="0">
                <a:solidFill>
                  <a:schemeClr val="tx1">
                    <a:lumMod val="50000"/>
                  </a:schemeClr>
                </a:solidFill>
              </a:rPr>
              <a:t>обмежуючи</a:t>
            </a:r>
            <a:r>
              <a:rPr lang="ru-RU" sz="1800" dirty="0" smtClean="0">
                <a:solidFill>
                  <a:schemeClr val="tx1">
                    <a:lumMod val="50000"/>
                  </a:schemeClr>
                </a:solidFill>
              </a:rPr>
              <a:t> у </a:t>
            </a:r>
            <a:r>
              <a:rPr lang="ru-RU" sz="1800" dirty="0" err="1" smtClean="0">
                <a:solidFill>
                  <a:schemeClr val="tx1">
                    <a:lumMod val="50000"/>
                  </a:schemeClr>
                </a:solidFill>
              </a:rPr>
              <a:t>такий</a:t>
            </a:r>
            <a:r>
              <a:rPr lang="ru-RU" sz="1800" dirty="0" smtClean="0">
                <a:solidFill>
                  <a:schemeClr val="tx1">
                    <a:lumMod val="50000"/>
                  </a:schemeClr>
                </a:solidFill>
              </a:rPr>
              <a:t> </a:t>
            </a:r>
            <a:r>
              <a:rPr lang="ru-RU" sz="1800" dirty="0" err="1" smtClean="0">
                <a:solidFill>
                  <a:schemeClr val="tx1">
                    <a:lumMod val="50000"/>
                  </a:schemeClr>
                </a:solidFill>
              </a:rPr>
              <a:t>спосіб</a:t>
            </a:r>
            <a:r>
              <a:rPr lang="ru-RU" sz="1800" dirty="0" smtClean="0">
                <a:solidFill>
                  <a:schemeClr val="tx1">
                    <a:lumMod val="50000"/>
                  </a:schemeClr>
                </a:solidFill>
              </a:rPr>
              <a:t> </a:t>
            </a:r>
            <a:r>
              <a:rPr lang="ru-RU" sz="1800" dirty="0" err="1" smtClean="0">
                <a:solidFill>
                  <a:schemeClr val="tx1">
                    <a:lumMod val="50000"/>
                  </a:schemeClr>
                </a:solidFill>
              </a:rPr>
              <a:t>можливість</a:t>
            </a:r>
            <a:r>
              <a:rPr lang="ru-RU" sz="1800" dirty="0" smtClean="0">
                <a:solidFill>
                  <a:schemeClr val="tx1">
                    <a:lumMod val="50000"/>
                  </a:schemeClr>
                </a:solidFill>
              </a:rPr>
              <a:t> </a:t>
            </a:r>
            <a:r>
              <a:rPr lang="ru-RU" sz="1800" dirty="0" err="1" smtClean="0">
                <a:solidFill>
                  <a:schemeClr val="tx1">
                    <a:lumMod val="50000"/>
                  </a:schemeClr>
                </a:solidFill>
              </a:rPr>
              <a:t>економічного</a:t>
            </a:r>
            <a:r>
              <a:rPr lang="ru-RU" sz="1800" dirty="0" smtClean="0">
                <a:solidFill>
                  <a:schemeClr val="tx1">
                    <a:lumMod val="50000"/>
                  </a:schemeClr>
                </a:solidFill>
              </a:rPr>
              <a:t> диктату великих держав..</a:t>
            </a:r>
          </a:p>
          <a:p>
            <a:pPr marL="0" indent="0">
              <a:lnSpc>
                <a:spcPct val="150000"/>
              </a:lnSpc>
              <a:buNone/>
            </a:pPr>
            <a:r>
              <a:rPr lang="ru-RU" sz="1800" dirty="0" smtClean="0">
                <a:solidFill>
                  <a:schemeClr val="tx1">
                    <a:lumMod val="50000"/>
                  </a:schemeClr>
                </a:solidFill>
              </a:rPr>
              <a:t>    Система СОТ </a:t>
            </a:r>
            <a:r>
              <a:rPr lang="ru-RU" sz="1800" dirty="0" err="1" smtClean="0">
                <a:solidFill>
                  <a:schemeClr val="tx1">
                    <a:lumMod val="50000"/>
                  </a:schemeClr>
                </a:solidFill>
              </a:rPr>
              <a:t>створює</a:t>
            </a:r>
            <a:r>
              <a:rPr lang="ru-RU" sz="1800" dirty="0" smtClean="0">
                <a:solidFill>
                  <a:schemeClr val="tx1">
                    <a:lumMod val="50000"/>
                  </a:schemeClr>
                </a:solidFill>
              </a:rPr>
              <a:t> </a:t>
            </a:r>
            <a:r>
              <a:rPr lang="ru-RU" sz="1800" dirty="0" err="1" smtClean="0">
                <a:solidFill>
                  <a:schemeClr val="tx1">
                    <a:lumMod val="50000"/>
                  </a:schemeClr>
                </a:solidFill>
              </a:rPr>
              <a:t>ефективний</a:t>
            </a:r>
            <a:r>
              <a:rPr lang="ru-RU" sz="1800" dirty="0" smtClean="0">
                <a:solidFill>
                  <a:schemeClr val="tx1">
                    <a:lumMod val="50000"/>
                  </a:schemeClr>
                </a:solidFill>
              </a:rPr>
              <a:t> </a:t>
            </a:r>
            <a:r>
              <a:rPr lang="ru-RU" sz="1800" dirty="0" err="1" smtClean="0">
                <a:solidFill>
                  <a:schemeClr val="tx1">
                    <a:lumMod val="50000"/>
                  </a:schemeClr>
                </a:solidFill>
              </a:rPr>
              <a:t>механізм</a:t>
            </a:r>
            <a:r>
              <a:rPr lang="ru-RU" sz="1800" dirty="0" smtClean="0">
                <a:solidFill>
                  <a:schemeClr val="tx1">
                    <a:lumMod val="50000"/>
                  </a:schemeClr>
                </a:solidFill>
              </a:rPr>
              <a:t> для </a:t>
            </a:r>
            <a:r>
              <a:rPr lang="ru-RU" sz="1800" dirty="0" err="1" smtClean="0">
                <a:solidFill>
                  <a:schemeClr val="tx1">
                    <a:lumMod val="50000"/>
                  </a:schemeClr>
                </a:solidFill>
              </a:rPr>
              <a:t>вирішення</a:t>
            </a:r>
            <a:r>
              <a:rPr lang="ru-RU" sz="1800" dirty="0" smtClean="0">
                <a:solidFill>
                  <a:schemeClr val="tx1">
                    <a:lumMod val="50000"/>
                  </a:schemeClr>
                </a:solidFill>
              </a:rPr>
              <a:t> </a:t>
            </a:r>
            <a:r>
              <a:rPr lang="ru-RU" sz="1800" dirty="0" err="1" smtClean="0">
                <a:solidFill>
                  <a:schemeClr val="tx1">
                    <a:lumMod val="50000"/>
                  </a:schemeClr>
                </a:solidFill>
              </a:rPr>
              <a:t>торговельних</a:t>
            </a:r>
            <a:r>
              <a:rPr lang="ru-RU" sz="1800" dirty="0" smtClean="0">
                <a:solidFill>
                  <a:schemeClr val="tx1">
                    <a:lumMod val="50000"/>
                  </a:schemeClr>
                </a:solidFill>
              </a:rPr>
              <a:t> </a:t>
            </a:r>
            <a:r>
              <a:rPr lang="ru-RU" sz="1800" dirty="0" err="1" smtClean="0">
                <a:solidFill>
                  <a:schemeClr val="tx1">
                    <a:lumMod val="50000"/>
                  </a:schemeClr>
                </a:solidFill>
              </a:rPr>
              <a:t>суперечок</a:t>
            </a:r>
            <a:r>
              <a:rPr lang="ru-RU" sz="1800" dirty="0" smtClean="0">
                <a:solidFill>
                  <a:schemeClr val="tx1">
                    <a:lumMod val="50000"/>
                  </a:schemeClr>
                </a:solidFill>
              </a:rPr>
              <a:t>, </a:t>
            </a:r>
            <a:r>
              <a:rPr lang="ru-RU" sz="1800" dirty="0" err="1" smtClean="0">
                <a:solidFill>
                  <a:schemeClr val="tx1">
                    <a:lumMod val="50000"/>
                  </a:schemeClr>
                </a:solidFill>
              </a:rPr>
              <a:t>що</a:t>
            </a:r>
            <a:r>
              <a:rPr lang="ru-RU" sz="1800" dirty="0" smtClean="0">
                <a:solidFill>
                  <a:schemeClr val="tx1">
                    <a:lumMod val="50000"/>
                  </a:schemeClr>
                </a:solidFill>
              </a:rPr>
              <a:t> </a:t>
            </a:r>
            <a:r>
              <a:rPr lang="ru-RU" sz="1800" dirty="0" err="1" smtClean="0">
                <a:solidFill>
                  <a:schemeClr val="tx1">
                    <a:lumMod val="50000"/>
                  </a:schemeClr>
                </a:solidFill>
              </a:rPr>
              <a:t>передбачає</a:t>
            </a:r>
            <a:r>
              <a:rPr lang="ru-RU" sz="1800" dirty="0" smtClean="0">
                <a:solidFill>
                  <a:schemeClr val="tx1">
                    <a:lumMod val="50000"/>
                  </a:schemeClr>
                </a:solidFill>
              </a:rPr>
              <a:t> </a:t>
            </a:r>
            <a:r>
              <a:rPr lang="ru-RU" sz="1800" dirty="0" err="1" smtClean="0">
                <a:solidFill>
                  <a:schemeClr val="tx1">
                    <a:lumMod val="50000"/>
                  </a:schemeClr>
                </a:solidFill>
              </a:rPr>
              <a:t>зобов'язання</a:t>
            </a:r>
            <a:r>
              <a:rPr lang="ru-RU" sz="1800" dirty="0" smtClean="0">
                <a:solidFill>
                  <a:schemeClr val="tx1">
                    <a:lumMod val="50000"/>
                  </a:schemeClr>
                </a:solidFill>
              </a:rPr>
              <a:t> </a:t>
            </a:r>
            <a:r>
              <a:rPr lang="ru-RU" sz="1800" dirty="0" err="1" smtClean="0">
                <a:solidFill>
                  <a:schemeClr val="tx1">
                    <a:lumMod val="50000"/>
                  </a:schemeClr>
                </a:solidFill>
              </a:rPr>
              <a:t>незастосування</a:t>
            </a:r>
            <a:r>
              <a:rPr lang="ru-RU" sz="1800" dirty="0" smtClean="0">
                <a:solidFill>
                  <a:schemeClr val="tx1">
                    <a:lumMod val="50000"/>
                  </a:schemeClr>
                </a:solidFill>
              </a:rPr>
              <a:t> </a:t>
            </a:r>
            <a:r>
              <a:rPr lang="ru-RU" sz="1800" dirty="0" err="1" smtClean="0">
                <a:solidFill>
                  <a:schemeClr val="tx1">
                    <a:lumMod val="50000"/>
                  </a:schemeClr>
                </a:solidFill>
              </a:rPr>
              <a:t>односторонніх</a:t>
            </a:r>
            <a:r>
              <a:rPr lang="ru-RU" sz="1800" dirty="0" smtClean="0">
                <a:solidFill>
                  <a:schemeClr val="tx1">
                    <a:lumMod val="50000"/>
                  </a:schemeClr>
                </a:solidFill>
              </a:rPr>
              <a:t> </a:t>
            </a:r>
            <a:r>
              <a:rPr lang="ru-RU" sz="1800" dirty="0" err="1" smtClean="0">
                <a:solidFill>
                  <a:schemeClr val="tx1">
                    <a:lumMod val="50000"/>
                  </a:schemeClr>
                </a:solidFill>
              </a:rPr>
              <a:t>дій</a:t>
            </a:r>
            <a:r>
              <a:rPr lang="ru-RU" sz="1800" dirty="0" smtClean="0">
                <a:solidFill>
                  <a:schemeClr val="tx1">
                    <a:lumMod val="50000"/>
                  </a:schemeClr>
                </a:solidFill>
              </a:rPr>
              <a:t>.    </a:t>
            </a:r>
          </a:p>
          <a:p>
            <a:pPr marL="0" indent="0">
              <a:lnSpc>
                <a:spcPct val="150000"/>
              </a:lnSpc>
              <a:buNone/>
            </a:pPr>
            <a:r>
              <a:rPr lang="ru-RU" sz="1800" dirty="0" smtClean="0">
                <a:solidFill>
                  <a:schemeClr val="tx1">
                    <a:lumMod val="50000"/>
                  </a:schemeClr>
                </a:solidFill>
              </a:rPr>
              <a:t>   Система СОТ </a:t>
            </a:r>
            <a:r>
              <a:rPr lang="ru-RU" sz="1800" dirty="0" err="1" smtClean="0">
                <a:solidFill>
                  <a:schemeClr val="tx1">
                    <a:lumMod val="50000"/>
                  </a:schemeClr>
                </a:solidFill>
              </a:rPr>
              <a:t>допомагає</a:t>
            </a:r>
            <a:r>
              <a:rPr lang="ru-RU" sz="1800" dirty="0" smtClean="0">
                <a:solidFill>
                  <a:schemeClr val="tx1">
                    <a:lumMod val="50000"/>
                  </a:schemeClr>
                </a:solidFill>
              </a:rPr>
              <a:t> </a:t>
            </a:r>
            <a:r>
              <a:rPr lang="ru-RU" sz="1800" dirty="0" err="1" smtClean="0">
                <a:solidFill>
                  <a:schemeClr val="tx1">
                    <a:lumMod val="50000"/>
                  </a:schemeClr>
                </a:solidFill>
              </a:rPr>
              <a:t>безперешкодному</a:t>
            </a:r>
            <a:r>
              <a:rPr lang="ru-RU" sz="1800" dirty="0" smtClean="0">
                <a:solidFill>
                  <a:schemeClr val="tx1">
                    <a:lumMod val="50000"/>
                  </a:schemeClr>
                </a:solidFill>
              </a:rPr>
              <a:t> </a:t>
            </a:r>
            <a:r>
              <a:rPr lang="ru-RU" sz="1800" dirty="0" err="1" smtClean="0">
                <a:solidFill>
                  <a:schemeClr val="tx1">
                    <a:lumMod val="50000"/>
                  </a:schemeClr>
                </a:solidFill>
              </a:rPr>
              <a:t>здійсненню</a:t>
            </a:r>
            <a:r>
              <a:rPr lang="ru-RU" sz="1800" dirty="0" smtClean="0">
                <a:solidFill>
                  <a:schemeClr val="tx1">
                    <a:lumMod val="50000"/>
                  </a:schemeClr>
                </a:solidFill>
              </a:rPr>
              <a:t> </a:t>
            </a:r>
            <a:r>
              <a:rPr lang="ru-RU" sz="1800" dirty="0" err="1" smtClean="0">
                <a:solidFill>
                  <a:schemeClr val="tx1">
                    <a:lumMod val="50000"/>
                  </a:schemeClr>
                </a:solidFill>
              </a:rPr>
              <a:t>торгівлі</a:t>
            </a:r>
            <a:r>
              <a:rPr lang="ru-RU" sz="1800" dirty="0" smtClean="0">
                <a:solidFill>
                  <a:schemeClr val="tx1">
                    <a:lumMod val="50000"/>
                  </a:schemeClr>
                </a:solidFill>
              </a:rPr>
              <a:t> і з </a:t>
            </a:r>
            <a:r>
              <a:rPr lang="ru-RU" sz="1800" dirty="0" err="1" smtClean="0">
                <a:solidFill>
                  <a:schemeClr val="tx1">
                    <a:lumMod val="50000"/>
                  </a:schemeClr>
                </a:solidFill>
              </a:rPr>
              <a:t>допомогою</a:t>
            </a:r>
            <a:r>
              <a:rPr lang="ru-RU" sz="1800" dirty="0" smtClean="0">
                <a:solidFill>
                  <a:schemeClr val="tx1">
                    <a:lumMod val="50000"/>
                  </a:schemeClr>
                </a:solidFill>
              </a:rPr>
              <a:t> конструктивного </a:t>
            </a:r>
            <a:r>
              <a:rPr lang="ru-RU" sz="1800" dirty="0" err="1" smtClean="0">
                <a:solidFill>
                  <a:schemeClr val="tx1">
                    <a:lumMod val="50000"/>
                  </a:schemeClr>
                </a:solidFill>
              </a:rPr>
              <a:t>механізму</a:t>
            </a:r>
            <a:r>
              <a:rPr lang="ru-RU" sz="1800" dirty="0" smtClean="0">
                <a:solidFill>
                  <a:schemeClr val="tx1">
                    <a:lumMod val="50000"/>
                  </a:schemeClr>
                </a:solidFill>
              </a:rPr>
              <a:t> </a:t>
            </a:r>
            <a:r>
              <a:rPr lang="ru-RU" sz="1800" dirty="0" err="1" smtClean="0">
                <a:solidFill>
                  <a:schemeClr val="tx1">
                    <a:lumMod val="50000"/>
                  </a:schemeClr>
                </a:solidFill>
              </a:rPr>
              <a:t>вирішення</a:t>
            </a:r>
            <a:r>
              <a:rPr lang="ru-RU" sz="1800" dirty="0" smtClean="0">
                <a:solidFill>
                  <a:schemeClr val="tx1">
                    <a:lumMod val="50000"/>
                  </a:schemeClr>
                </a:solidFill>
              </a:rPr>
              <a:t> </a:t>
            </a:r>
            <a:r>
              <a:rPr lang="ru-RU" sz="1800" dirty="0" err="1" smtClean="0">
                <a:solidFill>
                  <a:schemeClr val="tx1">
                    <a:lumMod val="50000"/>
                  </a:schemeClr>
                </a:solidFill>
              </a:rPr>
              <a:t>суперечок</a:t>
            </a:r>
            <a:r>
              <a:rPr lang="ru-RU" sz="1800" dirty="0" smtClean="0">
                <a:solidFill>
                  <a:schemeClr val="tx1">
                    <a:lumMod val="50000"/>
                  </a:schemeClr>
                </a:solidFill>
              </a:rPr>
              <a:t> </a:t>
            </a:r>
            <a:r>
              <a:rPr lang="ru-RU" sz="1800" dirty="0" err="1" smtClean="0">
                <a:solidFill>
                  <a:schemeClr val="tx1">
                    <a:lumMod val="50000"/>
                  </a:schemeClr>
                </a:solidFill>
              </a:rPr>
              <a:t>зміцнює</a:t>
            </a:r>
            <a:r>
              <a:rPr lang="ru-RU" sz="1800" dirty="0" smtClean="0">
                <a:solidFill>
                  <a:schemeClr val="tx1">
                    <a:lumMod val="50000"/>
                  </a:schemeClr>
                </a:solidFill>
              </a:rPr>
              <a:t> </a:t>
            </a:r>
            <a:r>
              <a:rPr lang="ru-RU" sz="1800" dirty="0" err="1" smtClean="0">
                <a:solidFill>
                  <a:schemeClr val="tx1">
                    <a:lumMod val="50000"/>
                  </a:schemeClr>
                </a:solidFill>
              </a:rPr>
              <a:t>міжнародну</a:t>
            </a:r>
            <a:r>
              <a:rPr lang="ru-RU" sz="1800" dirty="0" smtClean="0">
                <a:solidFill>
                  <a:schemeClr val="tx1">
                    <a:lumMod val="50000"/>
                  </a:schemeClr>
                </a:solidFill>
              </a:rPr>
              <a:t> </a:t>
            </a:r>
            <a:r>
              <a:rPr lang="ru-RU" sz="1800" dirty="0" err="1" smtClean="0">
                <a:solidFill>
                  <a:schemeClr val="tx1">
                    <a:lumMod val="50000"/>
                  </a:schemeClr>
                </a:solidFill>
              </a:rPr>
              <a:t>стабільність</a:t>
            </a:r>
            <a:r>
              <a:rPr lang="ru-RU" sz="1800" dirty="0" smtClean="0">
                <a:solidFill>
                  <a:schemeClr val="tx1">
                    <a:lumMod val="50000"/>
                  </a:schemeClr>
                </a:solidFill>
              </a:rPr>
              <a:t> і </a:t>
            </a:r>
            <a:r>
              <a:rPr lang="ru-RU" sz="1800" dirty="0" err="1" smtClean="0">
                <a:solidFill>
                  <a:schemeClr val="tx1">
                    <a:lumMod val="50000"/>
                  </a:schemeClr>
                </a:solidFill>
              </a:rPr>
              <a:t>співробітництво</a:t>
            </a:r>
            <a:r>
              <a:rPr lang="ru-RU" sz="1800" dirty="0" smtClean="0">
                <a:solidFill>
                  <a:schemeClr val="tx1">
                    <a:lumMod val="50000"/>
                  </a:schemeClr>
                </a:solidFill>
              </a:rPr>
              <a:t>.</a:t>
            </a:r>
          </a:p>
          <a:p>
            <a:pPr marL="0" indent="0">
              <a:buNone/>
            </a:pPr>
            <a:endParaRPr lang="ru-RU" dirty="0">
              <a:solidFill>
                <a:schemeClr val="tx1">
                  <a:lumMod val="50000"/>
                </a:schemeClr>
              </a:solidFill>
            </a:endParaRPr>
          </a:p>
        </p:txBody>
      </p:sp>
    </p:spTree>
    <p:extLst>
      <p:ext uri="{BB962C8B-B14F-4D97-AF65-F5344CB8AC3E}">
        <p14:creationId xmlns:p14="http://schemas.microsoft.com/office/powerpoint/2010/main" val="25524465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548681"/>
            <a:ext cx="8496622" cy="2880319"/>
          </a:xfrm>
        </p:spPr>
        <p:txBody>
          <a:bodyPr/>
          <a:lstStyle/>
          <a:p>
            <a:pPr marL="0" indent="0" algn="ctr">
              <a:lnSpc>
                <a:spcPct val="150000"/>
              </a:lnSpc>
              <a:buNone/>
            </a:pPr>
            <a:r>
              <a:rPr lang="ru-RU" dirty="0" err="1">
                <a:solidFill>
                  <a:srgbClr val="00B050"/>
                </a:solidFill>
              </a:rPr>
              <a:t>Світова</a:t>
            </a:r>
            <a:r>
              <a:rPr lang="ru-RU" dirty="0">
                <a:solidFill>
                  <a:srgbClr val="00B050"/>
                </a:solidFill>
              </a:rPr>
              <a:t> </a:t>
            </a:r>
            <a:r>
              <a:rPr lang="ru-RU" dirty="0" err="1">
                <a:solidFill>
                  <a:srgbClr val="00B050"/>
                </a:solidFill>
              </a:rPr>
              <a:t>організація</a:t>
            </a:r>
            <a:r>
              <a:rPr lang="ru-RU" dirty="0">
                <a:solidFill>
                  <a:srgbClr val="00B050"/>
                </a:solidFill>
              </a:rPr>
              <a:t> </a:t>
            </a:r>
            <a:r>
              <a:rPr lang="ru-RU" dirty="0" err="1" smtClean="0">
                <a:solidFill>
                  <a:srgbClr val="00B050"/>
                </a:solidFill>
              </a:rPr>
              <a:t>торгівлі</a:t>
            </a:r>
            <a:r>
              <a:rPr lang="en-US" dirty="0" smtClean="0">
                <a:solidFill>
                  <a:srgbClr val="00B050"/>
                </a:solidFill>
              </a:rPr>
              <a:t> </a:t>
            </a:r>
            <a:r>
              <a:rPr lang="en-US" dirty="0">
                <a:solidFill>
                  <a:srgbClr val="002060"/>
                </a:solidFill>
              </a:rPr>
              <a:t>– </a:t>
            </a:r>
            <a:r>
              <a:rPr lang="ru-RU" dirty="0" err="1">
                <a:solidFill>
                  <a:srgbClr val="002060"/>
                </a:solidFill>
              </a:rPr>
              <a:t>це</a:t>
            </a:r>
            <a:r>
              <a:rPr lang="ru-RU" dirty="0">
                <a:solidFill>
                  <a:srgbClr val="002060"/>
                </a:solidFill>
              </a:rPr>
              <a:t> </a:t>
            </a:r>
            <a:r>
              <a:rPr lang="ru-RU" dirty="0" err="1">
                <a:solidFill>
                  <a:srgbClr val="002060"/>
                </a:solidFill>
              </a:rPr>
              <a:t>провідна</a:t>
            </a:r>
            <a:r>
              <a:rPr lang="ru-RU" dirty="0">
                <a:solidFill>
                  <a:srgbClr val="002060"/>
                </a:solidFill>
              </a:rPr>
              <a:t> </a:t>
            </a:r>
            <a:r>
              <a:rPr lang="ru-RU" dirty="0" err="1">
                <a:solidFill>
                  <a:srgbClr val="002060"/>
                </a:solidFill>
              </a:rPr>
              <a:t>міжнародна</a:t>
            </a:r>
            <a:r>
              <a:rPr lang="ru-RU" dirty="0">
                <a:solidFill>
                  <a:srgbClr val="002060"/>
                </a:solidFill>
              </a:rPr>
              <a:t> </a:t>
            </a:r>
            <a:r>
              <a:rPr lang="ru-RU" dirty="0" err="1">
                <a:solidFill>
                  <a:srgbClr val="002060"/>
                </a:solidFill>
              </a:rPr>
              <a:t>економічна</a:t>
            </a:r>
            <a:r>
              <a:rPr lang="ru-RU" dirty="0">
                <a:solidFill>
                  <a:srgbClr val="002060"/>
                </a:solidFill>
              </a:rPr>
              <a:t> </a:t>
            </a:r>
            <a:r>
              <a:rPr lang="ru-RU" dirty="0" err="1">
                <a:solidFill>
                  <a:srgbClr val="002060"/>
                </a:solidFill>
              </a:rPr>
              <a:t>організація</a:t>
            </a:r>
            <a:r>
              <a:rPr lang="ru-RU" dirty="0">
                <a:solidFill>
                  <a:srgbClr val="002060"/>
                </a:solidFill>
              </a:rPr>
              <a:t>, членами </a:t>
            </a:r>
            <a:r>
              <a:rPr lang="ru-RU" dirty="0" err="1">
                <a:solidFill>
                  <a:srgbClr val="002060"/>
                </a:solidFill>
              </a:rPr>
              <a:t>якої</a:t>
            </a:r>
            <a:r>
              <a:rPr lang="ru-RU" dirty="0">
                <a:solidFill>
                  <a:srgbClr val="002060"/>
                </a:solidFill>
              </a:rPr>
              <a:t> </a:t>
            </a:r>
            <a:r>
              <a:rPr lang="ru-RU" dirty="0" err="1">
                <a:solidFill>
                  <a:srgbClr val="002060"/>
                </a:solidFill>
              </a:rPr>
              <a:t>вже</a:t>
            </a:r>
            <a:r>
              <a:rPr lang="ru-RU" dirty="0">
                <a:solidFill>
                  <a:srgbClr val="002060"/>
                </a:solidFill>
              </a:rPr>
              <a:t> є 153 </a:t>
            </a:r>
            <a:r>
              <a:rPr lang="ru-RU" dirty="0" err="1">
                <a:solidFill>
                  <a:srgbClr val="002060"/>
                </a:solidFill>
              </a:rPr>
              <a:t>країни</a:t>
            </a:r>
            <a:r>
              <a:rPr lang="ru-RU" dirty="0">
                <a:solidFill>
                  <a:srgbClr val="002060"/>
                </a:solidFill>
              </a:rPr>
              <a:t>, на долю </a:t>
            </a:r>
            <a:r>
              <a:rPr lang="ru-RU" dirty="0" err="1">
                <a:solidFill>
                  <a:srgbClr val="002060"/>
                </a:solidFill>
              </a:rPr>
              <a:t>яких</a:t>
            </a:r>
            <a:r>
              <a:rPr lang="ru-RU" dirty="0">
                <a:solidFill>
                  <a:srgbClr val="002060"/>
                </a:solidFill>
              </a:rPr>
              <a:t> </a:t>
            </a:r>
            <a:r>
              <a:rPr lang="ru-RU" dirty="0" err="1">
                <a:solidFill>
                  <a:srgbClr val="002060"/>
                </a:solidFill>
              </a:rPr>
              <a:t>припадає</a:t>
            </a:r>
            <a:r>
              <a:rPr lang="ru-RU" dirty="0">
                <a:solidFill>
                  <a:srgbClr val="002060"/>
                </a:solidFill>
              </a:rPr>
              <a:t> </a:t>
            </a:r>
            <a:r>
              <a:rPr lang="ru-RU" dirty="0" err="1">
                <a:solidFill>
                  <a:srgbClr val="002060"/>
                </a:solidFill>
              </a:rPr>
              <a:t>близько</a:t>
            </a:r>
            <a:r>
              <a:rPr lang="ru-RU" dirty="0">
                <a:solidFill>
                  <a:srgbClr val="002060"/>
                </a:solidFill>
              </a:rPr>
              <a:t> 96% </a:t>
            </a:r>
            <a:r>
              <a:rPr lang="ru-RU" dirty="0" err="1">
                <a:solidFill>
                  <a:srgbClr val="002060"/>
                </a:solidFill>
              </a:rPr>
              <a:t>обсягів</a:t>
            </a:r>
            <a:r>
              <a:rPr lang="ru-RU" dirty="0">
                <a:solidFill>
                  <a:srgbClr val="002060"/>
                </a:solidFill>
              </a:rPr>
              <a:t> </a:t>
            </a:r>
            <a:r>
              <a:rPr lang="ru-RU" dirty="0" err="1">
                <a:solidFill>
                  <a:srgbClr val="002060"/>
                </a:solidFill>
              </a:rPr>
              <a:t>світової</a:t>
            </a:r>
            <a:r>
              <a:rPr lang="ru-RU" dirty="0">
                <a:solidFill>
                  <a:srgbClr val="002060"/>
                </a:solidFill>
              </a:rPr>
              <a:t> </a:t>
            </a:r>
            <a:r>
              <a:rPr lang="ru-RU" dirty="0" err="1" smtClean="0">
                <a:solidFill>
                  <a:srgbClr val="002060"/>
                </a:solidFill>
              </a:rPr>
              <a:t>торгівлі</a:t>
            </a:r>
            <a:r>
              <a:rPr lang="ru-RU" dirty="0" smtClean="0">
                <a:solidFill>
                  <a:srgbClr val="002060"/>
                </a:solidFill>
              </a:rPr>
              <a:t>. </a:t>
            </a:r>
            <a:endParaRPr lang="ru-RU" dirty="0">
              <a:solidFill>
                <a:srgbClr val="00206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501008"/>
            <a:ext cx="5904656" cy="305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593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764704"/>
            <a:ext cx="6697216" cy="508000"/>
          </a:xfrm>
        </p:spPr>
        <p:txBody>
          <a:bodyPr/>
          <a:lstStyle/>
          <a:p>
            <a:r>
              <a:rPr lang="uk-UA" dirty="0" smtClean="0"/>
              <a:t>Обмеження членства в СОТ</a:t>
            </a:r>
            <a:endParaRPr lang="ru-RU" dirty="0"/>
          </a:p>
        </p:txBody>
      </p:sp>
      <p:sp>
        <p:nvSpPr>
          <p:cNvPr id="4" name="Объект 3"/>
          <p:cNvSpPr>
            <a:spLocks noGrp="1"/>
          </p:cNvSpPr>
          <p:nvPr>
            <p:ph idx="1"/>
          </p:nvPr>
        </p:nvSpPr>
        <p:spPr>
          <a:xfrm>
            <a:off x="395536" y="1700808"/>
            <a:ext cx="8424614" cy="4750793"/>
          </a:xfrm>
        </p:spPr>
        <p:txBody>
          <a:bodyPr/>
          <a:lstStyle/>
          <a:p>
            <a:pPr marL="0" indent="0">
              <a:lnSpc>
                <a:spcPct val="150000"/>
              </a:lnSpc>
              <a:buNone/>
            </a:pPr>
            <a:r>
              <a:rPr lang="ru-RU" sz="2400" dirty="0" smtClean="0">
                <a:solidFill>
                  <a:srgbClr val="FF0000"/>
                </a:solidFill>
              </a:rPr>
              <a:t>Для </a:t>
            </a:r>
            <a:r>
              <a:rPr lang="ru-RU" sz="2400" dirty="0" err="1">
                <a:solidFill>
                  <a:srgbClr val="FF0000"/>
                </a:solidFill>
              </a:rPr>
              <a:t>отримання</a:t>
            </a:r>
            <a:r>
              <a:rPr lang="ru-RU" sz="2400" dirty="0">
                <a:solidFill>
                  <a:srgbClr val="FF0000"/>
                </a:solidFill>
              </a:rPr>
              <a:t> членства в СОТ </a:t>
            </a:r>
            <a:r>
              <a:rPr lang="ru-RU" sz="2400" dirty="0" err="1">
                <a:solidFill>
                  <a:srgbClr val="FF0000"/>
                </a:solidFill>
              </a:rPr>
              <a:t>країна</a:t>
            </a:r>
            <a:r>
              <a:rPr lang="ru-RU" sz="2400" dirty="0">
                <a:solidFill>
                  <a:srgbClr val="FF0000"/>
                </a:solidFill>
              </a:rPr>
              <a:t> повинна </a:t>
            </a:r>
            <a:r>
              <a:rPr lang="ru-RU" sz="2400" dirty="0" err="1">
                <a:solidFill>
                  <a:srgbClr val="FF0000"/>
                </a:solidFill>
              </a:rPr>
              <a:t>забезпечити</a:t>
            </a:r>
            <a:r>
              <a:rPr lang="ru-RU" sz="2400" dirty="0">
                <a:solidFill>
                  <a:srgbClr val="FF0000"/>
                </a:solidFill>
              </a:rPr>
              <a:t> </a:t>
            </a:r>
            <a:r>
              <a:rPr lang="ru-RU" sz="2400" dirty="0" err="1">
                <a:solidFill>
                  <a:srgbClr val="FF0000"/>
                </a:solidFill>
              </a:rPr>
              <a:t>виконання</a:t>
            </a:r>
            <a:r>
              <a:rPr lang="ru-RU" sz="2400" dirty="0">
                <a:solidFill>
                  <a:srgbClr val="FF0000"/>
                </a:solidFill>
              </a:rPr>
              <a:t> низки </a:t>
            </a:r>
            <a:r>
              <a:rPr lang="ru-RU" sz="2400" dirty="0" err="1">
                <a:solidFill>
                  <a:srgbClr val="FF0000"/>
                </a:solidFill>
              </a:rPr>
              <a:t>основних</a:t>
            </a:r>
            <a:r>
              <a:rPr lang="ru-RU" sz="2400" dirty="0">
                <a:solidFill>
                  <a:srgbClr val="FF0000"/>
                </a:solidFill>
              </a:rPr>
              <a:t> </a:t>
            </a:r>
            <a:r>
              <a:rPr lang="ru-RU" sz="2400" dirty="0" err="1" smtClean="0">
                <a:solidFill>
                  <a:srgbClr val="FF0000"/>
                </a:solidFill>
              </a:rPr>
              <a:t>вимог</a:t>
            </a:r>
            <a:r>
              <a:rPr lang="ru-RU" sz="2400" dirty="0" smtClean="0">
                <a:solidFill>
                  <a:srgbClr val="FF0000"/>
                </a:solidFill>
              </a:rPr>
              <a:t>, </a:t>
            </a:r>
            <a:r>
              <a:rPr lang="ru-RU" sz="2400" dirty="0">
                <a:solidFill>
                  <a:srgbClr val="FF0000"/>
                </a:solidFill>
              </a:rPr>
              <a:t>а </a:t>
            </a:r>
            <a:r>
              <a:rPr lang="ru-RU" sz="2400" dirty="0" err="1">
                <a:solidFill>
                  <a:srgbClr val="FF0000"/>
                </a:solidFill>
              </a:rPr>
              <a:t>саме</a:t>
            </a:r>
            <a:r>
              <a:rPr lang="ru-RU" sz="2400" dirty="0" smtClean="0">
                <a:solidFill>
                  <a:srgbClr val="FF0000"/>
                </a:solidFill>
              </a:rPr>
              <a:t>:</a:t>
            </a:r>
          </a:p>
          <a:p>
            <a:pPr>
              <a:lnSpc>
                <a:spcPct val="150000"/>
              </a:lnSpc>
              <a:buFont typeface="Wingdings" pitchFamily="2" charset="2"/>
              <a:buChar char="v"/>
            </a:pPr>
            <a:r>
              <a:rPr lang="ru-RU" sz="2400" dirty="0" err="1">
                <a:solidFill>
                  <a:srgbClr val="0070C0"/>
                </a:solidFill>
              </a:rPr>
              <a:t>гармонізація</a:t>
            </a:r>
            <a:r>
              <a:rPr lang="ru-RU" sz="2400" dirty="0">
                <a:solidFill>
                  <a:srgbClr val="0070C0"/>
                </a:solidFill>
              </a:rPr>
              <a:t> </a:t>
            </a:r>
            <a:r>
              <a:rPr lang="ru-RU" sz="2400" dirty="0" err="1">
                <a:solidFill>
                  <a:srgbClr val="0070C0"/>
                </a:solidFill>
              </a:rPr>
              <a:t>національного</a:t>
            </a:r>
            <a:r>
              <a:rPr lang="ru-RU" sz="2400" dirty="0">
                <a:solidFill>
                  <a:srgbClr val="0070C0"/>
                </a:solidFill>
              </a:rPr>
              <a:t> </a:t>
            </a:r>
            <a:r>
              <a:rPr lang="ru-RU" sz="2400" dirty="0" err="1">
                <a:solidFill>
                  <a:srgbClr val="0070C0"/>
                </a:solidFill>
              </a:rPr>
              <a:t>законодавства</a:t>
            </a:r>
            <a:r>
              <a:rPr lang="ru-RU" sz="2400" dirty="0">
                <a:solidFill>
                  <a:srgbClr val="0070C0"/>
                </a:solidFill>
              </a:rPr>
              <a:t> з </a:t>
            </a:r>
            <a:r>
              <a:rPr lang="ru-RU" sz="2400" dirty="0" err="1">
                <a:solidFill>
                  <a:srgbClr val="0070C0"/>
                </a:solidFill>
              </a:rPr>
              <a:t>положеннями</a:t>
            </a:r>
            <a:r>
              <a:rPr lang="ru-RU" sz="2400" dirty="0">
                <a:solidFill>
                  <a:srgbClr val="0070C0"/>
                </a:solidFill>
              </a:rPr>
              <a:t> </a:t>
            </a:r>
            <a:r>
              <a:rPr lang="ru-RU" sz="2400" dirty="0" err="1">
                <a:solidFill>
                  <a:srgbClr val="0070C0"/>
                </a:solidFill>
              </a:rPr>
              <a:t>угод</a:t>
            </a:r>
            <a:r>
              <a:rPr lang="ru-RU" sz="2400" dirty="0">
                <a:solidFill>
                  <a:srgbClr val="0070C0"/>
                </a:solidFill>
              </a:rPr>
              <a:t> СОТ</a:t>
            </a:r>
            <a:r>
              <a:rPr lang="ru-RU" sz="2400" dirty="0" smtClean="0">
                <a:solidFill>
                  <a:srgbClr val="0070C0"/>
                </a:solidFill>
              </a:rPr>
              <a:t>;</a:t>
            </a:r>
          </a:p>
          <a:p>
            <a:pPr>
              <a:lnSpc>
                <a:spcPct val="150000"/>
              </a:lnSpc>
              <a:buFont typeface="Wingdings" pitchFamily="2" charset="2"/>
              <a:buChar char="v"/>
            </a:pPr>
            <a:r>
              <a:rPr lang="ru-RU" sz="2400" dirty="0" err="1">
                <a:solidFill>
                  <a:srgbClr val="0070C0"/>
                </a:solidFill>
              </a:rPr>
              <a:t>забезпечення</a:t>
            </a:r>
            <a:r>
              <a:rPr lang="ru-RU" sz="2400" dirty="0">
                <a:solidFill>
                  <a:srgbClr val="0070C0"/>
                </a:solidFill>
              </a:rPr>
              <a:t> </a:t>
            </a:r>
            <a:r>
              <a:rPr lang="ru-RU" sz="2400" dirty="0" err="1">
                <a:solidFill>
                  <a:srgbClr val="0070C0"/>
                </a:solidFill>
              </a:rPr>
              <a:t>прозорості</a:t>
            </a:r>
            <a:r>
              <a:rPr lang="ru-RU" sz="2400" dirty="0">
                <a:solidFill>
                  <a:srgbClr val="0070C0"/>
                </a:solidFill>
              </a:rPr>
              <a:t> </a:t>
            </a:r>
            <a:r>
              <a:rPr lang="ru-RU" sz="2400" dirty="0" err="1">
                <a:solidFill>
                  <a:srgbClr val="0070C0"/>
                </a:solidFill>
              </a:rPr>
              <a:t>законодавства</a:t>
            </a:r>
            <a:r>
              <a:rPr lang="ru-RU" sz="2400" dirty="0">
                <a:solidFill>
                  <a:srgbClr val="0070C0"/>
                </a:solidFill>
              </a:rPr>
              <a:t>, </a:t>
            </a:r>
            <a:r>
              <a:rPr lang="ru-RU" sz="2400" dirty="0" err="1">
                <a:solidFill>
                  <a:srgbClr val="0070C0"/>
                </a:solidFill>
              </a:rPr>
              <a:t>розповсюдження</a:t>
            </a:r>
            <a:r>
              <a:rPr lang="ru-RU" sz="2400" dirty="0">
                <a:solidFill>
                  <a:srgbClr val="0070C0"/>
                </a:solidFill>
              </a:rPr>
              <a:t> </a:t>
            </a:r>
            <a:r>
              <a:rPr lang="ru-RU" sz="2400" dirty="0" err="1">
                <a:solidFill>
                  <a:srgbClr val="0070C0"/>
                </a:solidFill>
              </a:rPr>
              <a:t>інформації</a:t>
            </a:r>
            <a:r>
              <a:rPr lang="ru-RU" sz="2400" dirty="0">
                <a:solidFill>
                  <a:srgbClr val="0070C0"/>
                </a:solidFill>
              </a:rPr>
              <a:t> про </a:t>
            </a:r>
            <a:r>
              <a:rPr lang="ru-RU" sz="2400" dirty="0" err="1">
                <a:solidFill>
                  <a:srgbClr val="0070C0"/>
                </a:solidFill>
              </a:rPr>
              <a:t>нові</a:t>
            </a:r>
            <a:r>
              <a:rPr lang="ru-RU" sz="2400" dirty="0">
                <a:solidFill>
                  <a:srgbClr val="0070C0"/>
                </a:solidFill>
              </a:rPr>
              <a:t> та </a:t>
            </a:r>
            <a:r>
              <a:rPr lang="ru-RU" sz="2400" dirty="0" err="1">
                <a:solidFill>
                  <a:srgbClr val="0070C0"/>
                </a:solidFill>
              </a:rPr>
              <a:t>діючі</a:t>
            </a:r>
            <a:r>
              <a:rPr lang="ru-RU" sz="2400" dirty="0">
                <a:solidFill>
                  <a:srgbClr val="0070C0"/>
                </a:solidFill>
              </a:rPr>
              <a:t> правила, </a:t>
            </a:r>
            <a:r>
              <a:rPr lang="ru-RU" sz="2400" dirty="0" err="1">
                <a:solidFill>
                  <a:srgbClr val="0070C0"/>
                </a:solidFill>
              </a:rPr>
              <a:t>процедури</a:t>
            </a:r>
            <a:r>
              <a:rPr lang="ru-RU" sz="2400" dirty="0">
                <a:solidFill>
                  <a:srgbClr val="0070C0"/>
                </a:solidFill>
              </a:rPr>
              <a:t>, </a:t>
            </a:r>
            <a:r>
              <a:rPr lang="ru-RU" sz="2400" dirty="0" err="1">
                <a:solidFill>
                  <a:srgbClr val="0070C0"/>
                </a:solidFill>
              </a:rPr>
              <a:t>закони</a:t>
            </a:r>
            <a:r>
              <a:rPr lang="ru-RU" sz="2400" dirty="0">
                <a:solidFill>
                  <a:srgbClr val="0070C0"/>
                </a:solidFill>
              </a:rPr>
              <a:t>, </a:t>
            </a:r>
            <a:r>
              <a:rPr lang="ru-RU" sz="2400" dirty="0" err="1">
                <a:solidFill>
                  <a:srgbClr val="0070C0"/>
                </a:solidFill>
              </a:rPr>
              <a:t>нормативні</a:t>
            </a:r>
            <a:r>
              <a:rPr lang="ru-RU" sz="2400" dirty="0">
                <a:solidFill>
                  <a:srgbClr val="0070C0"/>
                </a:solidFill>
              </a:rPr>
              <a:t> </a:t>
            </a:r>
            <a:r>
              <a:rPr lang="ru-RU" sz="2400" dirty="0" err="1">
                <a:solidFill>
                  <a:srgbClr val="0070C0"/>
                </a:solidFill>
              </a:rPr>
              <a:t>акти</a:t>
            </a:r>
            <a:r>
              <a:rPr lang="ru-RU" sz="2400" dirty="0">
                <a:solidFill>
                  <a:srgbClr val="0070C0"/>
                </a:solidFill>
              </a:rPr>
              <a:t> та </a:t>
            </a:r>
            <a:r>
              <a:rPr lang="ru-RU" sz="2400" dirty="0" err="1">
                <a:solidFill>
                  <a:srgbClr val="0070C0"/>
                </a:solidFill>
              </a:rPr>
              <a:t>їх</a:t>
            </a:r>
            <a:r>
              <a:rPr lang="ru-RU" sz="2400" dirty="0">
                <a:solidFill>
                  <a:srgbClr val="0070C0"/>
                </a:solidFill>
              </a:rPr>
              <a:t> </a:t>
            </a:r>
            <a:r>
              <a:rPr lang="ru-RU" sz="2400" dirty="0" err="1">
                <a:solidFill>
                  <a:srgbClr val="0070C0"/>
                </a:solidFill>
              </a:rPr>
              <a:t>проекти</a:t>
            </a:r>
            <a:r>
              <a:rPr lang="ru-RU" sz="2400" dirty="0" smtClean="0">
                <a:solidFill>
                  <a:srgbClr val="0070C0"/>
                </a:solidFill>
              </a:rPr>
              <a:t>;</a:t>
            </a:r>
          </a:p>
        </p:txBody>
      </p:sp>
    </p:spTree>
    <p:extLst>
      <p:ext uri="{BB962C8B-B14F-4D97-AF65-F5344CB8AC3E}">
        <p14:creationId xmlns:p14="http://schemas.microsoft.com/office/powerpoint/2010/main" val="17801984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835696" y="620688"/>
            <a:ext cx="6491684" cy="5904656"/>
          </a:xfrm>
        </p:spPr>
        <p:txBody>
          <a:bodyPr/>
          <a:lstStyle/>
          <a:p>
            <a:pPr>
              <a:buFont typeface="Wingdings" pitchFamily="2" charset="2"/>
              <a:buChar char="v"/>
            </a:pPr>
            <a:r>
              <a:rPr lang="ru-RU" dirty="0" err="1">
                <a:solidFill>
                  <a:schemeClr val="bg2">
                    <a:lumMod val="60000"/>
                    <a:lumOff val="40000"/>
                  </a:schemeClr>
                </a:solidFill>
              </a:rPr>
              <a:t>зменшення</a:t>
            </a:r>
            <a:r>
              <a:rPr lang="ru-RU" dirty="0">
                <a:solidFill>
                  <a:schemeClr val="bg2">
                    <a:lumMod val="60000"/>
                    <a:lumOff val="40000"/>
                  </a:schemeClr>
                </a:solidFill>
              </a:rPr>
              <a:t> </a:t>
            </a:r>
            <a:r>
              <a:rPr lang="ru-RU" dirty="0" err="1">
                <a:solidFill>
                  <a:schemeClr val="bg2">
                    <a:lumMod val="60000"/>
                    <a:lumOff val="40000"/>
                  </a:schemeClr>
                </a:solidFill>
              </a:rPr>
              <a:t>ролі</a:t>
            </a:r>
            <a:r>
              <a:rPr lang="ru-RU" dirty="0">
                <a:solidFill>
                  <a:schemeClr val="bg2">
                    <a:lumMod val="60000"/>
                    <a:lumOff val="40000"/>
                  </a:schemeClr>
                </a:solidFill>
              </a:rPr>
              <a:t> </a:t>
            </a:r>
            <a:r>
              <a:rPr lang="ru-RU" dirty="0" err="1">
                <a:solidFill>
                  <a:schemeClr val="bg2">
                    <a:lumMod val="60000"/>
                    <a:lumOff val="40000"/>
                  </a:schemeClr>
                </a:solidFill>
              </a:rPr>
              <a:t>держави</a:t>
            </a:r>
            <a:r>
              <a:rPr lang="ru-RU" dirty="0">
                <a:solidFill>
                  <a:schemeClr val="bg2">
                    <a:lumMod val="60000"/>
                    <a:lumOff val="40000"/>
                  </a:schemeClr>
                </a:solidFill>
              </a:rPr>
              <a:t> в </a:t>
            </a:r>
            <a:r>
              <a:rPr lang="ru-RU" dirty="0" err="1">
                <a:solidFill>
                  <a:schemeClr val="bg2">
                    <a:lumMod val="60000"/>
                    <a:lumOff val="40000"/>
                  </a:schemeClr>
                </a:solidFill>
              </a:rPr>
              <a:t>експортно-імпортних</a:t>
            </a:r>
            <a:r>
              <a:rPr lang="ru-RU" dirty="0">
                <a:solidFill>
                  <a:schemeClr val="bg2">
                    <a:lumMod val="60000"/>
                    <a:lumOff val="40000"/>
                  </a:schemeClr>
                </a:solidFill>
              </a:rPr>
              <a:t> </a:t>
            </a:r>
            <a:r>
              <a:rPr lang="ru-RU" dirty="0" err="1">
                <a:solidFill>
                  <a:schemeClr val="bg2">
                    <a:lumMod val="60000"/>
                    <a:lumOff val="40000"/>
                  </a:schemeClr>
                </a:solidFill>
              </a:rPr>
              <a:t>операціях</a:t>
            </a:r>
            <a:r>
              <a:rPr lang="ru-RU" dirty="0">
                <a:solidFill>
                  <a:schemeClr val="bg2">
                    <a:lumMod val="60000"/>
                    <a:lumOff val="40000"/>
                  </a:schemeClr>
                </a:solidFill>
              </a:rPr>
              <a:t> і </a:t>
            </a:r>
            <a:r>
              <a:rPr lang="ru-RU" dirty="0" err="1">
                <a:solidFill>
                  <a:schemeClr val="bg2">
                    <a:lumMod val="60000"/>
                    <a:lumOff val="40000"/>
                  </a:schemeClr>
                </a:solidFill>
              </a:rPr>
              <a:t>значне</a:t>
            </a:r>
            <a:r>
              <a:rPr lang="ru-RU" dirty="0">
                <a:solidFill>
                  <a:schemeClr val="bg2">
                    <a:lumMod val="60000"/>
                    <a:lumOff val="40000"/>
                  </a:schemeClr>
                </a:solidFill>
              </a:rPr>
              <a:t> </a:t>
            </a:r>
            <a:r>
              <a:rPr lang="ru-RU" dirty="0" err="1">
                <a:solidFill>
                  <a:schemeClr val="bg2">
                    <a:lumMod val="60000"/>
                    <a:lumOff val="40000"/>
                  </a:schemeClr>
                </a:solidFill>
              </a:rPr>
              <a:t>розширення</a:t>
            </a:r>
            <a:r>
              <a:rPr lang="ru-RU" dirty="0">
                <a:solidFill>
                  <a:schemeClr val="bg2">
                    <a:lumMod val="60000"/>
                    <a:lumOff val="40000"/>
                  </a:schemeClr>
                </a:solidFill>
              </a:rPr>
              <a:t> прав </a:t>
            </a:r>
            <a:r>
              <a:rPr lang="ru-RU" dirty="0" err="1">
                <a:solidFill>
                  <a:schemeClr val="bg2">
                    <a:lumMod val="60000"/>
                    <a:lumOff val="40000"/>
                  </a:schemeClr>
                </a:solidFill>
              </a:rPr>
              <a:t>інших</a:t>
            </a:r>
            <a:r>
              <a:rPr lang="ru-RU" dirty="0">
                <a:solidFill>
                  <a:schemeClr val="bg2">
                    <a:lumMod val="60000"/>
                    <a:lumOff val="40000"/>
                  </a:schemeClr>
                </a:solidFill>
              </a:rPr>
              <a:t> </a:t>
            </a:r>
            <a:r>
              <a:rPr lang="ru-RU" dirty="0" err="1">
                <a:solidFill>
                  <a:schemeClr val="bg2">
                    <a:lumMod val="60000"/>
                    <a:lumOff val="40000"/>
                  </a:schemeClr>
                </a:solidFill>
              </a:rPr>
              <a:t>суб‘єктів</a:t>
            </a:r>
            <a:r>
              <a:rPr lang="ru-RU" dirty="0">
                <a:solidFill>
                  <a:schemeClr val="bg2">
                    <a:lumMod val="60000"/>
                    <a:lumOff val="40000"/>
                  </a:schemeClr>
                </a:solidFill>
              </a:rPr>
              <a:t> на </a:t>
            </a:r>
            <a:r>
              <a:rPr lang="ru-RU" dirty="0" err="1">
                <a:solidFill>
                  <a:schemeClr val="bg2">
                    <a:lumMod val="60000"/>
                    <a:lumOff val="40000"/>
                  </a:schemeClr>
                </a:solidFill>
              </a:rPr>
              <a:t>здійснення</a:t>
            </a:r>
            <a:r>
              <a:rPr lang="ru-RU" dirty="0">
                <a:solidFill>
                  <a:schemeClr val="bg2">
                    <a:lumMod val="60000"/>
                    <a:lumOff val="40000"/>
                  </a:schemeClr>
                </a:solidFill>
              </a:rPr>
              <a:t> </a:t>
            </a:r>
            <a:r>
              <a:rPr lang="ru-RU" dirty="0" err="1">
                <a:solidFill>
                  <a:schemeClr val="bg2">
                    <a:lumMod val="60000"/>
                    <a:lumOff val="40000"/>
                  </a:schemeClr>
                </a:solidFill>
              </a:rPr>
              <a:t>торгівлі</a:t>
            </a:r>
            <a:r>
              <a:rPr lang="ru-RU" dirty="0" smtClean="0">
                <a:solidFill>
                  <a:schemeClr val="bg2">
                    <a:lumMod val="60000"/>
                    <a:lumOff val="40000"/>
                  </a:schemeClr>
                </a:solidFill>
              </a:rPr>
              <a:t>;</a:t>
            </a:r>
          </a:p>
          <a:p>
            <a:pPr>
              <a:buFont typeface="Wingdings" pitchFamily="2" charset="2"/>
              <a:buChar char="v"/>
            </a:pPr>
            <a:r>
              <a:rPr lang="ru-RU" dirty="0" err="1">
                <a:solidFill>
                  <a:schemeClr val="bg2">
                    <a:lumMod val="60000"/>
                    <a:lumOff val="40000"/>
                  </a:schemeClr>
                </a:solidFill>
              </a:rPr>
              <a:t>значна</a:t>
            </a:r>
            <a:r>
              <a:rPr lang="ru-RU" dirty="0">
                <a:solidFill>
                  <a:schemeClr val="bg2">
                    <a:lumMod val="60000"/>
                    <a:lumOff val="40000"/>
                  </a:schemeClr>
                </a:solidFill>
              </a:rPr>
              <a:t> </a:t>
            </a:r>
            <a:r>
              <a:rPr lang="ru-RU" dirty="0" err="1">
                <a:solidFill>
                  <a:schemeClr val="bg2">
                    <a:lumMod val="60000"/>
                    <a:lumOff val="40000"/>
                  </a:schemeClr>
                </a:solidFill>
              </a:rPr>
              <a:t>лібералізація</a:t>
            </a:r>
            <a:r>
              <a:rPr lang="ru-RU" dirty="0">
                <a:solidFill>
                  <a:schemeClr val="bg2">
                    <a:lumMod val="60000"/>
                    <a:lumOff val="40000"/>
                  </a:schemeClr>
                </a:solidFill>
              </a:rPr>
              <a:t> доступу на </a:t>
            </a:r>
            <a:r>
              <a:rPr lang="ru-RU" dirty="0" err="1">
                <a:solidFill>
                  <a:schemeClr val="bg2">
                    <a:lumMod val="60000"/>
                    <a:lumOff val="40000"/>
                  </a:schemeClr>
                </a:solidFill>
              </a:rPr>
              <a:t>національні</a:t>
            </a:r>
            <a:r>
              <a:rPr lang="ru-RU" dirty="0">
                <a:solidFill>
                  <a:schemeClr val="bg2">
                    <a:lumMod val="60000"/>
                    <a:lumOff val="40000"/>
                  </a:schemeClr>
                </a:solidFill>
              </a:rPr>
              <a:t> </a:t>
            </a:r>
            <a:r>
              <a:rPr lang="ru-RU" dirty="0" err="1">
                <a:solidFill>
                  <a:schemeClr val="bg2">
                    <a:lumMod val="60000"/>
                    <a:lumOff val="40000"/>
                  </a:schemeClr>
                </a:solidFill>
              </a:rPr>
              <a:t>товарні</a:t>
            </a:r>
            <a:r>
              <a:rPr lang="ru-RU" dirty="0">
                <a:solidFill>
                  <a:schemeClr val="bg2">
                    <a:lumMod val="60000"/>
                    <a:lumOff val="40000"/>
                  </a:schemeClr>
                </a:solidFill>
              </a:rPr>
              <a:t> ринки, </a:t>
            </a:r>
            <a:r>
              <a:rPr lang="ru-RU" dirty="0" err="1">
                <a:solidFill>
                  <a:schemeClr val="bg2">
                    <a:lumMod val="60000"/>
                    <a:lumOff val="40000"/>
                  </a:schemeClr>
                </a:solidFill>
              </a:rPr>
              <a:t>суттєве</a:t>
            </a:r>
            <a:r>
              <a:rPr lang="ru-RU" dirty="0">
                <a:solidFill>
                  <a:schemeClr val="bg2">
                    <a:lumMod val="60000"/>
                    <a:lumOff val="40000"/>
                  </a:schemeClr>
                </a:solidFill>
              </a:rPr>
              <a:t> </a:t>
            </a:r>
            <a:r>
              <a:rPr lang="ru-RU" dirty="0" err="1">
                <a:solidFill>
                  <a:schemeClr val="bg2">
                    <a:lumMod val="60000"/>
                    <a:lumOff val="40000"/>
                  </a:schemeClr>
                </a:solidFill>
              </a:rPr>
              <a:t>зниження</a:t>
            </a:r>
            <a:r>
              <a:rPr lang="ru-RU" dirty="0">
                <a:solidFill>
                  <a:schemeClr val="bg2">
                    <a:lumMod val="60000"/>
                    <a:lumOff val="40000"/>
                  </a:schemeClr>
                </a:solidFill>
              </a:rPr>
              <a:t> ставок </a:t>
            </a:r>
            <a:r>
              <a:rPr lang="ru-RU" dirty="0" err="1">
                <a:solidFill>
                  <a:schemeClr val="bg2">
                    <a:lumMod val="60000"/>
                    <a:lumOff val="40000"/>
                  </a:schemeClr>
                </a:solidFill>
              </a:rPr>
              <a:t>мита</a:t>
            </a:r>
            <a:r>
              <a:rPr lang="ru-RU" dirty="0">
                <a:solidFill>
                  <a:schemeClr val="bg2">
                    <a:lumMod val="60000"/>
                    <a:lumOff val="40000"/>
                  </a:schemeClr>
                </a:solidFill>
              </a:rPr>
              <a:t> на </a:t>
            </a:r>
            <a:r>
              <a:rPr lang="ru-RU" dirty="0" err="1">
                <a:solidFill>
                  <a:schemeClr val="bg2">
                    <a:lumMod val="60000"/>
                    <a:lumOff val="40000"/>
                  </a:schemeClr>
                </a:solidFill>
              </a:rPr>
              <a:t>значний</a:t>
            </a:r>
            <a:r>
              <a:rPr lang="ru-RU" dirty="0">
                <a:solidFill>
                  <a:schemeClr val="bg2">
                    <a:lumMod val="60000"/>
                    <a:lumOff val="40000"/>
                  </a:schemeClr>
                </a:solidFill>
              </a:rPr>
              <a:t> </a:t>
            </a:r>
            <a:r>
              <a:rPr lang="ru-RU" dirty="0" err="1">
                <a:solidFill>
                  <a:schemeClr val="bg2">
                    <a:lumMod val="60000"/>
                    <a:lumOff val="40000"/>
                  </a:schemeClr>
                </a:solidFill>
              </a:rPr>
              <a:t>перелік</a:t>
            </a:r>
            <a:r>
              <a:rPr lang="ru-RU" dirty="0">
                <a:solidFill>
                  <a:schemeClr val="bg2">
                    <a:lumMod val="60000"/>
                    <a:lumOff val="40000"/>
                  </a:schemeClr>
                </a:solidFill>
              </a:rPr>
              <a:t> </a:t>
            </a:r>
            <a:r>
              <a:rPr lang="ru-RU" dirty="0" err="1">
                <a:solidFill>
                  <a:schemeClr val="bg2">
                    <a:lumMod val="60000"/>
                    <a:lumOff val="40000"/>
                  </a:schemeClr>
                </a:solidFill>
              </a:rPr>
              <a:t>продукції</a:t>
            </a:r>
            <a:r>
              <a:rPr lang="ru-RU" dirty="0">
                <a:solidFill>
                  <a:schemeClr val="bg2">
                    <a:lumMod val="60000"/>
                    <a:lumOff val="40000"/>
                  </a:schemeClr>
                </a:solidFill>
              </a:rPr>
              <a:t> (в тому </a:t>
            </a:r>
            <a:r>
              <a:rPr lang="ru-RU" dirty="0" err="1">
                <a:solidFill>
                  <a:schemeClr val="bg2">
                    <a:lumMod val="60000"/>
                    <a:lumOff val="40000"/>
                  </a:schemeClr>
                </a:solidFill>
              </a:rPr>
              <a:t>числі</a:t>
            </a:r>
            <a:r>
              <a:rPr lang="ru-RU" dirty="0">
                <a:solidFill>
                  <a:schemeClr val="bg2">
                    <a:lumMod val="60000"/>
                    <a:lumOff val="40000"/>
                  </a:schemeClr>
                </a:solidFill>
              </a:rPr>
              <a:t> </a:t>
            </a:r>
            <a:r>
              <a:rPr lang="ru-RU" dirty="0" err="1">
                <a:solidFill>
                  <a:schemeClr val="bg2">
                    <a:lumMod val="60000"/>
                    <a:lumOff val="40000"/>
                  </a:schemeClr>
                </a:solidFill>
              </a:rPr>
              <a:t>приєднання</a:t>
            </a:r>
            <a:r>
              <a:rPr lang="ru-RU" dirty="0">
                <a:solidFill>
                  <a:schemeClr val="bg2">
                    <a:lumMod val="60000"/>
                    <a:lumOff val="40000"/>
                  </a:schemeClr>
                </a:solidFill>
              </a:rPr>
              <a:t> до </a:t>
            </a:r>
            <a:r>
              <a:rPr lang="ru-RU" dirty="0" err="1">
                <a:solidFill>
                  <a:schemeClr val="bg2">
                    <a:lumMod val="60000"/>
                    <a:lumOff val="40000"/>
                  </a:schemeClr>
                </a:solidFill>
              </a:rPr>
              <a:t>секторальних</a:t>
            </a:r>
            <a:r>
              <a:rPr lang="ru-RU" dirty="0">
                <a:solidFill>
                  <a:schemeClr val="bg2">
                    <a:lumMod val="60000"/>
                    <a:lumOff val="40000"/>
                  </a:schemeClr>
                </a:solidFill>
              </a:rPr>
              <a:t> </a:t>
            </a:r>
            <a:r>
              <a:rPr lang="ru-RU" dirty="0" err="1">
                <a:solidFill>
                  <a:schemeClr val="bg2">
                    <a:lumMod val="60000"/>
                    <a:lumOff val="40000"/>
                  </a:schemeClr>
                </a:solidFill>
              </a:rPr>
              <a:t>угод</a:t>
            </a:r>
            <a:r>
              <a:rPr lang="ru-RU" dirty="0">
                <a:solidFill>
                  <a:schemeClr val="bg2">
                    <a:lumMod val="60000"/>
                    <a:lumOff val="40000"/>
                  </a:schemeClr>
                </a:solidFill>
              </a:rPr>
              <a:t> та </a:t>
            </a:r>
            <a:r>
              <a:rPr lang="ru-RU" dirty="0" err="1">
                <a:solidFill>
                  <a:schemeClr val="bg2">
                    <a:lumMod val="60000"/>
                    <a:lumOff val="40000"/>
                  </a:schemeClr>
                </a:solidFill>
              </a:rPr>
              <a:t>ініціатив</a:t>
            </a:r>
            <a:r>
              <a:rPr lang="ru-RU" dirty="0">
                <a:solidFill>
                  <a:schemeClr val="bg2">
                    <a:lumMod val="60000"/>
                    <a:lumOff val="40000"/>
                  </a:schemeClr>
                </a:solidFill>
              </a:rPr>
              <a:t>), </a:t>
            </a:r>
            <a:r>
              <a:rPr lang="ru-RU" dirty="0" err="1">
                <a:solidFill>
                  <a:schemeClr val="bg2">
                    <a:lumMod val="60000"/>
                    <a:lumOff val="40000"/>
                  </a:schemeClr>
                </a:solidFill>
              </a:rPr>
              <a:t>скасування</a:t>
            </a:r>
            <a:r>
              <a:rPr lang="ru-RU" dirty="0">
                <a:solidFill>
                  <a:schemeClr val="bg2">
                    <a:lumMod val="60000"/>
                    <a:lumOff val="40000"/>
                  </a:schemeClr>
                </a:solidFill>
              </a:rPr>
              <a:t> </a:t>
            </a:r>
            <a:r>
              <a:rPr lang="ru-RU" dirty="0" err="1">
                <a:solidFill>
                  <a:schemeClr val="bg2">
                    <a:lumMod val="60000"/>
                    <a:lumOff val="40000"/>
                  </a:schemeClr>
                </a:solidFill>
              </a:rPr>
              <a:t>дії</a:t>
            </a:r>
            <a:r>
              <a:rPr lang="ru-RU" dirty="0">
                <a:solidFill>
                  <a:schemeClr val="bg2">
                    <a:lumMod val="60000"/>
                    <a:lumOff val="40000"/>
                  </a:schemeClr>
                </a:solidFill>
              </a:rPr>
              <a:t> </a:t>
            </a:r>
            <a:r>
              <a:rPr lang="ru-RU" dirty="0" err="1">
                <a:solidFill>
                  <a:schemeClr val="bg2">
                    <a:lumMod val="60000"/>
                    <a:lumOff val="40000"/>
                  </a:schemeClr>
                </a:solidFill>
              </a:rPr>
              <a:t>багатьох</a:t>
            </a:r>
            <a:r>
              <a:rPr lang="ru-RU" dirty="0">
                <a:solidFill>
                  <a:schemeClr val="bg2">
                    <a:lumMod val="60000"/>
                    <a:lumOff val="40000"/>
                  </a:schemeClr>
                </a:solidFill>
              </a:rPr>
              <a:t> </a:t>
            </a:r>
            <a:r>
              <a:rPr lang="ru-RU" dirty="0" err="1">
                <a:solidFill>
                  <a:schemeClr val="bg2">
                    <a:lumMod val="60000"/>
                    <a:lumOff val="40000"/>
                  </a:schemeClr>
                </a:solidFill>
              </a:rPr>
              <a:t>нетарифних</a:t>
            </a:r>
            <a:r>
              <a:rPr lang="ru-RU" dirty="0">
                <a:solidFill>
                  <a:schemeClr val="bg2">
                    <a:lumMod val="60000"/>
                    <a:lumOff val="40000"/>
                  </a:schemeClr>
                </a:solidFill>
              </a:rPr>
              <a:t> </a:t>
            </a:r>
            <a:r>
              <a:rPr lang="ru-RU" dirty="0" err="1">
                <a:solidFill>
                  <a:schemeClr val="bg2">
                    <a:lumMod val="60000"/>
                    <a:lumOff val="40000"/>
                  </a:schemeClr>
                </a:solidFill>
              </a:rPr>
              <a:t>заходів</a:t>
            </a:r>
            <a:r>
              <a:rPr lang="ru-RU" dirty="0">
                <a:solidFill>
                  <a:schemeClr val="bg2">
                    <a:lumMod val="60000"/>
                    <a:lumOff val="40000"/>
                  </a:schemeClr>
                </a:solidFill>
              </a:rPr>
              <a:t>, </a:t>
            </a:r>
            <a:r>
              <a:rPr lang="ru-RU" dirty="0" err="1">
                <a:solidFill>
                  <a:schemeClr val="bg2">
                    <a:lumMod val="60000"/>
                    <a:lumOff val="40000"/>
                  </a:schemeClr>
                </a:solidFill>
              </a:rPr>
              <a:t>навіть</a:t>
            </a:r>
            <a:r>
              <a:rPr lang="ru-RU" dirty="0">
                <a:solidFill>
                  <a:schemeClr val="bg2">
                    <a:lumMod val="60000"/>
                    <a:lumOff val="40000"/>
                  </a:schemeClr>
                </a:solidFill>
              </a:rPr>
              <a:t> на </a:t>
            </a:r>
            <a:r>
              <a:rPr lang="ru-RU" dirty="0" err="1">
                <a:solidFill>
                  <a:schemeClr val="bg2">
                    <a:lumMod val="60000"/>
                    <a:lumOff val="40000"/>
                  </a:schemeClr>
                </a:solidFill>
              </a:rPr>
              <a:t>традиційно</a:t>
            </a:r>
            <a:r>
              <a:rPr lang="ru-RU" dirty="0">
                <a:solidFill>
                  <a:schemeClr val="bg2">
                    <a:lumMod val="60000"/>
                    <a:lumOff val="40000"/>
                  </a:schemeClr>
                </a:solidFill>
              </a:rPr>
              <a:t> </a:t>
            </a:r>
            <a:r>
              <a:rPr lang="ru-RU" dirty="0" err="1">
                <a:solidFill>
                  <a:schemeClr val="bg2">
                    <a:lumMod val="60000"/>
                    <a:lumOff val="40000"/>
                  </a:schemeClr>
                </a:solidFill>
              </a:rPr>
              <a:t>важливу</a:t>
            </a:r>
            <a:r>
              <a:rPr lang="ru-RU" dirty="0">
                <a:solidFill>
                  <a:schemeClr val="bg2">
                    <a:lumMod val="60000"/>
                    <a:lumOff val="40000"/>
                  </a:schemeClr>
                </a:solidFill>
              </a:rPr>
              <a:t> </a:t>
            </a:r>
            <a:r>
              <a:rPr lang="ru-RU" dirty="0" err="1">
                <a:solidFill>
                  <a:schemeClr val="bg2">
                    <a:lumMod val="60000"/>
                    <a:lumOff val="40000"/>
                  </a:schemeClr>
                </a:solidFill>
              </a:rPr>
              <a:t>продукцію</a:t>
            </a:r>
            <a:r>
              <a:rPr lang="ru-RU" dirty="0" smtClean="0">
                <a:solidFill>
                  <a:schemeClr val="bg2">
                    <a:lumMod val="60000"/>
                    <a:lumOff val="40000"/>
                  </a:schemeClr>
                </a:solidFill>
              </a:rPr>
              <a:t>;</a:t>
            </a:r>
          </a:p>
          <a:p>
            <a:pPr marL="0" indent="0">
              <a:buNone/>
            </a:pPr>
            <a:endParaRPr lang="ru-RU" dirty="0" smtClean="0"/>
          </a:p>
          <a:p>
            <a:pPr>
              <a:buFont typeface="Wingdings" pitchFamily="2" charset="2"/>
              <a:buChar char="v"/>
            </a:pPr>
            <a:endParaRPr lang="ru-RU" dirty="0"/>
          </a:p>
          <a:p>
            <a:pPr marL="0" indent="0">
              <a:buNone/>
            </a:pPr>
            <a:endParaRPr lang="ru-RU" dirty="0"/>
          </a:p>
        </p:txBody>
      </p:sp>
    </p:spTree>
    <p:extLst>
      <p:ext uri="{BB962C8B-B14F-4D97-AF65-F5344CB8AC3E}">
        <p14:creationId xmlns:p14="http://schemas.microsoft.com/office/powerpoint/2010/main" val="2272817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581128"/>
            <a:ext cx="3810000" cy="2173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611560" y="1052736"/>
            <a:ext cx="8208590" cy="5398865"/>
          </a:xfrm>
        </p:spPr>
        <p:txBody>
          <a:bodyPr/>
          <a:lstStyle/>
          <a:p>
            <a:pPr>
              <a:lnSpc>
                <a:spcPct val="150000"/>
              </a:lnSpc>
              <a:buFont typeface="Wingdings" pitchFamily="2" charset="2"/>
              <a:buChar char="v"/>
            </a:pPr>
            <a:r>
              <a:rPr lang="ru-RU" sz="2400" dirty="0" err="1">
                <a:solidFill>
                  <a:srgbClr val="00B0F0"/>
                </a:solidFill>
              </a:rPr>
              <a:t>незастосування</a:t>
            </a:r>
            <a:r>
              <a:rPr lang="ru-RU" sz="2400" dirty="0">
                <a:solidFill>
                  <a:srgbClr val="00B0F0"/>
                </a:solidFill>
              </a:rPr>
              <a:t> </a:t>
            </a:r>
            <a:r>
              <a:rPr lang="ru-RU" sz="2400" dirty="0" err="1">
                <a:solidFill>
                  <a:srgbClr val="00B0F0"/>
                </a:solidFill>
              </a:rPr>
              <a:t>експортних</a:t>
            </a:r>
            <a:r>
              <a:rPr lang="ru-RU" sz="2400" dirty="0">
                <a:solidFill>
                  <a:srgbClr val="00B0F0"/>
                </a:solidFill>
              </a:rPr>
              <a:t> </a:t>
            </a:r>
            <a:r>
              <a:rPr lang="ru-RU" sz="2400" dirty="0" err="1">
                <a:solidFill>
                  <a:srgbClr val="00B0F0"/>
                </a:solidFill>
              </a:rPr>
              <a:t>субсидій</a:t>
            </a:r>
            <a:r>
              <a:rPr lang="ru-RU" sz="2400" dirty="0">
                <a:solidFill>
                  <a:srgbClr val="00B0F0"/>
                </a:solidFill>
              </a:rPr>
              <a:t> на </a:t>
            </a:r>
            <a:r>
              <a:rPr lang="ru-RU" sz="2400" dirty="0" err="1">
                <a:solidFill>
                  <a:srgbClr val="00B0F0"/>
                </a:solidFill>
              </a:rPr>
              <a:t>сільськогосподарську</a:t>
            </a:r>
            <a:r>
              <a:rPr lang="ru-RU" sz="2400" dirty="0">
                <a:solidFill>
                  <a:srgbClr val="00B0F0"/>
                </a:solidFill>
              </a:rPr>
              <a:t> </a:t>
            </a:r>
            <a:r>
              <a:rPr lang="ru-RU" sz="2400" dirty="0" err="1">
                <a:solidFill>
                  <a:srgbClr val="00B0F0"/>
                </a:solidFill>
              </a:rPr>
              <a:t>продукцію</a:t>
            </a:r>
            <a:r>
              <a:rPr lang="ru-RU" sz="2400" dirty="0">
                <a:solidFill>
                  <a:srgbClr val="00B0F0"/>
                </a:solidFill>
              </a:rPr>
              <a:t>, </a:t>
            </a:r>
            <a:r>
              <a:rPr lang="ru-RU" sz="2400" dirty="0" err="1">
                <a:solidFill>
                  <a:srgbClr val="00B0F0"/>
                </a:solidFill>
              </a:rPr>
              <a:t>обмеження</a:t>
            </a:r>
            <a:r>
              <a:rPr lang="ru-RU" sz="2400" dirty="0">
                <a:solidFill>
                  <a:srgbClr val="00B0F0"/>
                </a:solidFill>
              </a:rPr>
              <a:t> </a:t>
            </a:r>
            <a:r>
              <a:rPr lang="ru-RU" sz="2400" dirty="0" err="1">
                <a:solidFill>
                  <a:srgbClr val="00B0F0"/>
                </a:solidFill>
              </a:rPr>
              <a:t>обсягу</a:t>
            </a:r>
            <a:r>
              <a:rPr lang="ru-RU" sz="2400" dirty="0">
                <a:solidFill>
                  <a:srgbClr val="00B0F0"/>
                </a:solidFill>
              </a:rPr>
              <a:t> </a:t>
            </a:r>
            <a:r>
              <a:rPr lang="ru-RU" sz="2400" dirty="0" err="1">
                <a:solidFill>
                  <a:srgbClr val="00B0F0"/>
                </a:solidFill>
              </a:rPr>
              <a:t>внутрішньої</a:t>
            </a:r>
            <a:r>
              <a:rPr lang="ru-RU" sz="2400" dirty="0">
                <a:solidFill>
                  <a:srgbClr val="00B0F0"/>
                </a:solidFill>
              </a:rPr>
              <a:t> </a:t>
            </a:r>
            <a:r>
              <a:rPr lang="ru-RU" sz="2400" dirty="0" err="1">
                <a:solidFill>
                  <a:srgbClr val="00B0F0"/>
                </a:solidFill>
              </a:rPr>
              <a:t>підтримки</a:t>
            </a:r>
            <a:r>
              <a:rPr lang="ru-RU" sz="2400" dirty="0">
                <a:solidFill>
                  <a:srgbClr val="00B0F0"/>
                </a:solidFill>
              </a:rPr>
              <a:t> </a:t>
            </a:r>
            <a:r>
              <a:rPr lang="ru-RU" sz="2400" dirty="0" err="1">
                <a:solidFill>
                  <a:srgbClr val="00B0F0"/>
                </a:solidFill>
              </a:rPr>
              <a:t>сільського</a:t>
            </a:r>
            <a:r>
              <a:rPr lang="ru-RU" sz="2400" dirty="0">
                <a:solidFill>
                  <a:srgbClr val="00B0F0"/>
                </a:solidFill>
              </a:rPr>
              <a:t> </a:t>
            </a:r>
            <a:r>
              <a:rPr lang="ru-RU" sz="2400" dirty="0" err="1">
                <a:solidFill>
                  <a:srgbClr val="00B0F0"/>
                </a:solidFill>
              </a:rPr>
              <a:t>господарства</a:t>
            </a:r>
            <a:r>
              <a:rPr lang="ru-RU" sz="2400" dirty="0">
                <a:solidFill>
                  <a:srgbClr val="00B0F0"/>
                </a:solidFill>
              </a:rPr>
              <a:t> (</a:t>
            </a:r>
            <a:r>
              <a:rPr lang="ru-RU" sz="2400" dirty="0" err="1">
                <a:solidFill>
                  <a:srgbClr val="00B0F0"/>
                </a:solidFill>
              </a:rPr>
              <a:t>окрім</a:t>
            </a:r>
            <a:r>
              <a:rPr lang="ru-RU" sz="2400" dirty="0">
                <a:solidFill>
                  <a:srgbClr val="00B0F0"/>
                </a:solidFill>
              </a:rPr>
              <a:t> </a:t>
            </a:r>
            <a:r>
              <a:rPr lang="ru-RU" sz="2400" dirty="0" err="1">
                <a:solidFill>
                  <a:srgbClr val="00B0F0"/>
                </a:solidFill>
              </a:rPr>
              <a:t>дозволених</a:t>
            </a:r>
            <a:r>
              <a:rPr lang="ru-RU" sz="2400" dirty="0">
                <a:solidFill>
                  <a:srgbClr val="00B0F0"/>
                </a:solidFill>
              </a:rPr>
              <a:t> </a:t>
            </a:r>
            <a:r>
              <a:rPr lang="ru-RU" sz="2400" dirty="0" err="1">
                <a:solidFill>
                  <a:srgbClr val="00B0F0"/>
                </a:solidFill>
              </a:rPr>
              <a:t>субсидій</a:t>
            </a:r>
            <a:r>
              <a:rPr lang="ru-RU" sz="2400" dirty="0">
                <a:solidFill>
                  <a:srgbClr val="00B0F0"/>
                </a:solidFill>
              </a:rPr>
              <a:t> а рамках так </a:t>
            </a:r>
            <a:r>
              <a:rPr lang="ru-RU" sz="2400" dirty="0" err="1">
                <a:solidFill>
                  <a:srgbClr val="00B0F0"/>
                </a:solidFill>
              </a:rPr>
              <a:t>званої</a:t>
            </a:r>
            <a:r>
              <a:rPr lang="ru-RU" sz="2400" dirty="0">
                <a:solidFill>
                  <a:srgbClr val="00B0F0"/>
                </a:solidFill>
              </a:rPr>
              <a:t> “</a:t>
            </a:r>
            <a:r>
              <a:rPr lang="ru-RU" sz="2400" dirty="0" err="1">
                <a:solidFill>
                  <a:srgbClr val="00B0F0"/>
                </a:solidFill>
              </a:rPr>
              <a:t>зеленої</a:t>
            </a:r>
            <a:r>
              <a:rPr lang="ru-RU" sz="2400" dirty="0">
                <a:solidFill>
                  <a:srgbClr val="00B0F0"/>
                </a:solidFill>
              </a:rPr>
              <a:t> </a:t>
            </a:r>
            <a:r>
              <a:rPr lang="ru-RU" sz="2400" dirty="0" err="1">
                <a:solidFill>
                  <a:srgbClr val="00B0F0"/>
                </a:solidFill>
              </a:rPr>
              <a:t>скриньки</a:t>
            </a:r>
            <a:r>
              <a:rPr lang="ru-RU" sz="2400" dirty="0" smtClean="0">
                <a:solidFill>
                  <a:srgbClr val="00B0F0"/>
                </a:solidFill>
              </a:rPr>
              <a:t>”);</a:t>
            </a:r>
          </a:p>
          <a:p>
            <a:pPr>
              <a:lnSpc>
                <a:spcPct val="150000"/>
              </a:lnSpc>
              <a:buFont typeface="Wingdings" pitchFamily="2" charset="2"/>
              <a:buChar char="v"/>
            </a:pPr>
            <a:r>
              <a:rPr lang="ru-RU" sz="2400" dirty="0" err="1">
                <a:solidFill>
                  <a:srgbClr val="00B0F0"/>
                </a:solidFill>
              </a:rPr>
              <a:t>значна</a:t>
            </a:r>
            <a:r>
              <a:rPr lang="ru-RU" sz="2400" dirty="0">
                <a:solidFill>
                  <a:srgbClr val="00B0F0"/>
                </a:solidFill>
              </a:rPr>
              <a:t> </a:t>
            </a:r>
            <a:r>
              <a:rPr lang="ru-RU" sz="2400" dirty="0" err="1">
                <a:solidFill>
                  <a:srgbClr val="00B0F0"/>
                </a:solidFill>
              </a:rPr>
              <a:t>лібералізація</a:t>
            </a:r>
            <a:r>
              <a:rPr lang="ru-RU" sz="2400" dirty="0">
                <a:solidFill>
                  <a:srgbClr val="00B0F0"/>
                </a:solidFill>
              </a:rPr>
              <a:t> доступу на </a:t>
            </a:r>
            <a:r>
              <a:rPr lang="ru-RU" sz="2400" dirty="0" err="1">
                <a:solidFill>
                  <a:srgbClr val="00B0F0"/>
                </a:solidFill>
              </a:rPr>
              <a:t>національні</a:t>
            </a:r>
            <a:r>
              <a:rPr lang="ru-RU" sz="2400" dirty="0">
                <a:solidFill>
                  <a:srgbClr val="00B0F0"/>
                </a:solidFill>
              </a:rPr>
              <a:t> ринки </a:t>
            </a:r>
            <a:r>
              <a:rPr lang="ru-RU" sz="2400" dirty="0" err="1">
                <a:solidFill>
                  <a:srgbClr val="00B0F0"/>
                </a:solidFill>
              </a:rPr>
              <a:t>послуг</a:t>
            </a:r>
            <a:r>
              <a:rPr lang="ru-RU" sz="2400" dirty="0">
                <a:solidFill>
                  <a:srgbClr val="00B0F0"/>
                </a:solidFill>
              </a:rPr>
              <a:t>. </a:t>
            </a:r>
          </a:p>
        </p:txBody>
      </p:sp>
    </p:spTree>
    <p:extLst>
      <p:ext uri="{BB962C8B-B14F-4D97-AF65-F5344CB8AC3E}">
        <p14:creationId xmlns:p14="http://schemas.microsoft.com/office/powerpoint/2010/main" val="37189072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2420888"/>
            <a:ext cx="6553200" cy="2088232"/>
          </a:xfrm>
        </p:spPr>
        <p:txBody>
          <a:bodyPr/>
          <a:lstStyle/>
          <a:p>
            <a:pPr algn="ctr"/>
            <a:r>
              <a:rPr lang="ru-RU" sz="6000" dirty="0" smtClean="0">
                <a:solidFill>
                  <a:srgbClr val="6600CC"/>
                </a:solidFill>
              </a:rPr>
              <a:t/>
            </a:r>
            <a:br>
              <a:rPr lang="ru-RU" sz="6000" dirty="0" smtClean="0">
                <a:solidFill>
                  <a:srgbClr val="6600CC"/>
                </a:solidFill>
              </a:rPr>
            </a:br>
            <a:r>
              <a:rPr lang="ru-RU" sz="6000" dirty="0" err="1" smtClean="0">
                <a:solidFill>
                  <a:srgbClr val="6600CC"/>
                </a:solidFill>
              </a:rPr>
              <a:t>Дякую</a:t>
            </a:r>
            <a:r>
              <a:rPr lang="ru-RU" sz="6000" dirty="0" smtClean="0">
                <a:solidFill>
                  <a:srgbClr val="6600CC"/>
                </a:solidFill>
              </a:rPr>
              <a:t> </a:t>
            </a:r>
            <a:r>
              <a:rPr lang="ru-RU" sz="6000" dirty="0">
                <a:solidFill>
                  <a:srgbClr val="6600CC"/>
                </a:solidFill>
              </a:rPr>
              <a:t>за Вашу </a:t>
            </a:r>
            <a:r>
              <a:rPr lang="ru-RU" sz="6000" dirty="0" err="1">
                <a:solidFill>
                  <a:srgbClr val="6600CC"/>
                </a:solidFill>
              </a:rPr>
              <a:t>увагу</a:t>
            </a:r>
            <a:r>
              <a:rPr lang="ru-RU" sz="6000" dirty="0" smtClean="0">
                <a:solidFill>
                  <a:srgbClr val="6600CC"/>
                </a:solidFill>
              </a:rPr>
              <a:t>!!!</a:t>
            </a:r>
            <a:r>
              <a:rPr lang="ru-RU" sz="6000" dirty="0">
                <a:solidFill>
                  <a:srgbClr val="6600CC"/>
                </a:solidFill>
              </a:rPr>
              <a:t/>
            </a:r>
            <a:br>
              <a:rPr lang="ru-RU" sz="6000" dirty="0">
                <a:solidFill>
                  <a:srgbClr val="6600CC"/>
                </a:solidFill>
              </a:rPr>
            </a:br>
            <a:endParaRPr lang="ru-RU" sz="6000" dirty="0">
              <a:solidFill>
                <a:srgbClr val="6600CC"/>
              </a:solidFill>
            </a:endParaRPr>
          </a:p>
        </p:txBody>
      </p:sp>
    </p:spTree>
    <p:extLst>
      <p:ext uri="{BB962C8B-B14F-4D97-AF65-F5344CB8AC3E}">
        <p14:creationId xmlns:p14="http://schemas.microsoft.com/office/powerpoint/2010/main" val="387821507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39552" y="1628800"/>
            <a:ext cx="7643812" cy="4392488"/>
          </a:xfrm>
        </p:spPr>
        <p:txBody>
          <a:bodyPr/>
          <a:lstStyle/>
          <a:p>
            <a:pPr marL="0" indent="0" algn="ctr">
              <a:lnSpc>
                <a:spcPct val="150000"/>
              </a:lnSpc>
              <a:buNone/>
            </a:pPr>
            <a:endParaRPr lang="ru-RU" sz="2000" dirty="0" smtClean="0">
              <a:solidFill>
                <a:srgbClr val="7030A0"/>
              </a:solidFill>
            </a:endParaRPr>
          </a:p>
          <a:p>
            <a:pPr marL="0" indent="0" algn="ctr">
              <a:lnSpc>
                <a:spcPct val="150000"/>
              </a:lnSpc>
              <a:buNone/>
            </a:pPr>
            <a:r>
              <a:rPr lang="ru-RU" sz="2000" dirty="0" smtClean="0">
                <a:solidFill>
                  <a:srgbClr val="7030A0"/>
                </a:solidFill>
              </a:rPr>
              <a:t>Метою </a:t>
            </a:r>
            <a:r>
              <a:rPr lang="ru-RU" sz="2000" dirty="0" err="1" smtClean="0">
                <a:solidFill>
                  <a:srgbClr val="7030A0"/>
                </a:solidFill>
              </a:rPr>
              <a:t>даної</a:t>
            </a:r>
            <a:r>
              <a:rPr lang="ru-RU" sz="2000" dirty="0" smtClean="0">
                <a:solidFill>
                  <a:srgbClr val="7030A0"/>
                </a:solidFill>
              </a:rPr>
              <a:t> </a:t>
            </a:r>
            <a:r>
              <a:rPr lang="ru-RU" sz="2000" dirty="0" err="1" smtClean="0">
                <a:solidFill>
                  <a:srgbClr val="7030A0"/>
                </a:solidFill>
              </a:rPr>
              <a:t>організації</a:t>
            </a:r>
            <a:r>
              <a:rPr lang="ru-RU" sz="2000" dirty="0" smtClean="0">
                <a:solidFill>
                  <a:srgbClr val="7030A0"/>
                </a:solidFill>
              </a:rPr>
              <a:t> </a:t>
            </a:r>
            <a:r>
              <a:rPr lang="ru-RU" sz="2000" dirty="0">
                <a:solidFill>
                  <a:srgbClr val="7030A0"/>
                </a:solidFill>
              </a:rPr>
              <a:t>є </a:t>
            </a:r>
            <a:r>
              <a:rPr lang="ru-RU" sz="2000" dirty="0" err="1">
                <a:solidFill>
                  <a:srgbClr val="7030A0"/>
                </a:solidFill>
              </a:rPr>
              <a:t>розробка</a:t>
            </a:r>
            <a:r>
              <a:rPr lang="ru-RU" sz="2000" dirty="0">
                <a:solidFill>
                  <a:srgbClr val="7030A0"/>
                </a:solidFill>
              </a:rPr>
              <a:t> </a:t>
            </a:r>
            <a:r>
              <a:rPr lang="ru-RU" sz="2000" dirty="0" err="1">
                <a:solidFill>
                  <a:srgbClr val="7030A0"/>
                </a:solidFill>
              </a:rPr>
              <a:t>системи</a:t>
            </a:r>
            <a:r>
              <a:rPr lang="ru-RU" sz="2000" dirty="0">
                <a:solidFill>
                  <a:srgbClr val="7030A0"/>
                </a:solidFill>
              </a:rPr>
              <a:t> </a:t>
            </a:r>
            <a:r>
              <a:rPr lang="ru-RU" sz="2000" dirty="0" err="1">
                <a:solidFill>
                  <a:srgbClr val="7030A0"/>
                </a:solidFill>
              </a:rPr>
              <a:t>правових</a:t>
            </a:r>
            <a:r>
              <a:rPr lang="ru-RU" sz="2000" dirty="0">
                <a:solidFill>
                  <a:srgbClr val="7030A0"/>
                </a:solidFill>
              </a:rPr>
              <a:t> норм </a:t>
            </a:r>
            <a:r>
              <a:rPr lang="ru-RU" sz="2000" dirty="0" err="1">
                <a:solidFill>
                  <a:srgbClr val="7030A0"/>
                </a:solidFill>
              </a:rPr>
              <a:t>міжнародної</a:t>
            </a:r>
            <a:r>
              <a:rPr lang="ru-RU" sz="2000" dirty="0">
                <a:solidFill>
                  <a:srgbClr val="7030A0"/>
                </a:solidFill>
              </a:rPr>
              <a:t> </a:t>
            </a:r>
            <a:r>
              <a:rPr lang="ru-RU" sz="2000" dirty="0" err="1">
                <a:solidFill>
                  <a:srgbClr val="7030A0"/>
                </a:solidFill>
              </a:rPr>
              <a:t>торгівлі</a:t>
            </a:r>
            <a:r>
              <a:rPr lang="ru-RU" sz="2000" dirty="0">
                <a:solidFill>
                  <a:srgbClr val="7030A0"/>
                </a:solidFill>
              </a:rPr>
              <a:t> та контроль за </a:t>
            </a:r>
            <a:r>
              <a:rPr lang="ru-RU" sz="2000" dirty="0" err="1">
                <a:solidFill>
                  <a:srgbClr val="7030A0"/>
                </a:solidFill>
              </a:rPr>
              <a:t>їх</a:t>
            </a:r>
            <a:r>
              <a:rPr lang="ru-RU" sz="2000" dirty="0">
                <a:solidFill>
                  <a:srgbClr val="7030A0"/>
                </a:solidFill>
              </a:rPr>
              <a:t> </a:t>
            </a:r>
            <a:r>
              <a:rPr lang="ru-RU" sz="2000" dirty="0" err="1">
                <a:solidFill>
                  <a:srgbClr val="7030A0"/>
                </a:solidFill>
              </a:rPr>
              <a:t>дотриманням</a:t>
            </a:r>
            <a:r>
              <a:rPr lang="ru-RU" sz="2000" dirty="0">
                <a:solidFill>
                  <a:srgbClr val="7030A0"/>
                </a:solidFill>
              </a:rPr>
              <a:t>. </a:t>
            </a:r>
            <a:r>
              <a:rPr lang="ru-RU" sz="2000" dirty="0" err="1">
                <a:solidFill>
                  <a:srgbClr val="7030A0"/>
                </a:solidFill>
              </a:rPr>
              <a:t>Головними</a:t>
            </a:r>
            <a:r>
              <a:rPr lang="ru-RU" sz="2000" dirty="0">
                <a:solidFill>
                  <a:srgbClr val="7030A0"/>
                </a:solidFill>
              </a:rPr>
              <a:t> </a:t>
            </a:r>
            <a:r>
              <a:rPr lang="ru-RU" sz="2000" dirty="0" err="1">
                <a:solidFill>
                  <a:srgbClr val="7030A0"/>
                </a:solidFill>
              </a:rPr>
              <a:t>цілями</a:t>
            </a:r>
            <a:r>
              <a:rPr lang="ru-RU" sz="2000" dirty="0">
                <a:solidFill>
                  <a:srgbClr val="7030A0"/>
                </a:solidFill>
              </a:rPr>
              <a:t> СОТ є </a:t>
            </a:r>
            <a:r>
              <a:rPr lang="ru-RU" sz="2000" dirty="0" err="1">
                <a:solidFill>
                  <a:srgbClr val="7030A0"/>
                </a:solidFill>
              </a:rPr>
              <a:t>забезпечення</a:t>
            </a:r>
            <a:r>
              <a:rPr lang="ru-RU" sz="2000" dirty="0">
                <a:solidFill>
                  <a:srgbClr val="7030A0"/>
                </a:solidFill>
              </a:rPr>
              <a:t> </a:t>
            </a:r>
            <a:r>
              <a:rPr lang="ru-RU" sz="2000" dirty="0" err="1">
                <a:solidFill>
                  <a:srgbClr val="7030A0"/>
                </a:solidFill>
              </a:rPr>
              <a:t>тривалого</a:t>
            </a:r>
            <a:r>
              <a:rPr lang="ru-RU" sz="2000" dirty="0">
                <a:solidFill>
                  <a:srgbClr val="7030A0"/>
                </a:solidFill>
              </a:rPr>
              <a:t> і </a:t>
            </a:r>
            <a:r>
              <a:rPr lang="ru-RU" sz="2000" dirty="0" err="1">
                <a:solidFill>
                  <a:srgbClr val="7030A0"/>
                </a:solidFill>
              </a:rPr>
              <a:t>стабільного</a:t>
            </a:r>
            <a:r>
              <a:rPr lang="ru-RU" sz="2000" dirty="0">
                <a:solidFill>
                  <a:srgbClr val="7030A0"/>
                </a:solidFill>
              </a:rPr>
              <a:t> </a:t>
            </a:r>
            <a:r>
              <a:rPr lang="ru-RU" sz="2000" dirty="0" err="1">
                <a:solidFill>
                  <a:srgbClr val="7030A0"/>
                </a:solidFill>
              </a:rPr>
              <a:t>функціонування</a:t>
            </a:r>
            <a:r>
              <a:rPr lang="ru-RU" sz="2000" dirty="0">
                <a:solidFill>
                  <a:srgbClr val="7030A0"/>
                </a:solidFill>
              </a:rPr>
              <a:t> </a:t>
            </a:r>
            <a:r>
              <a:rPr lang="ru-RU" sz="2000" dirty="0" err="1">
                <a:solidFill>
                  <a:srgbClr val="7030A0"/>
                </a:solidFill>
              </a:rPr>
              <a:t>системи</a:t>
            </a:r>
            <a:r>
              <a:rPr lang="ru-RU" sz="2000" dirty="0">
                <a:solidFill>
                  <a:srgbClr val="7030A0"/>
                </a:solidFill>
              </a:rPr>
              <a:t> </a:t>
            </a:r>
            <a:r>
              <a:rPr lang="ru-RU" sz="2000" dirty="0" err="1">
                <a:solidFill>
                  <a:srgbClr val="7030A0"/>
                </a:solidFill>
              </a:rPr>
              <a:t>міжнародних</a:t>
            </a:r>
            <a:r>
              <a:rPr lang="ru-RU" sz="2000" dirty="0">
                <a:solidFill>
                  <a:srgbClr val="7030A0"/>
                </a:solidFill>
              </a:rPr>
              <a:t> </a:t>
            </a:r>
            <a:r>
              <a:rPr lang="ru-RU" sz="2000" dirty="0" err="1">
                <a:solidFill>
                  <a:srgbClr val="7030A0"/>
                </a:solidFill>
              </a:rPr>
              <a:t>торговельних</a:t>
            </a:r>
            <a:r>
              <a:rPr lang="ru-RU" sz="2000" dirty="0">
                <a:solidFill>
                  <a:srgbClr val="7030A0"/>
                </a:solidFill>
              </a:rPr>
              <a:t> </a:t>
            </a:r>
            <a:r>
              <a:rPr lang="ru-RU" sz="2000" dirty="0" err="1">
                <a:solidFill>
                  <a:srgbClr val="7030A0"/>
                </a:solidFill>
              </a:rPr>
              <a:t>зв’язків</a:t>
            </a:r>
            <a:r>
              <a:rPr lang="ru-RU" sz="2000" dirty="0">
                <a:solidFill>
                  <a:srgbClr val="7030A0"/>
                </a:solidFill>
              </a:rPr>
              <a:t>, </a:t>
            </a:r>
            <a:r>
              <a:rPr lang="ru-RU" sz="2000" dirty="0" err="1">
                <a:solidFill>
                  <a:srgbClr val="7030A0"/>
                </a:solidFill>
              </a:rPr>
              <a:t>лібералізація</a:t>
            </a:r>
            <a:r>
              <a:rPr lang="ru-RU" sz="2000" dirty="0">
                <a:solidFill>
                  <a:srgbClr val="7030A0"/>
                </a:solidFill>
              </a:rPr>
              <a:t> </a:t>
            </a:r>
            <a:r>
              <a:rPr lang="ru-RU" sz="2000" dirty="0" err="1">
                <a:solidFill>
                  <a:srgbClr val="7030A0"/>
                </a:solidFill>
              </a:rPr>
              <a:t>міжнародної</a:t>
            </a:r>
            <a:r>
              <a:rPr lang="ru-RU" sz="2000" dirty="0">
                <a:solidFill>
                  <a:srgbClr val="7030A0"/>
                </a:solidFill>
              </a:rPr>
              <a:t> </a:t>
            </a:r>
            <a:r>
              <a:rPr lang="ru-RU" sz="2000" dirty="0" err="1">
                <a:solidFill>
                  <a:srgbClr val="7030A0"/>
                </a:solidFill>
              </a:rPr>
              <a:t>торгівлі</a:t>
            </a:r>
            <a:r>
              <a:rPr lang="ru-RU" sz="2000" dirty="0">
                <a:solidFill>
                  <a:srgbClr val="7030A0"/>
                </a:solidFill>
              </a:rPr>
              <a:t>, </a:t>
            </a:r>
            <a:r>
              <a:rPr lang="ru-RU" sz="2000" dirty="0" err="1">
                <a:solidFill>
                  <a:srgbClr val="7030A0"/>
                </a:solidFill>
              </a:rPr>
              <a:t>поступове</a:t>
            </a:r>
            <a:r>
              <a:rPr lang="ru-RU" sz="2000" dirty="0">
                <a:solidFill>
                  <a:srgbClr val="7030A0"/>
                </a:solidFill>
              </a:rPr>
              <a:t> </a:t>
            </a:r>
            <a:r>
              <a:rPr lang="ru-RU" sz="2000" dirty="0" err="1">
                <a:solidFill>
                  <a:srgbClr val="7030A0"/>
                </a:solidFill>
              </a:rPr>
              <a:t>скасування</a:t>
            </a:r>
            <a:r>
              <a:rPr lang="ru-RU" sz="2000" dirty="0">
                <a:solidFill>
                  <a:srgbClr val="7030A0"/>
                </a:solidFill>
              </a:rPr>
              <a:t> </a:t>
            </a:r>
            <a:r>
              <a:rPr lang="ru-RU" sz="2000" dirty="0" err="1">
                <a:solidFill>
                  <a:srgbClr val="7030A0"/>
                </a:solidFill>
              </a:rPr>
              <a:t>митних</a:t>
            </a:r>
            <a:r>
              <a:rPr lang="ru-RU" sz="2000" dirty="0">
                <a:solidFill>
                  <a:srgbClr val="7030A0"/>
                </a:solidFill>
              </a:rPr>
              <a:t> і </a:t>
            </a:r>
            <a:r>
              <a:rPr lang="ru-RU" sz="2000" dirty="0" err="1">
                <a:solidFill>
                  <a:srgbClr val="7030A0"/>
                </a:solidFill>
              </a:rPr>
              <a:t>торговельних</a:t>
            </a:r>
            <a:r>
              <a:rPr lang="ru-RU" sz="2000" dirty="0">
                <a:solidFill>
                  <a:srgbClr val="7030A0"/>
                </a:solidFill>
              </a:rPr>
              <a:t> </a:t>
            </a:r>
            <a:r>
              <a:rPr lang="ru-RU" sz="2000" dirty="0" err="1">
                <a:solidFill>
                  <a:srgbClr val="7030A0"/>
                </a:solidFill>
              </a:rPr>
              <a:t>обмежень</a:t>
            </a:r>
            <a:r>
              <a:rPr lang="ru-RU" sz="2000" dirty="0">
                <a:solidFill>
                  <a:srgbClr val="7030A0"/>
                </a:solidFill>
              </a:rPr>
              <a:t>, </a:t>
            </a:r>
            <a:r>
              <a:rPr lang="ru-RU" sz="2000" dirty="0" err="1">
                <a:solidFill>
                  <a:srgbClr val="7030A0"/>
                </a:solidFill>
              </a:rPr>
              <a:t>послідовне</a:t>
            </a:r>
            <a:r>
              <a:rPr lang="ru-RU" sz="2000" dirty="0">
                <a:solidFill>
                  <a:srgbClr val="7030A0"/>
                </a:solidFill>
              </a:rPr>
              <a:t> </a:t>
            </a:r>
            <a:r>
              <a:rPr lang="ru-RU" sz="2000" dirty="0" err="1">
                <a:solidFill>
                  <a:srgbClr val="7030A0"/>
                </a:solidFill>
              </a:rPr>
              <a:t>проведення</a:t>
            </a:r>
            <a:r>
              <a:rPr lang="ru-RU" sz="2000" dirty="0">
                <a:solidFill>
                  <a:srgbClr val="7030A0"/>
                </a:solidFill>
              </a:rPr>
              <a:t> </a:t>
            </a:r>
            <a:r>
              <a:rPr lang="ru-RU" sz="2000" dirty="0" err="1">
                <a:solidFill>
                  <a:srgbClr val="7030A0"/>
                </a:solidFill>
              </a:rPr>
              <a:t>справедливої</a:t>
            </a:r>
            <a:r>
              <a:rPr lang="ru-RU" sz="2000" dirty="0">
                <a:solidFill>
                  <a:srgbClr val="7030A0"/>
                </a:solidFill>
              </a:rPr>
              <a:t> </a:t>
            </a:r>
            <a:r>
              <a:rPr lang="ru-RU" sz="2000" dirty="0" err="1">
                <a:solidFill>
                  <a:srgbClr val="7030A0"/>
                </a:solidFill>
              </a:rPr>
              <a:t>торговельної</a:t>
            </a:r>
            <a:r>
              <a:rPr lang="ru-RU" sz="2000" dirty="0">
                <a:solidFill>
                  <a:srgbClr val="7030A0"/>
                </a:solidFill>
              </a:rPr>
              <a:t> </a:t>
            </a:r>
            <a:r>
              <a:rPr lang="ru-RU" sz="2000" dirty="0" err="1">
                <a:solidFill>
                  <a:srgbClr val="7030A0"/>
                </a:solidFill>
              </a:rPr>
              <a:t>політики</a:t>
            </a:r>
            <a:r>
              <a:rPr lang="ru-RU" sz="2000" dirty="0">
                <a:solidFill>
                  <a:srgbClr val="7030A0"/>
                </a:solidFill>
              </a:rPr>
              <a:t>; </a:t>
            </a:r>
            <a:r>
              <a:rPr lang="ru-RU" sz="2000" dirty="0" err="1">
                <a:solidFill>
                  <a:srgbClr val="7030A0"/>
                </a:solidFill>
              </a:rPr>
              <a:t>забезпечення</a:t>
            </a:r>
            <a:r>
              <a:rPr lang="ru-RU" sz="2000" dirty="0">
                <a:solidFill>
                  <a:srgbClr val="7030A0"/>
                </a:solidFill>
              </a:rPr>
              <a:t> </a:t>
            </a:r>
            <a:r>
              <a:rPr lang="ru-RU" sz="2000" dirty="0" err="1">
                <a:solidFill>
                  <a:srgbClr val="7030A0"/>
                </a:solidFill>
              </a:rPr>
              <a:t>прозорості</a:t>
            </a:r>
            <a:r>
              <a:rPr lang="ru-RU" sz="2000" dirty="0">
                <a:solidFill>
                  <a:srgbClr val="7030A0"/>
                </a:solidFill>
              </a:rPr>
              <a:t> </a:t>
            </a:r>
            <a:r>
              <a:rPr lang="ru-RU" sz="2000" dirty="0" err="1">
                <a:solidFill>
                  <a:srgbClr val="7030A0"/>
                </a:solidFill>
              </a:rPr>
              <a:t>торговельних</a:t>
            </a:r>
            <a:r>
              <a:rPr lang="ru-RU" sz="2000" dirty="0">
                <a:solidFill>
                  <a:srgbClr val="7030A0"/>
                </a:solidFill>
              </a:rPr>
              <a:t> процедур.</a:t>
            </a: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60648"/>
            <a:ext cx="2736304"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1237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835696" y="836713"/>
            <a:ext cx="6984454" cy="5614888"/>
          </a:xfrm>
        </p:spPr>
        <p:txBody>
          <a:bodyPr/>
          <a:lstStyle/>
          <a:p>
            <a:pPr marL="0" indent="0" algn="ctr">
              <a:buNone/>
            </a:pPr>
            <a:r>
              <a:rPr lang="ru-RU" sz="2400" dirty="0"/>
              <a:t>СОТ </a:t>
            </a:r>
            <a:r>
              <a:rPr lang="ru-RU" sz="2400" dirty="0" err="1"/>
              <a:t>виконує</a:t>
            </a:r>
            <a:r>
              <a:rPr lang="ru-RU" sz="2400" dirty="0"/>
              <a:t> </a:t>
            </a:r>
            <a:r>
              <a:rPr lang="ru-RU" sz="2400" dirty="0" err="1"/>
              <a:t>наступні</a:t>
            </a:r>
            <a:r>
              <a:rPr lang="ru-RU" sz="2400" dirty="0"/>
              <a:t> </a:t>
            </a:r>
            <a:r>
              <a:rPr lang="ru-RU" sz="2400" dirty="0" err="1"/>
              <a:t>основні</a:t>
            </a:r>
            <a:r>
              <a:rPr lang="ru-RU" sz="2400" dirty="0"/>
              <a:t> </a:t>
            </a:r>
            <a:r>
              <a:rPr lang="ru-RU" sz="2400" dirty="0" err="1"/>
              <a:t>функції</a:t>
            </a:r>
            <a:r>
              <a:rPr lang="ru-RU" sz="2400" dirty="0"/>
              <a:t>:</a:t>
            </a:r>
          </a:p>
          <a:p>
            <a:pPr marL="0" indent="0">
              <a:buNone/>
            </a:pPr>
            <a:endParaRPr lang="ru-RU" sz="1200" dirty="0"/>
          </a:p>
          <a:p>
            <a:pPr marL="0" indent="0">
              <a:buNone/>
            </a:pPr>
            <a:r>
              <a:rPr lang="ru-RU" sz="1200" dirty="0"/>
              <a:t> </a:t>
            </a:r>
          </a:p>
          <a:p>
            <a:pPr marL="0" indent="0">
              <a:buNone/>
            </a:pPr>
            <a:endParaRPr lang="ru-RU" sz="1200" dirty="0"/>
          </a:p>
          <a:p>
            <a:pPr marL="0" indent="0">
              <a:buNone/>
            </a:pPr>
            <a:r>
              <a:rPr lang="ru-RU" sz="1200" dirty="0"/>
              <a:t>- </a:t>
            </a:r>
            <a:r>
              <a:rPr lang="ru-RU" sz="1200" dirty="0" err="1">
                <a:solidFill>
                  <a:srgbClr val="0070C0"/>
                </a:solidFill>
              </a:rPr>
              <a:t>сприяє</a:t>
            </a:r>
            <a:r>
              <a:rPr lang="ru-RU" sz="1200" dirty="0">
                <a:solidFill>
                  <a:srgbClr val="0070C0"/>
                </a:solidFill>
              </a:rPr>
              <a:t> </a:t>
            </a:r>
            <a:r>
              <a:rPr lang="ru-RU" sz="1200" dirty="0" err="1">
                <a:solidFill>
                  <a:srgbClr val="0070C0"/>
                </a:solidFill>
              </a:rPr>
              <a:t>реалізації</a:t>
            </a:r>
            <a:r>
              <a:rPr lang="ru-RU" sz="1200" dirty="0">
                <a:solidFill>
                  <a:srgbClr val="0070C0"/>
                </a:solidFill>
              </a:rPr>
              <a:t> </a:t>
            </a:r>
            <a:r>
              <a:rPr lang="ru-RU" sz="1200" dirty="0" err="1">
                <a:solidFill>
                  <a:srgbClr val="0070C0"/>
                </a:solidFill>
              </a:rPr>
              <a:t>угод</a:t>
            </a:r>
            <a:r>
              <a:rPr lang="ru-RU" sz="1200" dirty="0">
                <a:solidFill>
                  <a:srgbClr val="0070C0"/>
                </a:solidFill>
              </a:rPr>
              <a:t> </a:t>
            </a:r>
            <a:r>
              <a:rPr lang="ru-RU" sz="1200" dirty="0" err="1">
                <a:solidFill>
                  <a:srgbClr val="0070C0"/>
                </a:solidFill>
              </a:rPr>
              <a:t>Уругвайського</a:t>
            </a:r>
            <a:r>
              <a:rPr lang="ru-RU" sz="1200" dirty="0">
                <a:solidFill>
                  <a:srgbClr val="0070C0"/>
                </a:solidFill>
              </a:rPr>
              <a:t> раунду та </a:t>
            </a:r>
            <a:r>
              <a:rPr lang="ru-RU" sz="1200" dirty="0" err="1">
                <a:solidFill>
                  <a:srgbClr val="0070C0"/>
                </a:solidFill>
              </a:rPr>
              <a:t>інших</a:t>
            </a:r>
            <a:r>
              <a:rPr lang="ru-RU" sz="1200" dirty="0">
                <a:solidFill>
                  <a:srgbClr val="0070C0"/>
                </a:solidFill>
              </a:rPr>
              <a:t> </a:t>
            </a:r>
            <a:r>
              <a:rPr lang="ru-RU" sz="1200" dirty="0" err="1">
                <a:solidFill>
                  <a:srgbClr val="0070C0"/>
                </a:solidFill>
              </a:rPr>
              <a:t>угод</a:t>
            </a:r>
            <a:r>
              <a:rPr lang="ru-RU" sz="1200" dirty="0">
                <a:solidFill>
                  <a:srgbClr val="0070C0"/>
                </a:solidFill>
              </a:rPr>
              <a:t>, </a:t>
            </a:r>
            <a:r>
              <a:rPr lang="ru-RU" sz="1200" dirty="0" err="1">
                <a:solidFill>
                  <a:srgbClr val="0070C0"/>
                </a:solidFill>
              </a:rPr>
              <a:t>укладених</a:t>
            </a:r>
            <a:r>
              <a:rPr lang="ru-RU" sz="1200" dirty="0">
                <a:solidFill>
                  <a:srgbClr val="0070C0"/>
                </a:solidFill>
              </a:rPr>
              <a:t> у рамках </a:t>
            </a:r>
            <a:r>
              <a:rPr lang="ru-RU" sz="1200" dirty="0" err="1">
                <a:solidFill>
                  <a:srgbClr val="0070C0"/>
                </a:solidFill>
              </a:rPr>
              <a:t>Організації</a:t>
            </a:r>
            <a:r>
              <a:rPr lang="ru-RU" sz="1200" dirty="0">
                <a:solidFill>
                  <a:srgbClr val="0070C0"/>
                </a:solidFill>
              </a:rPr>
              <a:t>;</a:t>
            </a:r>
          </a:p>
          <a:p>
            <a:pPr marL="0" indent="0">
              <a:buNone/>
            </a:pPr>
            <a:endParaRPr lang="ru-RU" sz="1200" dirty="0">
              <a:solidFill>
                <a:srgbClr val="0070C0"/>
              </a:solidFill>
            </a:endParaRPr>
          </a:p>
          <a:p>
            <a:pPr marL="0" indent="0">
              <a:buNone/>
            </a:pPr>
            <a:r>
              <a:rPr lang="ru-RU" sz="1200" dirty="0">
                <a:solidFill>
                  <a:srgbClr val="0070C0"/>
                </a:solidFill>
              </a:rPr>
              <a:t>- є </a:t>
            </a:r>
            <a:r>
              <a:rPr lang="ru-RU" sz="1200" dirty="0" err="1">
                <a:solidFill>
                  <a:srgbClr val="0070C0"/>
                </a:solidFill>
              </a:rPr>
              <a:t>міжнародним</a:t>
            </a:r>
            <a:r>
              <a:rPr lang="ru-RU" sz="1200" dirty="0">
                <a:solidFill>
                  <a:srgbClr val="0070C0"/>
                </a:solidFill>
              </a:rPr>
              <a:t> форумом для </a:t>
            </a:r>
            <a:r>
              <a:rPr lang="ru-RU" sz="1200" dirty="0" err="1">
                <a:solidFill>
                  <a:srgbClr val="0070C0"/>
                </a:solidFill>
              </a:rPr>
              <a:t>обговорення</a:t>
            </a:r>
            <a:r>
              <a:rPr lang="ru-RU" sz="1200" dirty="0">
                <a:solidFill>
                  <a:srgbClr val="0070C0"/>
                </a:solidFill>
              </a:rPr>
              <a:t> </a:t>
            </a:r>
            <a:r>
              <a:rPr lang="ru-RU" sz="1200" dirty="0" err="1">
                <a:solidFill>
                  <a:srgbClr val="0070C0"/>
                </a:solidFill>
              </a:rPr>
              <a:t>спірних</a:t>
            </a:r>
            <a:r>
              <a:rPr lang="ru-RU" sz="1200" dirty="0">
                <a:solidFill>
                  <a:srgbClr val="0070C0"/>
                </a:solidFill>
              </a:rPr>
              <a:t> </a:t>
            </a:r>
            <a:r>
              <a:rPr lang="ru-RU" sz="1200" dirty="0" err="1">
                <a:solidFill>
                  <a:srgbClr val="0070C0"/>
                </a:solidFill>
              </a:rPr>
              <a:t>питань</a:t>
            </a:r>
            <a:r>
              <a:rPr lang="ru-RU" sz="1200" dirty="0">
                <a:solidFill>
                  <a:srgbClr val="0070C0"/>
                </a:solidFill>
              </a:rPr>
              <a:t> та </a:t>
            </a:r>
            <a:r>
              <a:rPr lang="ru-RU" sz="1200" dirty="0" err="1">
                <a:solidFill>
                  <a:srgbClr val="0070C0"/>
                </a:solidFill>
              </a:rPr>
              <a:t>тлумачення</a:t>
            </a:r>
            <a:r>
              <a:rPr lang="ru-RU" sz="1200" dirty="0">
                <a:solidFill>
                  <a:srgbClr val="0070C0"/>
                </a:solidFill>
              </a:rPr>
              <a:t> </a:t>
            </a:r>
            <a:r>
              <a:rPr lang="ru-RU" sz="1200" dirty="0" err="1">
                <a:solidFill>
                  <a:srgbClr val="0070C0"/>
                </a:solidFill>
              </a:rPr>
              <a:t>угод</a:t>
            </a:r>
            <a:r>
              <a:rPr lang="ru-RU" sz="1200" dirty="0">
                <a:solidFill>
                  <a:srgbClr val="0070C0"/>
                </a:solidFill>
              </a:rPr>
              <a:t> </a:t>
            </a:r>
            <a:r>
              <a:rPr lang="ru-RU" sz="1200" dirty="0" err="1">
                <a:solidFill>
                  <a:srgbClr val="0070C0"/>
                </a:solidFill>
              </a:rPr>
              <a:t>Уругвайського</a:t>
            </a:r>
            <a:r>
              <a:rPr lang="ru-RU" sz="1200" dirty="0">
                <a:solidFill>
                  <a:srgbClr val="0070C0"/>
                </a:solidFill>
              </a:rPr>
              <a:t> раунду;</a:t>
            </a:r>
          </a:p>
          <a:p>
            <a:pPr marL="0" indent="0">
              <a:buNone/>
            </a:pPr>
            <a:endParaRPr lang="ru-RU" sz="1200" dirty="0">
              <a:solidFill>
                <a:srgbClr val="0070C0"/>
              </a:solidFill>
            </a:endParaRPr>
          </a:p>
          <a:p>
            <a:pPr marL="0" indent="0">
              <a:buNone/>
            </a:pPr>
            <a:r>
              <a:rPr lang="ru-RU" sz="1200" dirty="0">
                <a:solidFill>
                  <a:srgbClr val="0070C0"/>
                </a:solidFill>
              </a:rPr>
              <a:t>- </a:t>
            </a:r>
            <a:r>
              <a:rPr lang="ru-RU" sz="1200" dirty="0" err="1">
                <a:solidFill>
                  <a:srgbClr val="0070C0"/>
                </a:solidFill>
              </a:rPr>
              <a:t>виступає</a:t>
            </a:r>
            <a:r>
              <a:rPr lang="ru-RU" sz="1200" dirty="0">
                <a:solidFill>
                  <a:srgbClr val="0070C0"/>
                </a:solidFill>
              </a:rPr>
              <a:t> </a:t>
            </a:r>
            <a:r>
              <a:rPr lang="ru-RU" sz="1200" dirty="0" err="1">
                <a:solidFill>
                  <a:srgbClr val="0070C0"/>
                </a:solidFill>
              </a:rPr>
              <a:t>арбітром</a:t>
            </a:r>
            <a:r>
              <a:rPr lang="ru-RU" sz="1200" dirty="0">
                <a:solidFill>
                  <a:srgbClr val="0070C0"/>
                </a:solidFill>
              </a:rPr>
              <a:t> у </a:t>
            </a:r>
            <a:r>
              <a:rPr lang="ru-RU" sz="1200" dirty="0" err="1">
                <a:solidFill>
                  <a:srgbClr val="0070C0"/>
                </a:solidFill>
              </a:rPr>
              <a:t>випадку</a:t>
            </a:r>
            <a:r>
              <a:rPr lang="ru-RU" sz="1200" dirty="0">
                <a:solidFill>
                  <a:srgbClr val="0070C0"/>
                </a:solidFill>
              </a:rPr>
              <a:t> </a:t>
            </a:r>
            <a:r>
              <a:rPr lang="ru-RU" sz="1200" dirty="0" err="1">
                <a:solidFill>
                  <a:srgbClr val="0070C0"/>
                </a:solidFill>
              </a:rPr>
              <a:t>виникнення</a:t>
            </a:r>
            <a:r>
              <a:rPr lang="ru-RU" sz="1200" dirty="0">
                <a:solidFill>
                  <a:srgbClr val="0070C0"/>
                </a:solidFill>
              </a:rPr>
              <a:t> </a:t>
            </a:r>
            <a:r>
              <a:rPr lang="ru-RU" sz="1200" dirty="0" err="1">
                <a:solidFill>
                  <a:srgbClr val="0070C0"/>
                </a:solidFill>
              </a:rPr>
              <a:t>спірних</a:t>
            </a:r>
            <a:r>
              <a:rPr lang="ru-RU" sz="1200" dirty="0">
                <a:solidFill>
                  <a:srgbClr val="0070C0"/>
                </a:solidFill>
              </a:rPr>
              <a:t> </a:t>
            </a:r>
            <a:r>
              <a:rPr lang="ru-RU" sz="1200" dirty="0" err="1">
                <a:solidFill>
                  <a:srgbClr val="0070C0"/>
                </a:solidFill>
              </a:rPr>
              <a:t>питань</a:t>
            </a:r>
            <a:r>
              <a:rPr lang="ru-RU" sz="1200" dirty="0">
                <a:solidFill>
                  <a:srgbClr val="0070C0"/>
                </a:solidFill>
              </a:rPr>
              <a:t> </a:t>
            </a:r>
            <a:r>
              <a:rPr lang="ru-RU" sz="1200" dirty="0" err="1">
                <a:solidFill>
                  <a:srgbClr val="0070C0"/>
                </a:solidFill>
              </a:rPr>
              <a:t>між</a:t>
            </a:r>
            <a:r>
              <a:rPr lang="ru-RU" sz="1200" dirty="0">
                <a:solidFill>
                  <a:srgbClr val="0070C0"/>
                </a:solidFill>
              </a:rPr>
              <a:t> </a:t>
            </a:r>
            <a:r>
              <a:rPr lang="ru-RU" sz="1200" dirty="0" err="1">
                <a:solidFill>
                  <a:srgbClr val="0070C0"/>
                </a:solidFill>
              </a:rPr>
              <a:t>країнами</a:t>
            </a:r>
            <a:r>
              <a:rPr lang="ru-RU" sz="1200" dirty="0">
                <a:solidFill>
                  <a:srgbClr val="0070C0"/>
                </a:solidFill>
              </a:rPr>
              <a:t>-членами;</a:t>
            </a:r>
          </a:p>
          <a:p>
            <a:pPr marL="0" indent="0">
              <a:buNone/>
            </a:pPr>
            <a:endParaRPr lang="ru-RU" sz="1200" dirty="0">
              <a:solidFill>
                <a:srgbClr val="0070C0"/>
              </a:solidFill>
            </a:endParaRPr>
          </a:p>
          <a:p>
            <a:pPr marL="0" indent="0">
              <a:buNone/>
            </a:pPr>
            <a:r>
              <a:rPr lang="ru-RU" sz="1200" dirty="0">
                <a:solidFill>
                  <a:srgbClr val="0070C0"/>
                </a:solidFill>
              </a:rPr>
              <a:t>- </a:t>
            </a:r>
            <a:r>
              <a:rPr lang="ru-RU" sz="1200" dirty="0" err="1">
                <a:solidFill>
                  <a:srgbClr val="0070C0"/>
                </a:solidFill>
              </a:rPr>
              <a:t>здійснює</a:t>
            </a:r>
            <a:r>
              <a:rPr lang="ru-RU" sz="1200" dirty="0">
                <a:solidFill>
                  <a:srgbClr val="0070C0"/>
                </a:solidFill>
              </a:rPr>
              <a:t> </a:t>
            </a:r>
            <a:r>
              <a:rPr lang="ru-RU" sz="1200" dirty="0" err="1">
                <a:solidFill>
                  <a:srgbClr val="0070C0"/>
                </a:solidFill>
              </a:rPr>
              <a:t>моніторинг</a:t>
            </a:r>
            <a:r>
              <a:rPr lang="ru-RU" sz="1200" dirty="0">
                <a:solidFill>
                  <a:srgbClr val="0070C0"/>
                </a:solidFill>
              </a:rPr>
              <a:t> та </a:t>
            </a:r>
            <a:r>
              <a:rPr lang="ru-RU" sz="1200" dirty="0" err="1">
                <a:solidFill>
                  <a:srgbClr val="0070C0"/>
                </a:solidFill>
              </a:rPr>
              <a:t>аналіз</a:t>
            </a:r>
            <a:r>
              <a:rPr lang="ru-RU" sz="1200" dirty="0">
                <a:solidFill>
                  <a:srgbClr val="0070C0"/>
                </a:solidFill>
              </a:rPr>
              <a:t> </a:t>
            </a:r>
            <a:r>
              <a:rPr lang="ru-RU" sz="1200" dirty="0" err="1">
                <a:solidFill>
                  <a:srgbClr val="0070C0"/>
                </a:solidFill>
              </a:rPr>
              <a:t>інформації</a:t>
            </a:r>
            <a:r>
              <a:rPr lang="ru-RU" sz="1200" dirty="0">
                <a:solidFill>
                  <a:srgbClr val="0070C0"/>
                </a:solidFill>
              </a:rPr>
              <a:t> </a:t>
            </a:r>
            <a:r>
              <a:rPr lang="ru-RU" sz="1200" dirty="0" err="1">
                <a:solidFill>
                  <a:srgbClr val="0070C0"/>
                </a:solidFill>
              </a:rPr>
              <a:t>щодо</a:t>
            </a:r>
            <a:r>
              <a:rPr lang="ru-RU" sz="1200" dirty="0">
                <a:solidFill>
                  <a:srgbClr val="0070C0"/>
                </a:solidFill>
              </a:rPr>
              <a:t> </a:t>
            </a:r>
            <a:r>
              <a:rPr lang="ru-RU" sz="1200" dirty="0" err="1">
                <a:solidFill>
                  <a:srgbClr val="0070C0"/>
                </a:solidFill>
              </a:rPr>
              <a:t>торговельних</a:t>
            </a:r>
            <a:r>
              <a:rPr lang="ru-RU" sz="1200" dirty="0">
                <a:solidFill>
                  <a:srgbClr val="0070C0"/>
                </a:solidFill>
              </a:rPr>
              <a:t> </a:t>
            </a:r>
            <a:r>
              <a:rPr lang="ru-RU" sz="1200" dirty="0" err="1">
                <a:solidFill>
                  <a:srgbClr val="0070C0"/>
                </a:solidFill>
              </a:rPr>
              <a:t>режимів</a:t>
            </a:r>
            <a:r>
              <a:rPr lang="ru-RU" sz="1200" dirty="0">
                <a:solidFill>
                  <a:srgbClr val="0070C0"/>
                </a:solidFill>
              </a:rPr>
              <a:t> </a:t>
            </a:r>
            <a:r>
              <a:rPr lang="ru-RU" sz="1200" dirty="0" err="1">
                <a:solidFill>
                  <a:srgbClr val="0070C0"/>
                </a:solidFill>
              </a:rPr>
              <a:t>країн-членів</a:t>
            </a:r>
            <a:r>
              <a:rPr lang="ru-RU" sz="1200" dirty="0">
                <a:solidFill>
                  <a:srgbClr val="0070C0"/>
                </a:solidFill>
              </a:rPr>
              <a:t>;</a:t>
            </a:r>
          </a:p>
          <a:p>
            <a:pPr marL="0" indent="0">
              <a:buNone/>
            </a:pPr>
            <a:endParaRPr lang="ru-RU" sz="1200" dirty="0">
              <a:solidFill>
                <a:srgbClr val="0070C0"/>
              </a:solidFill>
            </a:endParaRPr>
          </a:p>
          <a:p>
            <a:pPr marL="0" indent="0">
              <a:buNone/>
            </a:pPr>
            <a:r>
              <a:rPr lang="ru-RU" sz="1200" dirty="0">
                <a:solidFill>
                  <a:srgbClr val="0070C0"/>
                </a:solidFill>
              </a:rPr>
              <a:t>- </a:t>
            </a:r>
            <a:r>
              <a:rPr lang="ru-RU" sz="1200" dirty="0" err="1">
                <a:solidFill>
                  <a:srgbClr val="0070C0"/>
                </a:solidFill>
              </a:rPr>
              <a:t>здійснює</a:t>
            </a:r>
            <a:r>
              <a:rPr lang="ru-RU" sz="1200" dirty="0">
                <a:solidFill>
                  <a:srgbClr val="0070C0"/>
                </a:solidFill>
              </a:rPr>
              <a:t> </a:t>
            </a:r>
            <a:r>
              <a:rPr lang="ru-RU" sz="1200" dirty="0" err="1">
                <a:solidFill>
                  <a:srgbClr val="0070C0"/>
                </a:solidFill>
              </a:rPr>
              <a:t>співробітництво</a:t>
            </a:r>
            <a:r>
              <a:rPr lang="ru-RU" sz="1200" dirty="0">
                <a:solidFill>
                  <a:srgbClr val="0070C0"/>
                </a:solidFill>
              </a:rPr>
              <a:t> з </a:t>
            </a:r>
            <a:r>
              <a:rPr lang="ru-RU" sz="1200" dirty="0" err="1">
                <a:solidFill>
                  <a:srgbClr val="0070C0"/>
                </a:solidFill>
              </a:rPr>
              <a:t>іншими</a:t>
            </a:r>
            <a:r>
              <a:rPr lang="ru-RU" sz="1200" dirty="0">
                <a:solidFill>
                  <a:srgbClr val="0070C0"/>
                </a:solidFill>
              </a:rPr>
              <a:t> </a:t>
            </a:r>
            <a:r>
              <a:rPr lang="ru-RU" sz="1200" dirty="0" err="1">
                <a:solidFill>
                  <a:srgbClr val="0070C0"/>
                </a:solidFill>
              </a:rPr>
              <a:t>міжнародними</a:t>
            </a:r>
            <a:r>
              <a:rPr lang="ru-RU" sz="1200" dirty="0">
                <a:solidFill>
                  <a:srgbClr val="0070C0"/>
                </a:solidFill>
              </a:rPr>
              <a:t> </a:t>
            </a:r>
            <a:r>
              <a:rPr lang="ru-RU" sz="1200" dirty="0" err="1">
                <a:solidFill>
                  <a:srgbClr val="0070C0"/>
                </a:solidFill>
              </a:rPr>
              <a:t>організаціями</a:t>
            </a:r>
            <a:r>
              <a:rPr lang="ru-RU" sz="1200" dirty="0">
                <a:solidFill>
                  <a:srgbClr val="0070C0"/>
                </a:solidFill>
              </a:rPr>
              <a:t>;</a:t>
            </a:r>
          </a:p>
          <a:p>
            <a:pPr marL="0" indent="0">
              <a:buNone/>
            </a:pPr>
            <a:endParaRPr lang="ru-RU" sz="1200" dirty="0">
              <a:solidFill>
                <a:srgbClr val="0070C0"/>
              </a:solidFill>
            </a:endParaRPr>
          </a:p>
          <a:p>
            <a:pPr marL="0" indent="0">
              <a:buNone/>
            </a:pPr>
            <a:r>
              <a:rPr lang="ru-RU" sz="1200" dirty="0">
                <a:solidFill>
                  <a:srgbClr val="0070C0"/>
                </a:solidFill>
              </a:rPr>
              <a:t>- </a:t>
            </a:r>
            <a:r>
              <a:rPr lang="ru-RU" sz="1200" dirty="0" err="1">
                <a:solidFill>
                  <a:srgbClr val="0070C0"/>
                </a:solidFill>
              </a:rPr>
              <a:t>надає</a:t>
            </a:r>
            <a:r>
              <a:rPr lang="ru-RU" sz="1200" dirty="0">
                <a:solidFill>
                  <a:srgbClr val="0070C0"/>
                </a:solidFill>
              </a:rPr>
              <a:t> </a:t>
            </a:r>
            <a:r>
              <a:rPr lang="ru-RU" sz="1200" dirty="0" err="1">
                <a:solidFill>
                  <a:srgbClr val="0070C0"/>
                </a:solidFill>
              </a:rPr>
              <a:t>технічну</a:t>
            </a:r>
            <a:r>
              <a:rPr lang="ru-RU" sz="1200" dirty="0">
                <a:solidFill>
                  <a:srgbClr val="0070C0"/>
                </a:solidFill>
              </a:rPr>
              <a:t> </a:t>
            </a:r>
            <a:r>
              <a:rPr lang="ru-RU" sz="1200" dirty="0" err="1">
                <a:solidFill>
                  <a:srgbClr val="0070C0"/>
                </a:solidFill>
              </a:rPr>
              <a:t>допомогу</a:t>
            </a:r>
            <a:r>
              <a:rPr lang="ru-RU" sz="1200" dirty="0">
                <a:solidFill>
                  <a:srgbClr val="0070C0"/>
                </a:solidFill>
              </a:rPr>
              <a:t> </a:t>
            </a:r>
            <a:r>
              <a:rPr lang="ru-RU" sz="1200" dirty="0" err="1">
                <a:solidFill>
                  <a:srgbClr val="0070C0"/>
                </a:solidFill>
              </a:rPr>
              <a:t>країнам</a:t>
            </a:r>
            <a:r>
              <a:rPr lang="ru-RU" sz="1200" dirty="0">
                <a:solidFill>
                  <a:srgbClr val="0070C0"/>
                </a:solidFill>
              </a:rPr>
              <a:t>, </a:t>
            </a:r>
            <a:r>
              <a:rPr lang="ru-RU" sz="1200" dirty="0" err="1">
                <a:solidFill>
                  <a:srgbClr val="0070C0"/>
                </a:solidFill>
              </a:rPr>
              <a:t>що</a:t>
            </a:r>
            <a:r>
              <a:rPr lang="ru-RU" sz="1200" dirty="0">
                <a:solidFill>
                  <a:srgbClr val="0070C0"/>
                </a:solidFill>
              </a:rPr>
              <a:t> </a:t>
            </a:r>
            <a:r>
              <a:rPr lang="ru-RU" sz="1200" dirty="0" err="1">
                <a:solidFill>
                  <a:srgbClr val="0070C0"/>
                </a:solidFill>
              </a:rPr>
              <a:t>розвиваються</a:t>
            </a:r>
            <a:r>
              <a:rPr lang="ru-RU" sz="1200" dirty="0">
                <a:solidFill>
                  <a:srgbClr val="0070C0"/>
                </a:solidFill>
              </a:rPr>
              <a:t>, та </a:t>
            </a:r>
            <a:r>
              <a:rPr lang="ru-RU" sz="1200" dirty="0" err="1">
                <a:solidFill>
                  <a:srgbClr val="0070C0"/>
                </a:solidFill>
              </a:rPr>
              <a:t>країнам</a:t>
            </a:r>
            <a:r>
              <a:rPr lang="ru-RU" sz="1200" dirty="0">
                <a:solidFill>
                  <a:srgbClr val="0070C0"/>
                </a:solidFill>
              </a:rPr>
              <a:t> з </a:t>
            </a:r>
            <a:r>
              <a:rPr lang="ru-RU" sz="1200" dirty="0" err="1">
                <a:solidFill>
                  <a:srgbClr val="0070C0"/>
                </a:solidFill>
              </a:rPr>
              <a:t>перехідною</a:t>
            </a:r>
            <a:r>
              <a:rPr lang="ru-RU" sz="1200" dirty="0">
                <a:solidFill>
                  <a:srgbClr val="0070C0"/>
                </a:solidFill>
              </a:rPr>
              <a:t> </a:t>
            </a:r>
            <a:r>
              <a:rPr lang="ru-RU" sz="1200" dirty="0" err="1">
                <a:solidFill>
                  <a:srgbClr val="0070C0"/>
                </a:solidFill>
              </a:rPr>
              <a:t>економікою</a:t>
            </a:r>
            <a:r>
              <a:rPr lang="ru-RU" sz="1200" dirty="0">
                <a:solidFill>
                  <a:srgbClr val="0070C0"/>
                </a:solidFill>
              </a:rPr>
              <a: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982772"/>
            <a:ext cx="18002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731386"/>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3568" y="188640"/>
            <a:ext cx="7704856" cy="1368152"/>
          </a:xfrm>
        </p:spPr>
        <p:txBody>
          <a:bodyPr/>
          <a:lstStyle/>
          <a:p>
            <a:pPr algn="ctr"/>
            <a:r>
              <a:rPr lang="uk-UA" sz="3200" b="1" dirty="0" smtClean="0">
                <a:latin typeface="Tahoma" charset="0"/>
              </a:rPr>
              <a:t>Етапи розвитку СОТ як прояв лібералізації зовнішньої торгівлі</a:t>
            </a:r>
            <a:endParaRPr lang="uk-UA" sz="3200" b="1" dirty="0">
              <a:latin typeface="Tahoma" charset="0"/>
            </a:endParaRPr>
          </a:p>
        </p:txBody>
      </p:sp>
      <p:sp>
        <p:nvSpPr>
          <p:cNvPr id="36867" name="Rectangle 3"/>
          <p:cNvSpPr>
            <a:spLocks noGrp="1" noChangeArrowheads="1"/>
          </p:cNvSpPr>
          <p:nvPr>
            <p:ph type="body" idx="1"/>
          </p:nvPr>
        </p:nvSpPr>
        <p:spPr>
          <a:xfrm>
            <a:off x="323528" y="1700808"/>
            <a:ext cx="8496622" cy="4320480"/>
          </a:xfrm>
        </p:spPr>
        <p:txBody>
          <a:bodyPr/>
          <a:lstStyle/>
          <a:p>
            <a:pPr marL="0" indent="0" algn="ctr">
              <a:lnSpc>
                <a:spcPct val="90000"/>
              </a:lnSpc>
              <a:buNone/>
            </a:pPr>
            <a:r>
              <a:rPr lang="uk-UA" sz="3200" dirty="0" smtClean="0">
                <a:solidFill>
                  <a:srgbClr val="FFC000"/>
                </a:solidFill>
              </a:rPr>
              <a:t>Створення системи </a:t>
            </a:r>
            <a:r>
              <a:rPr lang="en-US" sz="3200" dirty="0" smtClean="0">
                <a:solidFill>
                  <a:srgbClr val="FFC000"/>
                </a:solidFill>
              </a:rPr>
              <a:t>GATT</a:t>
            </a:r>
            <a:endParaRPr lang="uk-UA" sz="3200" dirty="0" smtClean="0">
              <a:solidFill>
                <a:srgbClr val="FFC000"/>
              </a:solidFill>
            </a:endParaRPr>
          </a:p>
          <a:p>
            <a:pPr marL="0" indent="0" algn="ctr">
              <a:lnSpc>
                <a:spcPct val="90000"/>
              </a:lnSpc>
              <a:buNone/>
            </a:pPr>
            <a:endParaRPr lang="uk-UA" sz="3200" dirty="0" smtClean="0">
              <a:solidFill>
                <a:srgbClr val="FFC000"/>
              </a:solidFill>
            </a:endParaRPr>
          </a:p>
          <a:p>
            <a:pPr marL="0" indent="0" algn="ctr">
              <a:lnSpc>
                <a:spcPct val="90000"/>
              </a:lnSpc>
              <a:buNone/>
            </a:pPr>
            <a:r>
              <a:rPr lang="uk-UA" sz="2400" dirty="0" smtClean="0">
                <a:solidFill>
                  <a:schemeClr val="bg2"/>
                </a:solidFill>
              </a:rPr>
              <a:t>Після закінчення Другої світової війни у світі під егідою ООН почалися переговори про створення Міжнародної торговельної організації (МТО). У ході Конференції ООН у 1948 р. була прийнята Гаванська хартія, якою затверджувався Статут МТО. Однак Гаванська хартія так і не набрала чинності, оскільки парламенти деяких країн, у тому числі США, відмовилися ратифікувати Угоду про Статут МТО.</a:t>
            </a:r>
            <a:endParaRPr lang="uk-UA" sz="2400" dirty="0">
              <a:solidFill>
                <a:schemeClr val="bg2"/>
              </a:solidFill>
            </a:endParaRPr>
          </a:p>
          <a:p>
            <a:pPr marL="0" indent="0">
              <a:lnSpc>
                <a:spcPct val="90000"/>
              </a:lnSpc>
              <a:buNone/>
            </a:pPr>
            <a:endParaRPr lang="uk-UA" sz="3200"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7267" name="Rectangle 3"/>
          <p:cNvSpPr>
            <a:spLocks noGrp="1" noChangeArrowheads="1"/>
          </p:cNvSpPr>
          <p:nvPr>
            <p:ph type="body" idx="1"/>
          </p:nvPr>
        </p:nvSpPr>
        <p:spPr>
          <a:xfrm>
            <a:off x="1835696" y="116632"/>
            <a:ext cx="6985000" cy="6264696"/>
          </a:xfrm>
        </p:spPr>
        <p:txBody>
          <a:bodyPr/>
          <a:lstStyle/>
          <a:p>
            <a:pPr marL="0" indent="0" algn="ctr">
              <a:lnSpc>
                <a:spcPct val="150000"/>
              </a:lnSpc>
              <a:buNone/>
            </a:pPr>
            <a:endParaRPr lang="ru-RU" sz="1800" dirty="0" smtClean="0"/>
          </a:p>
          <a:p>
            <a:pPr marL="0" indent="0" algn="ctr">
              <a:lnSpc>
                <a:spcPct val="150000"/>
              </a:lnSpc>
              <a:buNone/>
            </a:pPr>
            <a:endParaRPr lang="ru-RU" sz="1800" dirty="0" smtClean="0"/>
          </a:p>
          <a:p>
            <a:pPr marL="0" indent="0" algn="ctr">
              <a:lnSpc>
                <a:spcPct val="150000"/>
              </a:lnSpc>
              <a:buNone/>
            </a:pPr>
            <a:r>
              <a:rPr lang="ru-RU" sz="1800" dirty="0" smtClean="0">
                <a:solidFill>
                  <a:srgbClr val="C00000"/>
                </a:solidFill>
              </a:rPr>
              <a:t>У </a:t>
            </a:r>
            <a:r>
              <a:rPr lang="ru-RU" sz="1800" dirty="0" err="1" smtClean="0">
                <a:solidFill>
                  <a:srgbClr val="C00000"/>
                </a:solidFill>
              </a:rPr>
              <a:t>ході</a:t>
            </a:r>
            <a:r>
              <a:rPr lang="ru-RU" sz="1800" dirty="0" smtClean="0">
                <a:solidFill>
                  <a:srgbClr val="C00000"/>
                </a:solidFill>
              </a:rPr>
              <a:t> </a:t>
            </a:r>
            <a:r>
              <a:rPr lang="ru-RU" sz="1800" dirty="0" err="1" smtClean="0">
                <a:solidFill>
                  <a:srgbClr val="C00000"/>
                </a:solidFill>
              </a:rPr>
              <a:t>роботи</a:t>
            </a:r>
            <a:r>
              <a:rPr lang="ru-RU" sz="1800" dirty="0" smtClean="0">
                <a:solidFill>
                  <a:srgbClr val="C00000"/>
                </a:solidFill>
              </a:rPr>
              <a:t> над Статутом МТО </a:t>
            </a:r>
            <a:r>
              <a:rPr lang="ru-RU" sz="1800" dirty="0" err="1" smtClean="0">
                <a:solidFill>
                  <a:srgbClr val="C00000"/>
                </a:solidFill>
              </a:rPr>
              <a:t>представники</a:t>
            </a:r>
            <a:r>
              <a:rPr lang="ru-RU" sz="1800" dirty="0" smtClean="0">
                <a:solidFill>
                  <a:srgbClr val="C00000"/>
                </a:solidFill>
              </a:rPr>
              <a:t> 23 </a:t>
            </a:r>
            <a:r>
              <a:rPr lang="ru-RU" sz="1800" dirty="0" err="1" smtClean="0">
                <a:solidFill>
                  <a:srgbClr val="C00000"/>
                </a:solidFill>
              </a:rPr>
              <a:t>країн</a:t>
            </a:r>
            <a:r>
              <a:rPr lang="ru-RU" sz="1800" dirty="0" smtClean="0">
                <a:solidFill>
                  <a:srgbClr val="C00000"/>
                </a:solidFill>
              </a:rPr>
              <a:t> почали </a:t>
            </a:r>
            <a:r>
              <a:rPr lang="ru-RU" sz="1800" dirty="0" err="1" smtClean="0">
                <a:solidFill>
                  <a:srgbClr val="C00000"/>
                </a:solidFill>
              </a:rPr>
              <a:t>шукати</a:t>
            </a:r>
            <a:r>
              <a:rPr lang="ru-RU" sz="1800" dirty="0" smtClean="0">
                <a:solidFill>
                  <a:srgbClr val="C00000"/>
                </a:solidFill>
              </a:rPr>
              <a:t> </a:t>
            </a:r>
            <a:r>
              <a:rPr lang="ru-RU" sz="1800" dirty="0" err="1" smtClean="0">
                <a:solidFill>
                  <a:srgbClr val="C00000"/>
                </a:solidFill>
              </a:rPr>
              <a:t>можливості</a:t>
            </a:r>
            <a:r>
              <a:rPr lang="ru-RU" sz="1800" dirty="0" smtClean="0">
                <a:solidFill>
                  <a:srgbClr val="C00000"/>
                </a:solidFill>
              </a:rPr>
              <a:t> </a:t>
            </a:r>
            <a:r>
              <a:rPr lang="ru-RU" sz="1800" dirty="0" err="1" smtClean="0">
                <a:solidFill>
                  <a:srgbClr val="C00000"/>
                </a:solidFill>
              </a:rPr>
              <a:t>зменшення</a:t>
            </a:r>
            <a:r>
              <a:rPr lang="ru-RU" sz="1800" dirty="0" smtClean="0">
                <a:solidFill>
                  <a:srgbClr val="C00000"/>
                </a:solidFill>
              </a:rPr>
              <a:t> </a:t>
            </a:r>
            <a:r>
              <a:rPr lang="ru-RU" sz="1800" dirty="0" err="1" smtClean="0">
                <a:solidFill>
                  <a:srgbClr val="C00000"/>
                </a:solidFill>
              </a:rPr>
              <a:t>протекціонізму</a:t>
            </a:r>
            <a:r>
              <a:rPr lang="ru-RU" sz="1800" dirty="0" smtClean="0">
                <a:solidFill>
                  <a:srgbClr val="C00000"/>
                </a:solidFill>
              </a:rPr>
              <a:t> в </a:t>
            </a:r>
            <a:r>
              <a:rPr lang="ru-RU" sz="1800" dirty="0" err="1" smtClean="0">
                <a:solidFill>
                  <a:srgbClr val="C00000"/>
                </a:solidFill>
              </a:rPr>
              <a:t>міжнародній</a:t>
            </a:r>
            <a:r>
              <a:rPr lang="ru-RU" sz="1800" dirty="0" smtClean="0">
                <a:solidFill>
                  <a:srgbClr val="C00000"/>
                </a:solidFill>
              </a:rPr>
              <a:t> </a:t>
            </a:r>
            <a:r>
              <a:rPr lang="ru-RU" sz="1800" dirty="0" err="1" smtClean="0">
                <a:solidFill>
                  <a:srgbClr val="C00000"/>
                </a:solidFill>
              </a:rPr>
              <a:t>торгівлі</a:t>
            </a:r>
            <a:r>
              <a:rPr lang="ru-RU" sz="1800" dirty="0" smtClean="0">
                <a:solidFill>
                  <a:srgbClr val="C00000"/>
                </a:solidFill>
              </a:rPr>
              <a:t>. Результатом </a:t>
            </a:r>
            <a:r>
              <a:rPr lang="ru-RU" sz="1800" dirty="0" err="1" smtClean="0">
                <a:solidFill>
                  <a:srgbClr val="C00000"/>
                </a:solidFill>
              </a:rPr>
              <a:t>такої</a:t>
            </a:r>
            <a:r>
              <a:rPr lang="ru-RU" sz="1800" dirty="0" smtClean="0">
                <a:solidFill>
                  <a:srgbClr val="C00000"/>
                </a:solidFill>
              </a:rPr>
              <a:t> </a:t>
            </a:r>
            <a:r>
              <a:rPr lang="ru-RU" sz="1800" dirty="0" err="1" smtClean="0">
                <a:solidFill>
                  <a:srgbClr val="C00000"/>
                </a:solidFill>
              </a:rPr>
              <a:t>роботи</a:t>
            </a:r>
            <a:r>
              <a:rPr lang="ru-RU" sz="1800" dirty="0" smtClean="0">
                <a:solidFill>
                  <a:srgbClr val="C00000"/>
                </a:solidFill>
              </a:rPr>
              <a:t> </a:t>
            </a:r>
            <a:r>
              <a:rPr lang="ru-RU" sz="1800" dirty="0" err="1" smtClean="0">
                <a:solidFill>
                  <a:srgbClr val="C00000"/>
                </a:solidFill>
              </a:rPr>
              <a:t>було</a:t>
            </a:r>
            <a:r>
              <a:rPr lang="ru-RU" sz="1800" dirty="0" smtClean="0">
                <a:solidFill>
                  <a:srgbClr val="C00000"/>
                </a:solidFill>
              </a:rPr>
              <a:t> </a:t>
            </a:r>
            <a:r>
              <a:rPr lang="ru-RU" sz="1800" dirty="0" err="1" smtClean="0">
                <a:solidFill>
                  <a:srgbClr val="C00000"/>
                </a:solidFill>
              </a:rPr>
              <a:t>прийняття</a:t>
            </a:r>
            <a:r>
              <a:rPr lang="ru-RU" sz="1800" dirty="0" smtClean="0">
                <a:solidFill>
                  <a:srgbClr val="C00000"/>
                </a:solidFill>
              </a:rPr>
              <a:t> 45 </a:t>
            </a:r>
            <a:r>
              <a:rPr lang="ru-RU" sz="1800" dirty="0" err="1" smtClean="0">
                <a:solidFill>
                  <a:srgbClr val="C00000"/>
                </a:solidFill>
              </a:rPr>
              <a:t>тисяч</a:t>
            </a:r>
            <a:r>
              <a:rPr lang="ru-RU" sz="1800" dirty="0" smtClean="0">
                <a:solidFill>
                  <a:srgbClr val="C00000"/>
                </a:solidFill>
              </a:rPr>
              <a:t> </a:t>
            </a:r>
            <a:r>
              <a:rPr lang="ru-RU" sz="1800" dirty="0" err="1" smtClean="0">
                <a:solidFill>
                  <a:srgbClr val="C00000"/>
                </a:solidFill>
              </a:rPr>
              <a:t>тарифних</a:t>
            </a:r>
            <a:r>
              <a:rPr lang="ru-RU" sz="1800" dirty="0" smtClean="0">
                <a:solidFill>
                  <a:srgbClr val="C00000"/>
                </a:solidFill>
              </a:rPr>
              <a:t> </a:t>
            </a:r>
            <a:r>
              <a:rPr lang="ru-RU" sz="1800" dirty="0" err="1" smtClean="0">
                <a:solidFill>
                  <a:srgbClr val="C00000"/>
                </a:solidFill>
              </a:rPr>
              <a:t>знижок</a:t>
            </a:r>
            <a:r>
              <a:rPr lang="ru-RU" sz="1800" dirty="0" smtClean="0">
                <a:solidFill>
                  <a:srgbClr val="C00000"/>
                </a:solidFill>
              </a:rPr>
              <a:t>, а </a:t>
            </a:r>
            <a:r>
              <a:rPr lang="ru-RU" sz="1800" dirty="0" err="1" smtClean="0">
                <a:solidFill>
                  <a:srgbClr val="C00000"/>
                </a:solidFill>
              </a:rPr>
              <a:t>також</a:t>
            </a:r>
            <a:r>
              <a:rPr lang="ru-RU" sz="1800" dirty="0" smtClean="0">
                <a:solidFill>
                  <a:srgbClr val="C00000"/>
                </a:solidFill>
              </a:rPr>
              <a:t> </a:t>
            </a:r>
            <a:r>
              <a:rPr lang="ru-RU" sz="1800" dirty="0" err="1" smtClean="0">
                <a:solidFill>
                  <a:srgbClr val="C00000"/>
                </a:solidFill>
              </a:rPr>
              <a:t>затвердження</a:t>
            </a:r>
            <a:r>
              <a:rPr lang="ru-RU" sz="1800" dirty="0" smtClean="0">
                <a:solidFill>
                  <a:srgbClr val="C00000"/>
                </a:solidFill>
              </a:rPr>
              <a:t> правил </a:t>
            </a:r>
            <a:r>
              <a:rPr lang="ru-RU" sz="1800" dirty="0" err="1" smtClean="0">
                <a:solidFill>
                  <a:srgbClr val="C00000"/>
                </a:solidFill>
              </a:rPr>
              <a:t>міжнародної</a:t>
            </a:r>
            <a:r>
              <a:rPr lang="ru-RU" sz="1800" dirty="0" smtClean="0">
                <a:solidFill>
                  <a:srgbClr val="C00000"/>
                </a:solidFill>
              </a:rPr>
              <a:t> </a:t>
            </a:r>
            <a:r>
              <a:rPr lang="ru-RU" sz="1800" dirty="0" err="1" smtClean="0">
                <a:solidFill>
                  <a:srgbClr val="C00000"/>
                </a:solidFill>
              </a:rPr>
              <a:t>торгівлі</a:t>
            </a:r>
            <a:r>
              <a:rPr lang="ru-RU" sz="1800" dirty="0" smtClean="0">
                <a:solidFill>
                  <a:srgbClr val="C00000"/>
                </a:solidFill>
              </a:rPr>
              <a:t>, </a:t>
            </a:r>
            <a:r>
              <a:rPr lang="ru-RU" sz="1800" dirty="0" err="1" smtClean="0">
                <a:solidFill>
                  <a:srgbClr val="C00000"/>
                </a:solidFill>
              </a:rPr>
              <a:t>що</a:t>
            </a:r>
            <a:r>
              <a:rPr lang="ru-RU" sz="1800" dirty="0" smtClean="0">
                <a:solidFill>
                  <a:srgbClr val="C00000"/>
                </a:solidFill>
              </a:rPr>
              <a:t> стали </a:t>
            </a:r>
            <a:r>
              <a:rPr lang="ru-RU" sz="1800" dirty="0" err="1" smtClean="0">
                <a:solidFill>
                  <a:srgbClr val="C00000"/>
                </a:solidFill>
              </a:rPr>
              <a:t>називатися</a:t>
            </a:r>
            <a:r>
              <a:rPr lang="ru-RU" sz="1800" dirty="0" smtClean="0">
                <a:solidFill>
                  <a:srgbClr val="C00000"/>
                </a:solidFill>
              </a:rPr>
              <a:t> Генеральною </a:t>
            </a:r>
            <a:r>
              <a:rPr lang="ru-RU" sz="1800" dirty="0" err="1" smtClean="0">
                <a:solidFill>
                  <a:srgbClr val="C00000"/>
                </a:solidFill>
              </a:rPr>
              <a:t>угодою</a:t>
            </a:r>
            <a:r>
              <a:rPr lang="ru-RU" sz="1800" dirty="0" smtClean="0">
                <a:solidFill>
                  <a:srgbClr val="C00000"/>
                </a:solidFill>
              </a:rPr>
              <a:t> з </a:t>
            </a:r>
            <a:r>
              <a:rPr lang="ru-RU" sz="1800" dirty="0" err="1" smtClean="0">
                <a:solidFill>
                  <a:srgbClr val="C00000"/>
                </a:solidFill>
              </a:rPr>
              <a:t>тарифів</a:t>
            </a:r>
            <a:r>
              <a:rPr lang="ru-RU" sz="1800" dirty="0" smtClean="0">
                <a:solidFill>
                  <a:srgbClr val="C00000"/>
                </a:solidFill>
              </a:rPr>
              <a:t> і </a:t>
            </a:r>
            <a:r>
              <a:rPr lang="ru-RU" sz="1800" dirty="0" err="1" smtClean="0">
                <a:solidFill>
                  <a:srgbClr val="C00000"/>
                </a:solidFill>
              </a:rPr>
              <a:t>торгівлі</a:t>
            </a:r>
            <a:r>
              <a:rPr lang="en-US" sz="1800" dirty="0" smtClean="0">
                <a:solidFill>
                  <a:srgbClr val="C00000"/>
                </a:solidFill>
              </a:rPr>
              <a:t>. GATT </a:t>
            </a:r>
            <a:r>
              <a:rPr lang="ru-RU" sz="1800" dirty="0" smtClean="0">
                <a:solidFill>
                  <a:srgbClr val="C00000"/>
                </a:solidFill>
              </a:rPr>
              <a:t>набрала </a:t>
            </a:r>
            <a:r>
              <a:rPr lang="ru-RU" sz="1800" dirty="0" err="1" smtClean="0">
                <a:solidFill>
                  <a:srgbClr val="C00000"/>
                </a:solidFill>
              </a:rPr>
              <a:t>сили</a:t>
            </a:r>
            <a:r>
              <a:rPr lang="ru-RU" sz="1800" dirty="0" smtClean="0">
                <a:solidFill>
                  <a:srgbClr val="C00000"/>
                </a:solidFill>
              </a:rPr>
              <a:t> з 1 </a:t>
            </a:r>
            <a:r>
              <a:rPr lang="ru-RU" sz="1800" dirty="0" err="1" smtClean="0">
                <a:solidFill>
                  <a:srgbClr val="C00000"/>
                </a:solidFill>
              </a:rPr>
              <a:t>січня</a:t>
            </a:r>
            <a:r>
              <a:rPr lang="ru-RU" sz="1800" dirty="0" smtClean="0">
                <a:solidFill>
                  <a:srgbClr val="C00000"/>
                </a:solidFill>
              </a:rPr>
              <a:t> 1948 року. </a:t>
            </a:r>
            <a:r>
              <a:rPr lang="ru-RU" sz="1800" dirty="0" err="1" smtClean="0">
                <a:solidFill>
                  <a:srgbClr val="C00000"/>
                </a:solidFill>
              </a:rPr>
              <a:t>Норми</a:t>
            </a:r>
            <a:r>
              <a:rPr lang="ru-RU" sz="1800" dirty="0" smtClean="0">
                <a:solidFill>
                  <a:srgbClr val="C00000"/>
                </a:solidFill>
              </a:rPr>
              <a:t> GATT </a:t>
            </a:r>
            <a:r>
              <a:rPr lang="ru-RU" sz="1800" dirty="0" err="1" smtClean="0">
                <a:solidFill>
                  <a:srgbClr val="C00000"/>
                </a:solidFill>
              </a:rPr>
              <a:t>діяли</a:t>
            </a:r>
            <a:r>
              <a:rPr lang="ru-RU" sz="1800" dirty="0" smtClean="0">
                <a:solidFill>
                  <a:srgbClr val="C00000"/>
                </a:solidFill>
              </a:rPr>
              <a:t> як </a:t>
            </a:r>
            <a:r>
              <a:rPr lang="ru-RU" sz="1800" dirty="0" err="1" smtClean="0">
                <a:solidFill>
                  <a:srgbClr val="C00000"/>
                </a:solidFill>
              </a:rPr>
              <a:t>звичайний</a:t>
            </a:r>
            <a:r>
              <a:rPr lang="ru-RU" sz="1800" dirty="0" smtClean="0">
                <a:solidFill>
                  <a:srgbClr val="C00000"/>
                </a:solidFill>
              </a:rPr>
              <a:t> </a:t>
            </a:r>
            <a:r>
              <a:rPr lang="ru-RU" sz="1800" dirty="0" err="1" smtClean="0">
                <a:solidFill>
                  <a:srgbClr val="C00000"/>
                </a:solidFill>
              </a:rPr>
              <a:t>міжнародний</a:t>
            </a:r>
            <a:r>
              <a:rPr lang="ru-RU" sz="1800" dirty="0" smtClean="0">
                <a:solidFill>
                  <a:srgbClr val="C00000"/>
                </a:solidFill>
              </a:rPr>
              <a:t> </a:t>
            </a:r>
            <a:r>
              <a:rPr lang="ru-RU" sz="1800" dirty="0" err="1" smtClean="0">
                <a:solidFill>
                  <a:srgbClr val="C00000"/>
                </a:solidFill>
              </a:rPr>
              <a:t>договір</a:t>
            </a:r>
            <a:r>
              <a:rPr lang="ru-RU" sz="1800" dirty="0" smtClean="0">
                <a:solidFill>
                  <a:srgbClr val="C00000"/>
                </a:solidFill>
              </a:rPr>
              <a:t>. </a:t>
            </a:r>
            <a:r>
              <a:rPr lang="ru-RU" sz="1800" dirty="0" err="1" smtClean="0">
                <a:solidFill>
                  <a:srgbClr val="C00000"/>
                </a:solidFill>
              </a:rPr>
              <a:t>Завдяки</a:t>
            </a:r>
            <a:r>
              <a:rPr lang="ru-RU" sz="1800" dirty="0" smtClean="0">
                <a:solidFill>
                  <a:srgbClr val="C00000"/>
                </a:solidFill>
              </a:rPr>
              <a:t> </a:t>
            </a:r>
            <a:r>
              <a:rPr lang="ru-RU" sz="1800" dirty="0" err="1" smtClean="0">
                <a:solidFill>
                  <a:srgbClr val="C00000"/>
                </a:solidFill>
              </a:rPr>
              <a:t>запровадженого</a:t>
            </a:r>
            <a:r>
              <a:rPr lang="ru-RU" sz="1800" dirty="0" smtClean="0">
                <a:solidFill>
                  <a:srgbClr val="C00000"/>
                </a:solidFill>
              </a:rPr>
              <a:t> </a:t>
            </a:r>
            <a:r>
              <a:rPr lang="ru-RU" sz="1800" dirty="0" err="1" smtClean="0">
                <a:solidFill>
                  <a:srgbClr val="C00000"/>
                </a:solidFill>
              </a:rPr>
              <a:t>зазначеною</a:t>
            </a:r>
            <a:r>
              <a:rPr lang="ru-RU" sz="1800" dirty="0" smtClean="0">
                <a:solidFill>
                  <a:srgbClr val="C00000"/>
                </a:solidFill>
              </a:rPr>
              <a:t> </a:t>
            </a:r>
            <a:r>
              <a:rPr lang="ru-RU" sz="1800" dirty="0" err="1" smtClean="0">
                <a:solidFill>
                  <a:srgbClr val="C00000"/>
                </a:solidFill>
              </a:rPr>
              <a:t>угодою</a:t>
            </a:r>
            <a:r>
              <a:rPr lang="ru-RU" sz="1800" dirty="0" smtClean="0">
                <a:solidFill>
                  <a:srgbClr val="C00000"/>
                </a:solidFill>
              </a:rPr>
              <a:t> </a:t>
            </a:r>
            <a:r>
              <a:rPr lang="ru-RU" sz="1800" dirty="0" err="1" smtClean="0">
                <a:solidFill>
                  <a:srgbClr val="C00000"/>
                </a:solidFill>
              </a:rPr>
              <a:t>механізму</a:t>
            </a:r>
            <a:r>
              <a:rPr lang="ru-RU" sz="1800" dirty="0" smtClean="0">
                <a:solidFill>
                  <a:srgbClr val="C00000"/>
                </a:solidFill>
              </a:rPr>
              <a:t> </a:t>
            </a:r>
            <a:r>
              <a:rPr lang="ru-RU" sz="1800" dirty="0" err="1" smtClean="0">
                <a:solidFill>
                  <a:srgbClr val="C00000"/>
                </a:solidFill>
              </a:rPr>
              <a:t>обмеження</a:t>
            </a:r>
            <a:r>
              <a:rPr lang="ru-RU" sz="1800" dirty="0" smtClean="0">
                <a:solidFill>
                  <a:srgbClr val="C00000"/>
                </a:solidFill>
              </a:rPr>
              <a:t> </a:t>
            </a:r>
            <a:r>
              <a:rPr lang="ru-RU" sz="1800" dirty="0" err="1" smtClean="0">
                <a:solidFill>
                  <a:srgbClr val="C00000"/>
                </a:solidFill>
              </a:rPr>
              <a:t>тарифів</a:t>
            </a:r>
            <a:r>
              <a:rPr lang="ru-RU" sz="1800" dirty="0" smtClean="0">
                <a:solidFill>
                  <a:srgbClr val="C00000"/>
                </a:solidFill>
              </a:rPr>
              <a:t>, </a:t>
            </a:r>
            <a:r>
              <a:rPr lang="ru-RU" sz="1800" dirty="0" err="1" smtClean="0">
                <a:solidFill>
                  <a:srgbClr val="C00000"/>
                </a:solidFill>
              </a:rPr>
              <a:t>процес</a:t>
            </a:r>
            <a:r>
              <a:rPr lang="ru-RU" sz="1800" dirty="0" smtClean="0">
                <a:solidFill>
                  <a:srgbClr val="C00000"/>
                </a:solidFill>
              </a:rPr>
              <a:t> </a:t>
            </a:r>
            <a:r>
              <a:rPr lang="ru-RU" sz="1800" dirty="0" err="1" smtClean="0">
                <a:solidFill>
                  <a:srgbClr val="C00000"/>
                </a:solidFill>
              </a:rPr>
              <a:t>лібералізації</a:t>
            </a:r>
            <a:r>
              <a:rPr lang="ru-RU" sz="1800" dirty="0" smtClean="0">
                <a:solidFill>
                  <a:srgbClr val="C00000"/>
                </a:solidFill>
              </a:rPr>
              <a:t> </a:t>
            </a:r>
            <a:r>
              <a:rPr lang="ru-RU" sz="1800" dirty="0" err="1" smtClean="0">
                <a:solidFill>
                  <a:srgbClr val="C00000"/>
                </a:solidFill>
              </a:rPr>
              <a:t>торгівлі</a:t>
            </a:r>
            <a:r>
              <a:rPr lang="ru-RU" sz="1800" dirty="0" smtClean="0">
                <a:solidFill>
                  <a:srgbClr val="C00000"/>
                </a:solidFill>
              </a:rPr>
              <a:t> </a:t>
            </a:r>
            <a:r>
              <a:rPr lang="ru-RU" sz="1800" dirty="0" err="1" smtClean="0">
                <a:solidFill>
                  <a:srgbClr val="C00000"/>
                </a:solidFill>
              </a:rPr>
              <a:t>просувався</a:t>
            </a:r>
            <a:r>
              <a:rPr lang="ru-RU" sz="1800" dirty="0" smtClean="0">
                <a:solidFill>
                  <a:srgbClr val="C00000"/>
                </a:solidFill>
              </a:rPr>
              <a:t> </a:t>
            </a:r>
            <a:r>
              <a:rPr lang="ru-RU" sz="1800" dirty="0" err="1" smtClean="0">
                <a:solidFill>
                  <a:srgbClr val="C00000"/>
                </a:solidFill>
              </a:rPr>
              <a:t>повільно</a:t>
            </a:r>
            <a:r>
              <a:rPr lang="ru-RU" sz="1800" dirty="0" smtClean="0">
                <a:solidFill>
                  <a:srgbClr val="C00000"/>
                </a:solidFill>
              </a:rPr>
              <a:t>, </a:t>
            </a:r>
            <a:r>
              <a:rPr lang="ru-RU" sz="1800" dirty="0" err="1" smtClean="0">
                <a:solidFill>
                  <a:srgbClr val="C00000"/>
                </a:solidFill>
              </a:rPr>
              <a:t>проте</a:t>
            </a:r>
            <a:r>
              <a:rPr lang="ru-RU" sz="1800" dirty="0" smtClean="0">
                <a:solidFill>
                  <a:srgbClr val="C00000"/>
                </a:solidFill>
              </a:rPr>
              <a:t>, </a:t>
            </a:r>
            <a:r>
              <a:rPr lang="ru-RU" sz="1800" dirty="0" err="1" smtClean="0">
                <a:solidFill>
                  <a:srgbClr val="C00000"/>
                </a:solidFill>
              </a:rPr>
              <a:t>впевнено</a:t>
            </a:r>
            <a:r>
              <a:rPr lang="ru-RU" sz="1800" dirty="0" smtClean="0">
                <a:solidFill>
                  <a:srgbClr val="C00000"/>
                </a:solidFill>
              </a:rPr>
              <a:t>.</a:t>
            </a:r>
            <a:endParaRPr lang="ru-RU" sz="1800"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1412776"/>
            <a:ext cx="7643812" cy="4680520"/>
          </a:xfrm>
        </p:spPr>
        <p:txBody>
          <a:bodyPr/>
          <a:lstStyle/>
          <a:p>
            <a:pPr marL="0" indent="0">
              <a:buNone/>
            </a:pPr>
            <a:r>
              <a:rPr lang="ru-RU" sz="2000" dirty="0" err="1" smtClean="0">
                <a:solidFill>
                  <a:schemeClr val="accent2">
                    <a:lumMod val="75000"/>
                  </a:schemeClr>
                </a:solidFill>
              </a:rPr>
              <a:t>Усього</a:t>
            </a:r>
            <a:r>
              <a:rPr lang="ru-RU" sz="2000" dirty="0" smtClean="0">
                <a:solidFill>
                  <a:schemeClr val="accent2">
                    <a:lumMod val="75000"/>
                  </a:schemeClr>
                </a:solidFill>
              </a:rPr>
              <a:t> з 1946 по 1994 р. </a:t>
            </a:r>
            <a:r>
              <a:rPr lang="ru-RU" sz="2000" dirty="0" err="1" smtClean="0">
                <a:solidFill>
                  <a:schemeClr val="accent2">
                    <a:lumMod val="75000"/>
                  </a:schemeClr>
                </a:solidFill>
              </a:rPr>
              <a:t>було</a:t>
            </a:r>
            <a:r>
              <a:rPr lang="ru-RU" sz="2000" dirty="0" smtClean="0">
                <a:solidFill>
                  <a:schemeClr val="accent2">
                    <a:lumMod val="75000"/>
                  </a:schemeClr>
                </a:solidFill>
              </a:rPr>
              <a:t> проведено </a:t>
            </a:r>
            <a:r>
              <a:rPr lang="ru-RU" sz="2000" dirty="0" err="1" smtClean="0">
                <a:solidFill>
                  <a:schemeClr val="accent2">
                    <a:lumMod val="75000"/>
                  </a:schemeClr>
                </a:solidFill>
              </a:rPr>
              <a:t>вісім</a:t>
            </a:r>
            <a:r>
              <a:rPr lang="ru-RU" sz="2000" dirty="0" smtClean="0">
                <a:solidFill>
                  <a:schemeClr val="accent2">
                    <a:lumMod val="75000"/>
                  </a:schemeClr>
                </a:solidFill>
              </a:rPr>
              <a:t> </a:t>
            </a:r>
            <a:r>
              <a:rPr lang="ru-RU" sz="2000" dirty="0" err="1" smtClean="0">
                <a:solidFill>
                  <a:schemeClr val="accent2">
                    <a:lumMod val="75000"/>
                  </a:schemeClr>
                </a:solidFill>
              </a:rPr>
              <a:t>раундів</a:t>
            </a:r>
            <a:r>
              <a:rPr lang="ru-RU" sz="2000" dirty="0" smtClean="0">
                <a:solidFill>
                  <a:schemeClr val="accent2">
                    <a:lumMod val="75000"/>
                  </a:schemeClr>
                </a:solidFill>
              </a:rPr>
              <a:t> </a:t>
            </a:r>
            <a:r>
              <a:rPr lang="ru-RU" sz="2000" dirty="0" err="1" smtClean="0">
                <a:solidFill>
                  <a:schemeClr val="accent2">
                    <a:lumMod val="75000"/>
                  </a:schemeClr>
                </a:solidFill>
              </a:rPr>
              <a:t>багатосторонніх</a:t>
            </a:r>
            <a:r>
              <a:rPr lang="ru-RU" sz="2000" dirty="0" smtClean="0">
                <a:solidFill>
                  <a:schemeClr val="accent2">
                    <a:lumMod val="75000"/>
                  </a:schemeClr>
                </a:solidFill>
              </a:rPr>
              <a:t> </a:t>
            </a:r>
            <a:r>
              <a:rPr lang="ru-RU" sz="2000" dirty="0" err="1" smtClean="0">
                <a:solidFill>
                  <a:schemeClr val="accent2">
                    <a:lumMod val="75000"/>
                  </a:schemeClr>
                </a:solidFill>
              </a:rPr>
              <a:t>торговельних</a:t>
            </a:r>
            <a:r>
              <a:rPr lang="ru-RU" sz="2000" dirty="0" smtClean="0">
                <a:solidFill>
                  <a:schemeClr val="accent2">
                    <a:lumMod val="75000"/>
                  </a:schemeClr>
                </a:solidFill>
              </a:rPr>
              <a:t> </a:t>
            </a:r>
            <a:r>
              <a:rPr lang="ru-RU" sz="2000" dirty="0" err="1" smtClean="0">
                <a:solidFill>
                  <a:schemeClr val="accent2">
                    <a:lumMod val="75000"/>
                  </a:schemeClr>
                </a:solidFill>
              </a:rPr>
              <a:t>переговорів</a:t>
            </a:r>
            <a:r>
              <a:rPr lang="ru-RU" sz="2000" dirty="0" smtClean="0">
                <a:solidFill>
                  <a:schemeClr val="accent2">
                    <a:lumMod val="75000"/>
                  </a:schemeClr>
                </a:solidFill>
              </a:rPr>
              <a:t> у рамках </a:t>
            </a:r>
            <a:r>
              <a:rPr lang="en-US" sz="2000" dirty="0" smtClean="0">
                <a:solidFill>
                  <a:schemeClr val="accent2">
                    <a:lumMod val="75000"/>
                  </a:schemeClr>
                </a:solidFill>
              </a:rPr>
              <a:t>GATT:</a:t>
            </a:r>
          </a:p>
          <a:p>
            <a:pPr marL="0" indent="0">
              <a:buNone/>
            </a:pPr>
            <a:endParaRPr lang="en-US" sz="2000" dirty="0" smtClean="0">
              <a:solidFill>
                <a:schemeClr val="accent2">
                  <a:lumMod val="75000"/>
                </a:schemeClr>
              </a:solidFill>
            </a:endParaRPr>
          </a:p>
          <a:p>
            <a:pPr marL="0" indent="0">
              <a:buNone/>
            </a:pPr>
            <a:r>
              <a:rPr lang="en-US" sz="2000" dirty="0" smtClean="0">
                <a:solidFill>
                  <a:schemeClr val="accent2">
                    <a:lumMod val="75000"/>
                  </a:schemeClr>
                </a:solidFill>
              </a:rPr>
              <a:t>    1947 (</a:t>
            </a:r>
            <a:r>
              <a:rPr lang="ru-RU" sz="2000" dirty="0" smtClean="0">
                <a:solidFill>
                  <a:schemeClr val="accent2">
                    <a:lumMod val="75000"/>
                  </a:schemeClr>
                </a:solidFill>
              </a:rPr>
              <a:t>Женева, </a:t>
            </a:r>
            <a:r>
              <a:rPr lang="ru-RU" sz="2000" dirty="0" err="1" smtClean="0">
                <a:solidFill>
                  <a:schemeClr val="accent2">
                    <a:lumMod val="75000"/>
                  </a:schemeClr>
                </a:solidFill>
              </a:rPr>
              <a:t>Швейцарія</a:t>
            </a:r>
            <a:r>
              <a:rPr lang="ru-RU" sz="2000" dirty="0" smtClean="0">
                <a:solidFill>
                  <a:schemeClr val="accent2">
                    <a:lumMod val="75000"/>
                  </a:schemeClr>
                </a:solidFill>
              </a:rPr>
              <a:t>)</a:t>
            </a:r>
          </a:p>
          <a:p>
            <a:pPr marL="0" indent="0">
              <a:buNone/>
            </a:pPr>
            <a:r>
              <a:rPr lang="ru-RU" sz="2000" dirty="0" smtClean="0">
                <a:solidFill>
                  <a:schemeClr val="accent2">
                    <a:lumMod val="75000"/>
                  </a:schemeClr>
                </a:solidFill>
              </a:rPr>
              <a:t>    1949 (</a:t>
            </a:r>
            <a:r>
              <a:rPr lang="ru-RU" sz="2000" dirty="0" err="1" smtClean="0">
                <a:solidFill>
                  <a:schemeClr val="accent2">
                    <a:lumMod val="75000"/>
                  </a:schemeClr>
                </a:solidFill>
              </a:rPr>
              <a:t>Аннесі</a:t>
            </a:r>
            <a:r>
              <a:rPr lang="ru-RU" sz="2000" dirty="0" smtClean="0">
                <a:solidFill>
                  <a:schemeClr val="accent2">
                    <a:lumMod val="75000"/>
                  </a:schemeClr>
                </a:solidFill>
              </a:rPr>
              <a:t>, </a:t>
            </a:r>
            <a:r>
              <a:rPr lang="ru-RU" sz="2000" dirty="0" err="1" smtClean="0">
                <a:solidFill>
                  <a:schemeClr val="accent2">
                    <a:lumMod val="75000"/>
                  </a:schemeClr>
                </a:solidFill>
              </a:rPr>
              <a:t>Франція</a:t>
            </a:r>
            <a:r>
              <a:rPr lang="ru-RU" sz="2000" dirty="0" smtClean="0">
                <a:solidFill>
                  <a:schemeClr val="accent2">
                    <a:lumMod val="75000"/>
                  </a:schemeClr>
                </a:solidFill>
              </a:rPr>
              <a:t>)</a:t>
            </a:r>
          </a:p>
          <a:p>
            <a:pPr marL="0" indent="0">
              <a:buNone/>
            </a:pPr>
            <a:r>
              <a:rPr lang="ru-RU" sz="2000" dirty="0" smtClean="0">
                <a:solidFill>
                  <a:schemeClr val="accent2">
                    <a:lumMod val="75000"/>
                  </a:schemeClr>
                </a:solidFill>
              </a:rPr>
              <a:t>    1951 (Торки, </a:t>
            </a:r>
            <a:r>
              <a:rPr lang="ru-RU" sz="2000" dirty="0" err="1" smtClean="0">
                <a:solidFill>
                  <a:schemeClr val="accent2">
                    <a:lumMod val="75000"/>
                  </a:schemeClr>
                </a:solidFill>
              </a:rPr>
              <a:t>Великобританія</a:t>
            </a:r>
            <a:r>
              <a:rPr lang="ru-RU" sz="2000" dirty="0" smtClean="0">
                <a:solidFill>
                  <a:schemeClr val="accent2">
                    <a:lumMod val="75000"/>
                  </a:schemeClr>
                </a:solidFill>
              </a:rPr>
              <a:t>)</a:t>
            </a:r>
          </a:p>
          <a:p>
            <a:pPr marL="0" indent="0">
              <a:buNone/>
            </a:pPr>
            <a:r>
              <a:rPr lang="ru-RU" sz="2000" dirty="0" smtClean="0">
                <a:solidFill>
                  <a:schemeClr val="accent2">
                    <a:lumMod val="75000"/>
                  </a:schemeClr>
                </a:solidFill>
              </a:rPr>
              <a:t>    1956 (Женева, </a:t>
            </a:r>
            <a:r>
              <a:rPr lang="ru-RU" sz="2000" dirty="0" err="1" smtClean="0">
                <a:solidFill>
                  <a:schemeClr val="accent2">
                    <a:lumMod val="75000"/>
                  </a:schemeClr>
                </a:solidFill>
              </a:rPr>
              <a:t>Швейцарія</a:t>
            </a:r>
            <a:r>
              <a:rPr lang="ru-RU" sz="2000" dirty="0" smtClean="0">
                <a:solidFill>
                  <a:schemeClr val="accent2">
                    <a:lumMod val="75000"/>
                  </a:schemeClr>
                </a:solidFill>
              </a:rPr>
              <a:t>)</a:t>
            </a:r>
          </a:p>
          <a:p>
            <a:pPr marL="0" indent="0">
              <a:buNone/>
            </a:pPr>
            <a:r>
              <a:rPr lang="ru-RU" sz="2000" dirty="0" smtClean="0">
                <a:solidFill>
                  <a:schemeClr val="accent2">
                    <a:lumMod val="75000"/>
                  </a:schemeClr>
                </a:solidFill>
              </a:rPr>
              <a:t>    1960 – 1961 (Женева, </a:t>
            </a:r>
            <a:r>
              <a:rPr lang="ru-RU" sz="2000" dirty="0" err="1" smtClean="0">
                <a:solidFill>
                  <a:schemeClr val="accent2">
                    <a:lumMod val="75000"/>
                  </a:schemeClr>
                </a:solidFill>
              </a:rPr>
              <a:t>Швейцарія</a:t>
            </a:r>
            <a:r>
              <a:rPr lang="ru-RU" sz="2000" dirty="0" smtClean="0">
                <a:solidFill>
                  <a:schemeClr val="accent2">
                    <a:lumMod val="75000"/>
                  </a:schemeClr>
                </a:solidFill>
              </a:rPr>
              <a:t>), «</a:t>
            </a:r>
            <a:r>
              <a:rPr lang="ru-RU" sz="2000" dirty="0" err="1" smtClean="0">
                <a:solidFill>
                  <a:schemeClr val="accent2">
                    <a:lumMod val="75000"/>
                  </a:schemeClr>
                </a:solidFill>
              </a:rPr>
              <a:t>Діллон</a:t>
            </a:r>
            <a:r>
              <a:rPr lang="ru-RU" sz="2000" dirty="0" smtClean="0">
                <a:solidFill>
                  <a:schemeClr val="accent2">
                    <a:lumMod val="75000"/>
                  </a:schemeClr>
                </a:solidFill>
              </a:rPr>
              <a:t>-раунд»</a:t>
            </a:r>
          </a:p>
          <a:p>
            <a:pPr marL="0" indent="0">
              <a:buNone/>
            </a:pPr>
            <a:r>
              <a:rPr lang="ru-RU" sz="2000" dirty="0" smtClean="0">
                <a:solidFill>
                  <a:schemeClr val="accent2">
                    <a:lumMod val="75000"/>
                  </a:schemeClr>
                </a:solidFill>
              </a:rPr>
              <a:t>    1964 - 1967 (Женева, </a:t>
            </a:r>
            <a:r>
              <a:rPr lang="ru-RU" sz="2000" dirty="0" err="1" smtClean="0">
                <a:solidFill>
                  <a:schemeClr val="accent2">
                    <a:lumMod val="75000"/>
                  </a:schemeClr>
                </a:solidFill>
              </a:rPr>
              <a:t>Швейцарія</a:t>
            </a:r>
            <a:r>
              <a:rPr lang="ru-RU" sz="2000" dirty="0" smtClean="0">
                <a:solidFill>
                  <a:schemeClr val="accent2">
                    <a:lumMod val="75000"/>
                  </a:schemeClr>
                </a:solidFill>
              </a:rPr>
              <a:t>), «</a:t>
            </a:r>
            <a:r>
              <a:rPr lang="ru-RU" sz="2000" dirty="0" err="1" smtClean="0">
                <a:solidFill>
                  <a:schemeClr val="accent2">
                    <a:lumMod val="75000"/>
                  </a:schemeClr>
                </a:solidFill>
              </a:rPr>
              <a:t>Кеннеді</a:t>
            </a:r>
            <a:r>
              <a:rPr lang="ru-RU" sz="2000" dirty="0" smtClean="0">
                <a:solidFill>
                  <a:schemeClr val="accent2">
                    <a:lumMod val="75000"/>
                  </a:schemeClr>
                </a:solidFill>
              </a:rPr>
              <a:t>-раунд»</a:t>
            </a:r>
          </a:p>
          <a:p>
            <a:pPr marL="0" indent="0">
              <a:buNone/>
            </a:pPr>
            <a:r>
              <a:rPr lang="ru-RU" sz="2000" dirty="0" smtClean="0">
                <a:solidFill>
                  <a:schemeClr val="accent2">
                    <a:lumMod val="75000"/>
                  </a:schemeClr>
                </a:solidFill>
              </a:rPr>
              <a:t>    1973 - 1979 (Женева, </a:t>
            </a:r>
            <a:r>
              <a:rPr lang="ru-RU" sz="2000" dirty="0" err="1" smtClean="0">
                <a:solidFill>
                  <a:schemeClr val="accent2">
                    <a:lumMod val="75000"/>
                  </a:schemeClr>
                </a:solidFill>
              </a:rPr>
              <a:t>Швейцарія</a:t>
            </a:r>
            <a:r>
              <a:rPr lang="ru-RU" sz="2000" dirty="0" smtClean="0">
                <a:solidFill>
                  <a:schemeClr val="accent2">
                    <a:lumMod val="75000"/>
                  </a:schemeClr>
                </a:solidFill>
              </a:rPr>
              <a:t>), «</a:t>
            </a:r>
            <a:r>
              <a:rPr lang="ru-RU" sz="2000" dirty="0" err="1" smtClean="0">
                <a:solidFill>
                  <a:schemeClr val="accent2">
                    <a:lumMod val="75000"/>
                  </a:schemeClr>
                </a:solidFill>
              </a:rPr>
              <a:t>Токіо</a:t>
            </a:r>
            <a:r>
              <a:rPr lang="ru-RU" sz="2000" dirty="0" smtClean="0">
                <a:solidFill>
                  <a:schemeClr val="accent2">
                    <a:lumMod val="75000"/>
                  </a:schemeClr>
                </a:solidFill>
              </a:rPr>
              <a:t>-раунд»</a:t>
            </a:r>
          </a:p>
          <a:p>
            <a:pPr marL="0" indent="0">
              <a:buNone/>
            </a:pPr>
            <a:r>
              <a:rPr lang="ru-RU" sz="2000" dirty="0" smtClean="0">
                <a:solidFill>
                  <a:schemeClr val="accent2">
                    <a:lumMod val="75000"/>
                  </a:schemeClr>
                </a:solidFill>
              </a:rPr>
              <a:t>    1986 – 1993 (Женева, </a:t>
            </a:r>
            <a:r>
              <a:rPr lang="ru-RU" sz="2000" dirty="0" err="1" smtClean="0">
                <a:solidFill>
                  <a:schemeClr val="accent2">
                    <a:lumMod val="75000"/>
                  </a:schemeClr>
                </a:solidFill>
              </a:rPr>
              <a:t>Швейцарія</a:t>
            </a:r>
            <a:r>
              <a:rPr lang="ru-RU" sz="2000" dirty="0" smtClean="0">
                <a:solidFill>
                  <a:schemeClr val="accent2">
                    <a:lumMod val="75000"/>
                  </a:schemeClr>
                </a:solidFill>
              </a:rPr>
              <a:t>), «</a:t>
            </a:r>
            <a:r>
              <a:rPr lang="ru-RU" sz="2000" dirty="0" err="1" smtClean="0">
                <a:solidFill>
                  <a:schemeClr val="accent2">
                    <a:lumMod val="75000"/>
                  </a:schemeClr>
                </a:solidFill>
              </a:rPr>
              <a:t>Уругвайський</a:t>
            </a:r>
            <a:r>
              <a:rPr lang="ru-RU" sz="2000" dirty="0" smtClean="0">
                <a:solidFill>
                  <a:schemeClr val="accent2">
                    <a:lumMod val="75000"/>
                  </a:schemeClr>
                </a:solidFill>
              </a:rPr>
              <a:t> раунд»</a:t>
            </a:r>
          </a:p>
          <a:p>
            <a:pPr marL="0" indent="0">
              <a:buNone/>
            </a:pPr>
            <a:endParaRPr lang="ru-RU" sz="2000" dirty="0" smtClean="0"/>
          </a:p>
        </p:txBody>
      </p:sp>
    </p:spTree>
    <p:extLst>
      <p:ext uri="{BB962C8B-B14F-4D97-AF65-F5344CB8AC3E}">
        <p14:creationId xmlns:p14="http://schemas.microsoft.com/office/powerpoint/2010/main" val="743238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188640"/>
            <a:ext cx="7128792" cy="3312368"/>
          </a:xfrm>
        </p:spPr>
        <p:txBody>
          <a:bodyPr/>
          <a:lstStyle/>
          <a:p>
            <a:pPr algn="ctr">
              <a:lnSpc>
                <a:spcPct val="150000"/>
              </a:lnSpc>
            </a:pPr>
            <a:r>
              <a:rPr lang="ru-RU" sz="1600" dirty="0" smtClean="0">
                <a:solidFill>
                  <a:srgbClr val="7030A0"/>
                </a:solidFill>
                <a:cs typeface="Adobe Arabic" pitchFamily="18" charset="-78"/>
              </a:rPr>
              <a:t/>
            </a:r>
            <a:br>
              <a:rPr lang="ru-RU" sz="1600" dirty="0" smtClean="0">
                <a:solidFill>
                  <a:srgbClr val="7030A0"/>
                </a:solidFill>
                <a:cs typeface="Adobe Arabic" pitchFamily="18" charset="-78"/>
              </a:rPr>
            </a:br>
            <a:r>
              <a:rPr lang="ru-RU" sz="1600" dirty="0" smtClean="0">
                <a:solidFill>
                  <a:srgbClr val="7030A0"/>
                </a:solidFill>
                <a:cs typeface="Adobe Arabic" pitchFamily="18" charset="-78"/>
              </a:rPr>
              <a:t/>
            </a:r>
            <a:br>
              <a:rPr lang="ru-RU" sz="1600" dirty="0" smtClean="0">
                <a:solidFill>
                  <a:srgbClr val="7030A0"/>
                </a:solidFill>
                <a:cs typeface="Adobe Arabic" pitchFamily="18" charset="-78"/>
              </a:rPr>
            </a:br>
            <a:r>
              <a:rPr lang="ru-RU" sz="1600" dirty="0" smtClean="0">
                <a:solidFill>
                  <a:srgbClr val="7030A0"/>
                </a:solidFill>
                <a:cs typeface="Adobe Arabic" pitchFamily="18" charset="-78"/>
              </a:rPr>
              <a:t/>
            </a:r>
            <a:br>
              <a:rPr lang="ru-RU" sz="1600" dirty="0" smtClean="0">
                <a:solidFill>
                  <a:srgbClr val="7030A0"/>
                </a:solidFill>
                <a:cs typeface="Adobe Arabic" pitchFamily="18" charset="-78"/>
              </a:rPr>
            </a:br>
            <a:r>
              <a:rPr lang="ru-RU" sz="1600" dirty="0">
                <a:solidFill>
                  <a:srgbClr val="7030A0"/>
                </a:solidFill>
                <a:cs typeface="Adobe Arabic" pitchFamily="18" charset="-78"/>
              </a:rPr>
              <a:t/>
            </a:r>
            <a:br>
              <a:rPr lang="ru-RU" sz="1600" dirty="0">
                <a:solidFill>
                  <a:srgbClr val="7030A0"/>
                </a:solidFill>
                <a:cs typeface="Adobe Arabic" pitchFamily="18" charset="-78"/>
              </a:rPr>
            </a:br>
            <a:r>
              <a:rPr lang="ru-RU" sz="1600" dirty="0" smtClean="0">
                <a:solidFill>
                  <a:srgbClr val="7030A0"/>
                </a:solidFill>
                <a:cs typeface="Adobe Arabic" pitchFamily="18" charset="-78"/>
              </a:rPr>
              <a:t/>
            </a:r>
            <a:br>
              <a:rPr lang="ru-RU" sz="1600" dirty="0" smtClean="0">
                <a:solidFill>
                  <a:srgbClr val="7030A0"/>
                </a:solidFill>
                <a:cs typeface="Adobe Arabic" pitchFamily="18" charset="-78"/>
              </a:rPr>
            </a:br>
            <a:r>
              <a:rPr lang="ru-RU" sz="1600" dirty="0">
                <a:solidFill>
                  <a:srgbClr val="7030A0"/>
                </a:solidFill>
                <a:cs typeface="Adobe Arabic" pitchFamily="18" charset="-78"/>
              </a:rPr>
              <a:t/>
            </a:r>
            <a:br>
              <a:rPr lang="ru-RU" sz="1600" dirty="0">
                <a:solidFill>
                  <a:srgbClr val="7030A0"/>
                </a:solidFill>
                <a:cs typeface="Adobe Arabic" pitchFamily="18" charset="-78"/>
              </a:rPr>
            </a:br>
            <a:r>
              <a:rPr lang="ru-RU" sz="2000" dirty="0" smtClean="0">
                <a:solidFill>
                  <a:srgbClr val="7030A0"/>
                </a:solidFill>
                <a:cs typeface="Adobe Arabic" pitchFamily="18" charset="-78"/>
              </a:rPr>
              <a:t>Результатом </a:t>
            </a:r>
            <a:r>
              <a:rPr lang="ru-RU" sz="2000" dirty="0" smtClean="0">
                <a:solidFill>
                  <a:srgbClr val="7030A0"/>
                </a:solidFill>
                <a:cs typeface="Adobe Arabic" pitchFamily="18" charset="-78"/>
              </a:rPr>
              <a:t>кожного з </a:t>
            </a:r>
            <a:r>
              <a:rPr lang="ru-RU" sz="2000" dirty="0" err="1" smtClean="0">
                <a:solidFill>
                  <a:srgbClr val="7030A0"/>
                </a:solidFill>
                <a:cs typeface="Adobe Arabic" pitchFamily="18" charset="-78"/>
              </a:rPr>
              <a:t>раундів</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було</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прийняття</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нових</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угод</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що</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регулюють</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різні</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аспекти</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міжнародної</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торгівлі</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зокрема</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зменшують</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митні</a:t>
            </a:r>
            <a:r>
              <a:rPr lang="ru-RU" sz="2000" dirty="0" smtClean="0">
                <a:solidFill>
                  <a:srgbClr val="7030A0"/>
                </a:solidFill>
                <a:cs typeface="Adobe Arabic" pitchFamily="18" charset="-78"/>
              </a:rPr>
              <a:t> ставки. </a:t>
            </a:r>
            <a:r>
              <a:rPr lang="ru-RU" sz="2000" dirty="0" err="1" smtClean="0">
                <a:solidFill>
                  <a:srgbClr val="7030A0"/>
                </a:solidFill>
                <a:cs typeface="Adobe Arabic" pitchFamily="18" charset="-78"/>
              </a:rPr>
              <a:t>Серйозним</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недоліком</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системи</a:t>
            </a:r>
            <a:r>
              <a:rPr lang="ru-RU" sz="2000" dirty="0" smtClean="0">
                <a:solidFill>
                  <a:srgbClr val="7030A0"/>
                </a:solidFill>
                <a:cs typeface="Adobe Arabic" pitchFamily="18" charset="-78"/>
              </a:rPr>
              <a:t> </a:t>
            </a:r>
            <a:r>
              <a:rPr lang="en-US" sz="2000" dirty="0" smtClean="0">
                <a:solidFill>
                  <a:srgbClr val="7030A0"/>
                </a:solidFill>
                <a:cs typeface="Adobe Arabic" pitchFamily="18" charset="-78"/>
              </a:rPr>
              <a:t>GATT </a:t>
            </a:r>
            <a:r>
              <a:rPr lang="ru-RU" sz="2000" dirty="0" err="1" smtClean="0">
                <a:solidFill>
                  <a:srgbClr val="7030A0"/>
                </a:solidFill>
                <a:cs typeface="Adobe Arabic" pitchFamily="18" charset="-78"/>
              </a:rPr>
              <a:t>була</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відсутність</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інституційної</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основи</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тобто</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міжнародної</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організації</a:t>
            </a:r>
            <a:r>
              <a:rPr lang="ru-RU" sz="2000" dirty="0" smtClean="0">
                <a:solidFill>
                  <a:srgbClr val="7030A0"/>
                </a:solidFill>
                <a:cs typeface="Adobe Arabic" pitchFamily="18" charset="-78"/>
              </a:rPr>
              <a:t> як </a:t>
            </a:r>
            <a:r>
              <a:rPr lang="ru-RU" sz="2000" dirty="0" err="1" smtClean="0">
                <a:solidFill>
                  <a:srgbClr val="7030A0"/>
                </a:solidFill>
                <a:cs typeface="Adobe Arabic" pitchFamily="18" charset="-78"/>
              </a:rPr>
              <a:t>такої</a:t>
            </a:r>
            <a:r>
              <a:rPr lang="ru-RU" sz="2000" dirty="0" smtClean="0">
                <a:solidFill>
                  <a:srgbClr val="7030A0"/>
                </a:solidFill>
                <a:cs typeface="Adobe Arabic" pitchFamily="18" charset="-78"/>
              </a:rPr>
              <a:t>. Угоди </a:t>
            </a:r>
            <a:r>
              <a:rPr lang="en-US" sz="2000" dirty="0" smtClean="0">
                <a:solidFill>
                  <a:srgbClr val="7030A0"/>
                </a:solidFill>
                <a:cs typeface="Adobe Arabic" pitchFamily="18" charset="-78"/>
              </a:rPr>
              <a:t>GATT </a:t>
            </a:r>
            <a:r>
              <a:rPr lang="ru-RU" sz="2000" dirty="0" smtClean="0">
                <a:solidFill>
                  <a:srgbClr val="7030A0"/>
                </a:solidFill>
                <a:cs typeface="Adobe Arabic" pitchFamily="18" charset="-78"/>
              </a:rPr>
              <a:t>не носили </a:t>
            </a:r>
            <a:r>
              <a:rPr lang="ru-RU" sz="2000" dirty="0" err="1" smtClean="0">
                <a:solidFill>
                  <a:srgbClr val="7030A0"/>
                </a:solidFill>
                <a:cs typeface="Adobe Arabic" pitchFamily="18" charset="-78"/>
              </a:rPr>
              <a:t>обов'язкового</a:t>
            </a:r>
            <a:r>
              <a:rPr lang="ru-RU" sz="2000" dirty="0" smtClean="0">
                <a:solidFill>
                  <a:srgbClr val="7030A0"/>
                </a:solidFill>
                <a:cs typeface="Adobe Arabic" pitchFamily="18" charset="-78"/>
              </a:rPr>
              <a:t> характеру для </a:t>
            </a:r>
            <a:r>
              <a:rPr lang="ru-RU" sz="2000" dirty="0" err="1" smtClean="0">
                <a:solidFill>
                  <a:srgbClr val="7030A0"/>
                </a:solidFill>
                <a:cs typeface="Adobe Arabic" pitchFamily="18" charset="-78"/>
              </a:rPr>
              <a:t>країн-учасників</a:t>
            </a:r>
            <a:r>
              <a:rPr lang="ru-RU" sz="2000" dirty="0" smtClean="0">
                <a:solidFill>
                  <a:srgbClr val="7030A0"/>
                </a:solidFill>
                <a:cs typeface="Adobe Arabic" pitchFamily="18" charset="-78"/>
              </a:rPr>
              <a:t> </a:t>
            </a:r>
            <a:r>
              <a:rPr lang="en-US" sz="2000" dirty="0" smtClean="0">
                <a:solidFill>
                  <a:srgbClr val="7030A0"/>
                </a:solidFill>
                <a:cs typeface="Adobe Arabic" pitchFamily="18" charset="-78"/>
              </a:rPr>
              <a:t>GATT. </a:t>
            </a:r>
            <a:r>
              <a:rPr lang="ru-RU" sz="2000" dirty="0" smtClean="0">
                <a:solidFill>
                  <a:srgbClr val="7030A0"/>
                </a:solidFill>
                <a:cs typeface="Adobe Arabic" pitchFamily="18" charset="-78"/>
              </a:rPr>
              <a:t>У </a:t>
            </a:r>
            <a:r>
              <a:rPr lang="ru-RU" sz="2000" dirty="0" err="1" smtClean="0">
                <a:solidFill>
                  <a:srgbClr val="7030A0"/>
                </a:solidFill>
                <a:cs typeface="Adobe Arabic" pitchFamily="18" charset="-78"/>
              </a:rPr>
              <a:t>подальшому</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кодекси</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присвячені</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регулюванню</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субсидій</a:t>
            </a:r>
            <a:r>
              <a:rPr lang="ru-RU" sz="2000" dirty="0" smtClean="0">
                <a:solidFill>
                  <a:srgbClr val="7030A0"/>
                </a:solidFill>
                <a:cs typeface="Adobe Arabic" pitchFamily="18" charset="-78"/>
              </a:rPr>
              <a:t> і </a:t>
            </a:r>
            <a:r>
              <a:rPr lang="ru-RU" sz="2000" dirty="0" err="1" smtClean="0">
                <a:solidFill>
                  <a:srgbClr val="7030A0"/>
                </a:solidFill>
                <a:cs typeface="Adobe Arabic" pitchFamily="18" charset="-78"/>
              </a:rPr>
              <a:t>компенсаційних</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заходів</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технічних</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бар'єрів</a:t>
            </a:r>
            <a:r>
              <a:rPr lang="ru-RU" sz="2000" dirty="0" smtClean="0">
                <a:solidFill>
                  <a:srgbClr val="7030A0"/>
                </a:solidFill>
                <a:cs typeface="Adobe Arabic" pitchFamily="18" charset="-78"/>
              </a:rPr>
              <a:t> у </a:t>
            </a:r>
            <a:r>
              <a:rPr lang="ru-RU" sz="2000" dirty="0" err="1" smtClean="0">
                <a:solidFill>
                  <a:srgbClr val="7030A0"/>
                </a:solidFill>
                <a:cs typeface="Adobe Arabic" pitchFamily="18" charset="-78"/>
              </a:rPr>
              <a:t>торгівлі</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ліцензуванню</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імпорту</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митної</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оцінки</a:t>
            </a:r>
            <a:r>
              <a:rPr lang="ru-RU" sz="2000" dirty="0" smtClean="0">
                <a:solidFill>
                  <a:srgbClr val="7030A0"/>
                </a:solidFill>
                <a:cs typeface="Adobe Arabic" pitchFamily="18" charset="-78"/>
              </a:rPr>
              <a:t> й </a:t>
            </a:r>
            <a:r>
              <a:rPr lang="ru-RU" sz="2000" dirty="0" err="1" smtClean="0">
                <a:solidFill>
                  <a:srgbClr val="7030A0"/>
                </a:solidFill>
                <a:cs typeface="Adobe Arabic" pitchFamily="18" charset="-78"/>
              </a:rPr>
              <a:t>антидемпінгових</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заходів</a:t>
            </a:r>
            <a:r>
              <a:rPr lang="ru-RU" sz="2000" dirty="0" smtClean="0">
                <a:solidFill>
                  <a:srgbClr val="7030A0"/>
                </a:solidFill>
                <a:cs typeface="Adobe Arabic" pitchFamily="18" charset="-78"/>
              </a:rPr>
              <a:t>, стали </a:t>
            </a:r>
            <a:r>
              <a:rPr lang="ru-RU" sz="2000" dirty="0" err="1" smtClean="0">
                <a:solidFill>
                  <a:srgbClr val="7030A0"/>
                </a:solidFill>
                <a:cs typeface="Adobe Arabic" pitchFamily="18" charset="-78"/>
              </a:rPr>
              <a:t>складовою</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частиною</a:t>
            </a:r>
            <a:r>
              <a:rPr lang="ru-RU" sz="2000" dirty="0" smtClean="0">
                <a:solidFill>
                  <a:srgbClr val="7030A0"/>
                </a:solidFill>
                <a:cs typeface="Adobe Arabic" pitchFamily="18" charset="-78"/>
              </a:rPr>
              <a:t> Угоди про </a:t>
            </a:r>
            <a:r>
              <a:rPr lang="ru-RU" sz="2000" dirty="0" err="1" smtClean="0">
                <a:solidFill>
                  <a:srgbClr val="7030A0"/>
                </a:solidFill>
                <a:cs typeface="Adobe Arabic" pitchFamily="18" charset="-78"/>
              </a:rPr>
              <a:t>утворення</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Світової</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організації</a:t>
            </a:r>
            <a:r>
              <a:rPr lang="ru-RU" sz="2000" dirty="0" smtClean="0">
                <a:solidFill>
                  <a:srgbClr val="7030A0"/>
                </a:solidFill>
                <a:cs typeface="Adobe Arabic" pitchFamily="18" charset="-78"/>
              </a:rPr>
              <a:t> </a:t>
            </a:r>
            <a:r>
              <a:rPr lang="ru-RU" sz="2000" dirty="0" err="1" smtClean="0">
                <a:solidFill>
                  <a:srgbClr val="7030A0"/>
                </a:solidFill>
                <a:cs typeface="Adobe Arabic" pitchFamily="18" charset="-78"/>
              </a:rPr>
              <a:t>торгівлі</a:t>
            </a:r>
            <a:r>
              <a:rPr lang="ru-RU" sz="2000" dirty="0" smtClean="0">
                <a:solidFill>
                  <a:srgbClr val="7030A0"/>
                </a:solidFill>
                <a:cs typeface="Adobe Arabic" pitchFamily="18" charset="-78"/>
              </a:rPr>
              <a:t>.</a:t>
            </a:r>
            <a:endParaRPr lang="ru-RU" sz="2000" dirty="0">
              <a:solidFill>
                <a:srgbClr val="7030A0"/>
              </a:solidFill>
              <a:cs typeface="Adobe Arabic" pitchFamily="18" charset="-78"/>
            </a:endParaRPr>
          </a:p>
        </p:txBody>
      </p:sp>
    </p:spTree>
    <p:extLst>
      <p:ext uri="{BB962C8B-B14F-4D97-AF65-F5344CB8AC3E}">
        <p14:creationId xmlns:p14="http://schemas.microsoft.com/office/powerpoint/2010/main" val="16050652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836712"/>
            <a:ext cx="7772400" cy="1152127"/>
          </a:xfrm>
        </p:spPr>
        <p:txBody>
          <a:bodyPr/>
          <a:lstStyle/>
          <a:p>
            <a:pPr algn="ctr"/>
            <a:r>
              <a:rPr lang="ru-RU" sz="2800" dirty="0" err="1">
                <a:solidFill>
                  <a:srgbClr val="00B0F0"/>
                </a:solidFill>
                <a:latin typeface="Arial" pitchFamily="34" charset="0"/>
                <a:cs typeface="Arial" pitchFamily="34" charset="0"/>
              </a:rPr>
              <a:t>Уругвайський</a:t>
            </a:r>
            <a:r>
              <a:rPr lang="ru-RU" sz="2800" dirty="0">
                <a:solidFill>
                  <a:srgbClr val="00B0F0"/>
                </a:solidFill>
                <a:latin typeface="Arial" pitchFamily="34" charset="0"/>
                <a:cs typeface="Arial" pitchFamily="34" charset="0"/>
              </a:rPr>
              <a:t> раунд </a:t>
            </a:r>
            <a:r>
              <a:rPr lang="ru-RU" sz="2800" dirty="0" err="1">
                <a:solidFill>
                  <a:srgbClr val="00B0F0"/>
                </a:solidFill>
                <a:latin typeface="Arial" pitchFamily="34" charset="0"/>
                <a:cs typeface="Arial" pitchFamily="34" charset="0"/>
              </a:rPr>
              <a:t>торговельних</a:t>
            </a:r>
            <a:r>
              <a:rPr lang="ru-RU" sz="2800" dirty="0">
                <a:solidFill>
                  <a:srgbClr val="00B0F0"/>
                </a:solidFill>
                <a:latin typeface="Arial" pitchFamily="34" charset="0"/>
                <a:cs typeface="Arial" pitchFamily="34" charset="0"/>
              </a:rPr>
              <a:t> </a:t>
            </a:r>
            <a:r>
              <a:rPr lang="ru-RU" sz="2800" dirty="0" err="1">
                <a:solidFill>
                  <a:srgbClr val="00B0F0"/>
                </a:solidFill>
                <a:latin typeface="Arial" pitchFamily="34" charset="0"/>
                <a:cs typeface="Arial" pitchFamily="34" charset="0"/>
              </a:rPr>
              <a:t>переговорів</a:t>
            </a:r>
            <a:r>
              <a:rPr lang="ru-RU" sz="2800" dirty="0">
                <a:solidFill>
                  <a:srgbClr val="00B0F0"/>
                </a:solidFill>
                <a:latin typeface="Arial" pitchFamily="34" charset="0"/>
                <a:cs typeface="Arial" pitchFamily="34" charset="0"/>
              </a:rPr>
              <a:t> і </a:t>
            </a:r>
            <a:r>
              <a:rPr lang="ru-RU" sz="2800" dirty="0" err="1">
                <a:solidFill>
                  <a:srgbClr val="00B0F0"/>
                </a:solidFill>
                <a:latin typeface="Arial" pitchFamily="34" charset="0"/>
                <a:cs typeface="Arial" pitchFamily="34" charset="0"/>
              </a:rPr>
              <a:t>створення</a:t>
            </a:r>
            <a:r>
              <a:rPr lang="ru-RU" sz="2800" dirty="0">
                <a:solidFill>
                  <a:srgbClr val="00B0F0"/>
                </a:solidFill>
                <a:latin typeface="Arial" pitchFamily="34" charset="0"/>
                <a:cs typeface="Arial" pitchFamily="34" charset="0"/>
              </a:rPr>
              <a:t> СОТ</a:t>
            </a:r>
            <a:r>
              <a:rPr lang="ru-RU" dirty="0"/>
              <a:t/>
            </a:r>
            <a:br>
              <a:rPr lang="ru-RU" dirty="0"/>
            </a:br>
            <a:endParaRPr lang="ru-RU" dirty="0"/>
          </a:p>
        </p:txBody>
      </p:sp>
      <p:sp>
        <p:nvSpPr>
          <p:cNvPr id="3" name="Текст 2"/>
          <p:cNvSpPr>
            <a:spLocks noGrp="1"/>
          </p:cNvSpPr>
          <p:nvPr>
            <p:ph type="body" idx="1"/>
          </p:nvPr>
        </p:nvSpPr>
        <p:spPr>
          <a:xfrm>
            <a:off x="755576" y="2348880"/>
            <a:ext cx="7772400" cy="3456384"/>
          </a:xfrm>
        </p:spPr>
        <p:txBody>
          <a:bodyPr/>
          <a:lstStyle/>
          <a:p>
            <a:pPr algn="ctr">
              <a:lnSpc>
                <a:spcPct val="150000"/>
              </a:lnSpc>
            </a:pPr>
            <a:r>
              <a:rPr lang="ru-RU" sz="1800" dirty="0" err="1">
                <a:solidFill>
                  <a:srgbClr val="002060"/>
                </a:solidFill>
              </a:rPr>
              <a:t>Останнім</a:t>
            </a:r>
            <a:r>
              <a:rPr lang="ru-RU" sz="1800" dirty="0">
                <a:solidFill>
                  <a:srgbClr val="002060"/>
                </a:solidFill>
              </a:rPr>
              <a:t> раундом </a:t>
            </a:r>
            <a:r>
              <a:rPr lang="ru-RU" sz="1800" dirty="0" err="1">
                <a:solidFill>
                  <a:srgbClr val="002060"/>
                </a:solidFill>
              </a:rPr>
              <a:t>багатосторонніх</a:t>
            </a:r>
            <a:r>
              <a:rPr lang="ru-RU" sz="1800" dirty="0">
                <a:solidFill>
                  <a:srgbClr val="002060"/>
                </a:solidFill>
              </a:rPr>
              <a:t> </a:t>
            </a:r>
            <a:r>
              <a:rPr lang="ru-RU" sz="1800" dirty="0" err="1">
                <a:solidFill>
                  <a:srgbClr val="002060"/>
                </a:solidFill>
              </a:rPr>
              <a:t>торговельних</a:t>
            </a:r>
            <a:r>
              <a:rPr lang="ru-RU" sz="1800" dirty="0">
                <a:solidFill>
                  <a:srgbClr val="002060"/>
                </a:solidFill>
              </a:rPr>
              <a:t> </a:t>
            </a:r>
            <a:r>
              <a:rPr lang="ru-RU" sz="1800" dirty="0" err="1">
                <a:solidFill>
                  <a:srgbClr val="002060"/>
                </a:solidFill>
              </a:rPr>
              <a:t>переговорів</a:t>
            </a:r>
            <a:r>
              <a:rPr lang="ru-RU" sz="1800" dirty="0">
                <a:solidFill>
                  <a:srgbClr val="002060"/>
                </a:solidFill>
              </a:rPr>
              <a:t> у рамках комплексу </a:t>
            </a:r>
            <a:r>
              <a:rPr lang="ru-RU" sz="1800" dirty="0" err="1">
                <a:solidFill>
                  <a:srgbClr val="002060"/>
                </a:solidFill>
              </a:rPr>
              <a:t>міжнародних</a:t>
            </a:r>
            <a:r>
              <a:rPr lang="ru-RU" sz="1800" dirty="0">
                <a:solidFill>
                  <a:srgbClr val="002060"/>
                </a:solidFill>
              </a:rPr>
              <a:t> </a:t>
            </a:r>
            <a:r>
              <a:rPr lang="ru-RU" sz="1800" dirty="0" err="1">
                <a:solidFill>
                  <a:srgbClr val="002060"/>
                </a:solidFill>
              </a:rPr>
              <a:t>угод</a:t>
            </a:r>
            <a:r>
              <a:rPr lang="ru-RU" sz="1800" dirty="0">
                <a:solidFill>
                  <a:srgbClr val="002060"/>
                </a:solidFill>
              </a:rPr>
              <a:t> </a:t>
            </a:r>
            <a:r>
              <a:rPr lang="en-US" sz="1800" dirty="0">
                <a:solidFill>
                  <a:srgbClr val="002060"/>
                </a:solidFill>
              </a:rPr>
              <a:t>GATT </a:t>
            </a:r>
            <a:r>
              <a:rPr lang="ru-RU" sz="1800" dirty="0" err="1">
                <a:solidFill>
                  <a:srgbClr val="002060"/>
                </a:solidFill>
              </a:rPr>
              <a:t>був</a:t>
            </a:r>
            <a:r>
              <a:rPr lang="ru-RU" sz="1800" dirty="0">
                <a:solidFill>
                  <a:srgbClr val="002060"/>
                </a:solidFill>
              </a:rPr>
              <a:t> </a:t>
            </a:r>
            <a:r>
              <a:rPr lang="ru-RU" sz="1800" dirty="0" err="1">
                <a:solidFill>
                  <a:srgbClr val="002060"/>
                </a:solidFill>
              </a:rPr>
              <a:t>восьмий</a:t>
            </a:r>
            <a:r>
              <a:rPr lang="ru-RU" sz="1800" dirty="0">
                <a:solidFill>
                  <a:srgbClr val="002060"/>
                </a:solidFill>
              </a:rPr>
              <a:t> </a:t>
            </a:r>
            <a:r>
              <a:rPr lang="ru-RU" sz="1800" dirty="0" err="1">
                <a:solidFill>
                  <a:srgbClr val="002060"/>
                </a:solidFill>
              </a:rPr>
              <a:t>Уругвайський</a:t>
            </a:r>
            <a:r>
              <a:rPr lang="ru-RU" sz="1800" dirty="0">
                <a:solidFill>
                  <a:srgbClr val="002060"/>
                </a:solidFill>
              </a:rPr>
              <a:t> раунд, </a:t>
            </a:r>
            <a:r>
              <a:rPr lang="ru-RU" sz="1800" dirty="0" err="1">
                <a:solidFill>
                  <a:srgbClr val="002060"/>
                </a:solidFill>
              </a:rPr>
              <a:t>що</a:t>
            </a:r>
            <a:r>
              <a:rPr lang="ru-RU" sz="1800" dirty="0">
                <a:solidFill>
                  <a:srgbClr val="002060"/>
                </a:solidFill>
              </a:rPr>
              <a:t> </a:t>
            </a:r>
            <a:r>
              <a:rPr lang="ru-RU" sz="1800" dirty="0" err="1">
                <a:solidFill>
                  <a:srgbClr val="002060"/>
                </a:solidFill>
              </a:rPr>
              <a:t>почався</a:t>
            </a:r>
            <a:r>
              <a:rPr lang="ru-RU" sz="1800" dirty="0">
                <a:solidFill>
                  <a:srgbClr val="002060"/>
                </a:solidFill>
              </a:rPr>
              <a:t> у </a:t>
            </a:r>
            <a:r>
              <a:rPr lang="ru-RU" sz="1800" dirty="0" err="1">
                <a:solidFill>
                  <a:srgbClr val="002060"/>
                </a:solidFill>
              </a:rPr>
              <a:t>вересні</a:t>
            </a:r>
            <a:r>
              <a:rPr lang="ru-RU" sz="1800" dirty="0">
                <a:solidFill>
                  <a:srgbClr val="002060"/>
                </a:solidFill>
              </a:rPr>
              <a:t> 1986 р. у </a:t>
            </a:r>
            <a:r>
              <a:rPr lang="ru-RU" sz="1800" dirty="0" err="1">
                <a:solidFill>
                  <a:srgbClr val="002060"/>
                </a:solidFill>
              </a:rPr>
              <a:t>Пунта-дель-Есте</a:t>
            </a:r>
            <a:r>
              <a:rPr lang="ru-RU" sz="1800" dirty="0">
                <a:solidFill>
                  <a:srgbClr val="002060"/>
                </a:solidFill>
              </a:rPr>
              <a:t> (Уругвай). </a:t>
            </a:r>
            <a:r>
              <a:rPr lang="ru-RU" sz="1800" dirty="0" err="1">
                <a:solidFill>
                  <a:srgbClr val="002060"/>
                </a:solidFill>
              </a:rPr>
              <a:t>Прийнятий</a:t>
            </a:r>
            <a:r>
              <a:rPr lang="ru-RU" sz="1800" dirty="0">
                <a:solidFill>
                  <a:srgbClr val="002060"/>
                </a:solidFill>
              </a:rPr>
              <a:t> порядок </a:t>
            </a:r>
            <a:r>
              <a:rPr lang="ru-RU" sz="1800" dirty="0" err="1">
                <a:solidFill>
                  <a:srgbClr val="002060"/>
                </a:solidFill>
              </a:rPr>
              <a:t>денний</a:t>
            </a:r>
            <a:r>
              <a:rPr lang="ru-RU" sz="1800" dirty="0">
                <a:solidFill>
                  <a:srgbClr val="002060"/>
                </a:solidFill>
              </a:rPr>
              <a:t> включав </a:t>
            </a:r>
            <a:r>
              <a:rPr lang="ru-RU" sz="1800" dirty="0" err="1">
                <a:solidFill>
                  <a:srgbClr val="002060"/>
                </a:solidFill>
              </a:rPr>
              <a:t>питання</a:t>
            </a:r>
            <a:r>
              <a:rPr lang="ru-RU" sz="1800" dirty="0">
                <a:solidFill>
                  <a:srgbClr val="002060"/>
                </a:solidFill>
              </a:rPr>
              <a:t>, </a:t>
            </a:r>
            <a:r>
              <a:rPr lang="ru-RU" sz="1800" dirty="0" err="1">
                <a:solidFill>
                  <a:srgbClr val="002060"/>
                </a:solidFill>
              </a:rPr>
              <a:t>що</a:t>
            </a:r>
            <a:r>
              <a:rPr lang="ru-RU" sz="1800" dirty="0">
                <a:solidFill>
                  <a:srgbClr val="002060"/>
                </a:solidFill>
              </a:rPr>
              <a:t> </a:t>
            </a:r>
            <a:r>
              <a:rPr lang="ru-RU" sz="1800" dirty="0" err="1">
                <a:solidFill>
                  <a:srgbClr val="002060"/>
                </a:solidFill>
              </a:rPr>
              <a:t>розширюють</a:t>
            </a:r>
            <a:r>
              <a:rPr lang="ru-RU" sz="1800" dirty="0">
                <a:solidFill>
                  <a:srgbClr val="002060"/>
                </a:solidFill>
              </a:rPr>
              <a:t> рамки </a:t>
            </a:r>
            <a:r>
              <a:rPr lang="ru-RU" sz="1800" dirty="0" err="1">
                <a:solidFill>
                  <a:srgbClr val="002060"/>
                </a:solidFill>
              </a:rPr>
              <a:t>міжнародної</a:t>
            </a:r>
            <a:r>
              <a:rPr lang="ru-RU" sz="1800" dirty="0">
                <a:solidFill>
                  <a:srgbClr val="002060"/>
                </a:solidFill>
              </a:rPr>
              <a:t> </a:t>
            </a:r>
            <a:r>
              <a:rPr lang="ru-RU" sz="1800" dirty="0" err="1">
                <a:solidFill>
                  <a:srgbClr val="002060"/>
                </a:solidFill>
              </a:rPr>
              <a:t>торговельної</a:t>
            </a:r>
            <a:r>
              <a:rPr lang="ru-RU" sz="1800" dirty="0">
                <a:solidFill>
                  <a:srgbClr val="002060"/>
                </a:solidFill>
              </a:rPr>
              <a:t> </a:t>
            </a:r>
            <a:r>
              <a:rPr lang="ru-RU" sz="1800" dirty="0" err="1">
                <a:solidFill>
                  <a:srgbClr val="002060"/>
                </a:solidFill>
              </a:rPr>
              <a:t>політики</a:t>
            </a:r>
            <a:r>
              <a:rPr lang="ru-RU" sz="1800" dirty="0">
                <a:solidFill>
                  <a:srgbClr val="002060"/>
                </a:solidFill>
              </a:rPr>
              <a:t> і </a:t>
            </a:r>
            <a:r>
              <a:rPr lang="ru-RU" sz="1800" dirty="0" err="1">
                <a:solidFill>
                  <a:srgbClr val="002060"/>
                </a:solidFill>
              </a:rPr>
              <a:t>питання</a:t>
            </a:r>
            <a:r>
              <a:rPr lang="ru-RU" sz="1800" dirty="0">
                <a:solidFill>
                  <a:srgbClr val="002060"/>
                </a:solidFill>
              </a:rPr>
              <a:t> </a:t>
            </a:r>
            <a:r>
              <a:rPr lang="ru-RU" sz="1800" dirty="0" err="1">
                <a:solidFill>
                  <a:srgbClr val="002060"/>
                </a:solidFill>
              </a:rPr>
              <a:t>створення</a:t>
            </a:r>
            <a:r>
              <a:rPr lang="ru-RU" sz="1800" dirty="0">
                <a:solidFill>
                  <a:srgbClr val="002060"/>
                </a:solidFill>
              </a:rPr>
              <a:t> </a:t>
            </a:r>
            <a:r>
              <a:rPr lang="ru-RU" sz="1800" dirty="0" err="1">
                <a:solidFill>
                  <a:srgbClr val="002060"/>
                </a:solidFill>
              </a:rPr>
              <a:t>повноцінної</a:t>
            </a:r>
            <a:r>
              <a:rPr lang="ru-RU" sz="1800" dirty="0">
                <a:solidFill>
                  <a:srgbClr val="002060"/>
                </a:solidFill>
              </a:rPr>
              <a:t> </a:t>
            </a:r>
            <a:r>
              <a:rPr lang="ru-RU" sz="1800" dirty="0" err="1">
                <a:solidFill>
                  <a:srgbClr val="002060"/>
                </a:solidFill>
              </a:rPr>
              <a:t>міжнародної</a:t>
            </a:r>
            <a:r>
              <a:rPr lang="ru-RU" sz="1800" dirty="0">
                <a:solidFill>
                  <a:srgbClr val="002060"/>
                </a:solidFill>
              </a:rPr>
              <a:t> </a:t>
            </a:r>
            <a:r>
              <a:rPr lang="ru-RU" sz="1800" dirty="0" err="1">
                <a:solidFill>
                  <a:srgbClr val="002060"/>
                </a:solidFill>
              </a:rPr>
              <a:t>організації</a:t>
            </a:r>
            <a:r>
              <a:rPr lang="ru-RU" sz="1800" dirty="0">
                <a:solidFill>
                  <a:srgbClr val="002060"/>
                </a:solidFill>
              </a:rPr>
              <a:t> як </a:t>
            </a:r>
            <a:r>
              <a:rPr lang="ru-RU" sz="1800" dirty="0" err="1">
                <a:solidFill>
                  <a:srgbClr val="002060"/>
                </a:solidFill>
              </a:rPr>
              <a:t>такої</a:t>
            </a:r>
            <a:r>
              <a:rPr lang="ru-RU" sz="1800" dirty="0">
                <a:solidFill>
                  <a:srgbClr val="002060"/>
                </a:solidFill>
              </a:rPr>
              <a:t>. До </a:t>
            </a:r>
            <a:r>
              <a:rPr lang="ru-RU" sz="1800" dirty="0" err="1">
                <a:solidFill>
                  <a:srgbClr val="002060"/>
                </a:solidFill>
              </a:rPr>
              <a:t>обговорення</a:t>
            </a:r>
            <a:r>
              <a:rPr lang="ru-RU" sz="1800" dirty="0">
                <a:solidFill>
                  <a:srgbClr val="002060"/>
                </a:solidFill>
              </a:rPr>
              <a:t> </a:t>
            </a:r>
            <a:r>
              <a:rPr lang="ru-RU" sz="1800" dirty="0" err="1">
                <a:solidFill>
                  <a:srgbClr val="002060"/>
                </a:solidFill>
              </a:rPr>
              <a:t>були</a:t>
            </a:r>
            <a:r>
              <a:rPr lang="ru-RU" sz="1800" dirty="0">
                <a:solidFill>
                  <a:srgbClr val="002060"/>
                </a:solidFill>
              </a:rPr>
              <a:t> </a:t>
            </a:r>
            <a:r>
              <a:rPr lang="ru-RU" sz="1800" dirty="0" err="1">
                <a:solidFill>
                  <a:srgbClr val="002060"/>
                </a:solidFill>
              </a:rPr>
              <a:t>включені</a:t>
            </a:r>
            <a:r>
              <a:rPr lang="ru-RU" sz="1800" dirty="0">
                <a:solidFill>
                  <a:srgbClr val="002060"/>
                </a:solidFill>
              </a:rPr>
              <a:t> </a:t>
            </a:r>
            <a:r>
              <a:rPr lang="ru-RU" sz="1800" dirty="0" err="1">
                <a:solidFill>
                  <a:srgbClr val="002060"/>
                </a:solidFill>
              </a:rPr>
              <a:t>питання</a:t>
            </a:r>
            <a:r>
              <a:rPr lang="ru-RU" sz="1800" dirty="0">
                <a:solidFill>
                  <a:srgbClr val="002060"/>
                </a:solidFill>
              </a:rPr>
              <a:t> </a:t>
            </a:r>
            <a:r>
              <a:rPr lang="ru-RU" sz="1800" dirty="0" err="1">
                <a:solidFill>
                  <a:srgbClr val="002060"/>
                </a:solidFill>
              </a:rPr>
              <a:t>регулювання</a:t>
            </a:r>
            <a:r>
              <a:rPr lang="ru-RU" sz="1800" dirty="0">
                <a:solidFill>
                  <a:srgbClr val="002060"/>
                </a:solidFill>
              </a:rPr>
              <a:t> </a:t>
            </a:r>
            <a:r>
              <a:rPr lang="ru-RU" sz="1800" dirty="0" err="1">
                <a:solidFill>
                  <a:srgbClr val="002060"/>
                </a:solidFill>
              </a:rPr>
              <a:t>торгівлі</a:t>
            </a:r>
            <a:r>
              <a:rPr lang="ru-RU" sz="1800" dirty="0">
                <a:solidFill>
                  <a:srgbClr val="002060"/>
                </a:solidFill>
              </a:rPr>
              <a:t> </a:t>
            </a:r>
            <a:r>
              <a:rPr lang="ru-RU" sz="1800" dirty="0" err="1">
                <a:solidFill>
                  <a:srgbClr val="002060"/>
                </a:solidFill>
              </a:rPr>
              <a:t>послугами</a:t>
            </a:r>
            <a:r>
              <a:rPr lang="ru-RU" sz="1800" dirty="0">
                <a:solidFill>
                  <a:srgbClr val="002060"/>
                </a:solidFill>
              </a:rPr>
              <a:t> й </a:t>
            </a:r>
            <a:r>
              <a:rPr lang="ru-RU" sz="1800" dirty="0" err="1">
                <a:solidFill>
                  <a:srgbClr val="002060"/>
                </a:solidFill>
              </a:rPr>
              <a:t>інтелектуальної</a:t>
            </a:r>
            <a:r>
              <a:rPr lang="ru-RU" sz="1800" dirty="0">
                <a:solidFill>
                  <a:srgbClr val="002060"/>
                </a:solidFill>
              </a:rPr>
              <a:t> </a:t>
            </a:r>
            <a:r>
              <a:rPr lang="ru-RU" sz="1800" dirty="0" err="1">
                <a:solidFill>
                  <a:srgbClr val="002060"/>
                </a:solidFill>
              </a:rPr>
              <a:t>власності</a:t>
            </a:r>
            <a:r>
              <a:rPr lang="ru-RU" sz="1800" dirty="0">
                <a:solidFill>
                  <a:srgbClr val="002060"/>
                </a:solidFill>
              </a:rPr>
              <a:t>, </a:t>
            </a:r>
            <a:r>
              <a:rPr lang="ru-RU" sz="1800" dirty="0" err="1">
                <a:solidFill>
                  <a:srgbClr val="002060"/>
                </a:solidFill>
              </a:rPr>
              <a:t>здійснення</a:t>
            </a:r>
            <a:r>
              <a:rPr lang="ru-RU" sz="1800" dirty="0">
                <a:solidFill>
                  <a:srgbClr val="002060"/>
                </a:solidFill>
              </a:rPr>
              <a:t> </a:t>
            </a:r>
            <a:r>
              <a:rPr lang="ru-RU" sz="1800" dirty="0" err="1">
                <a:solidFill>
                  <a:srgbClr val="002060"/>
                </a:solidFill>
              </a:rPr>
              <a:t>міжнародних</a:t>
            </a:r>
            <a:r>
              <a:rPr lang="ru-RU" sz="1800" dirty="0">
                <a:solidFill>
                  <a:srgbClr val="002060"/>
                </a:solidFill>
              </a:rPr>
              <a:t> </a:t>
            </a:r>
            <a:r>
              <a:rPr lang="ru-RU" sz="1800" dirty="0" err="1">
                <a:solidFill>
                  <a:srgbClr val="002060"/>
                </a:solidFill>
              </a:rPr>
              <a:t>інвестицій</a:t>
            </a:r>
            <a:r>
              <a:rPr lang="ru-RU" sz="1800" dirty="0">
                <a:solidFill>
                  <a:srgbClr val="002060"/>
                </a:solidFill>
              </a:rPr>
              <a:t>. </a:t>
            </a:r>
          </a:p>
        </p:txBody>
      </p:sp>
    </p:spTree>
    <p:extLst>
      <p:ext uri="{BB962C8B-B14F-4D97-AF65-F5344CB8AC3E}">
        <p14:creationId xmlns:p14="http://schemas.microsoft.com/office/powerpoint/2010/main" val="16692284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krasivo">
  <a:themeElements>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333333"/>
        </a:dk1>
        <a:lt1>
          <a:srgbClr val="FFFFFF"/>
        </a:lt1>
        <a:dk2>
          <a:srgbClr val="808080"/>
        </a:dk2>
        <a:lt2>
          <a:srgbClr val="003366"/>
        </a:lt2>
        <a:accent1>
          <a:srgbClr val="6699FF"/>
        </a:accent1>
        <a:accent2>
          <a:srgbClr val="990000"/>
        </a:accent2>
        <a:accent3>
          <a:srgbClr val="FFFFFF"/>
        </a:accent3>
        <a:accent4>
          <a:srgbClr val="2A2A2A"/>
        </a:accent4>
        <a:accent5>
          <a:srgbClr val="B8CAFF"/>
        </a:accent5>
        <a:accent6>
          <a:srgbClr val="8A0000"/>
        </a:accent6>
        <a:hlink>
          <a:srgbClr val="0066CC"/>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CCFF"/>
        </a:accent1>
        <a:accent2>
          <a:srgbClr val="3366FF"/>
        </a:accent2>
        <a:accent3>
          <a:srgbClr val="FFFFFF"/>
        </a:accent3>
        <a:accent4>
          <a:srgbClr val="404040"/>
        </a:accent4>
        <a:accent5>
          <a:srgbClr val="B8E2FF"/>
        </a:accent5>
        <a:accent6>
          <a:srgbClr val="2D5CE7"/>
        </a:accent6>
        <a:hlink>
          <a:srgbClr val="FFCC00"/>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99"/>
        </a:lt2>
        <a:accent1>
          <a:srgbClr val="6699FF"/>
        </a:accent1>
        <a:accent2>
          <a:srgbClr val="3366FF"/>
        </a:accent2>
        <a:accent3>
          <a:srgbClr val="FFFFFF"/>
        </a:accent3>
        <a:accent4>
          <a:srgbClr val="404040"/>
        </a:accent4>
        <a:accent5>
          <a:srgbClr val="B8CAFF"/>
        </a:accent5>
        <a:accent6>
          <a:srgbClr val="2D5C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99"/>
        </a:lt2>
        <a:accent1>
          <a:srgbClr val="6699FF"/>
        </a:accent1>
        <a:accent2>
          <a:srgbClr val="CC0000"/>
        </a:accent2>
        <a:accent3>
          <a:srgbClr val="FFFFFF"/>
        </a:accent3>
        <a:accent4>
          <a:srgbClr val="404040"/>
        </a:accent4>
        <a:accent5>
          <a:srgbClr val="B8CAFF"/>
        </a:accent5>
        <a:accent6>
          <a:srgbClr val="B90000"/>
        </a:accent6>
        <a:hlink>
          <a:srgbClr val="0099F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003399"/>
        </a:lt2>
        <a:accent1>
          <a:srgbClr val="6699FF"/>
        </a:accent1>
        <a:accent2>
          <a:srgbClr val="99CCFF"/>
        </a:accent2>
        <a:accent3>
          <a:srgbClr val="FFFFFF"/>
        </a:accent3>
        <a:accent4>
          <a:srgbClr val="404040"/>
        </a:accent4>
        <a:accent5>
          <a:srgbClr val="B8CAFF"/>
        </a:accent5>
        <a:accent6>
          <a:srgbClr val="8AB9E7"/>
        </a:accent6>
        <a:hlink>
          <a:srgbClr val="0099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krasivo</Template>
  <TotalTime>851</TotalTime>
  <Words>1367</Words>
  <Application>Microsoft Office PowerPoint</Application>
  <PresentationFormat>Экран (4:3)</PresentationFormat>
  <Paragraphs>87</Paragraphs>
  <Slides>23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krasivo</vt:lpstr>
      <vt:lpstr>Етапи розвитку СОТ як прояв лібералізації зовнішньої торгівлі. Основні вимоги до членів СОТ. Переваги та обмеження членства в СОТ</vt:lpstr>
      <vt:lpstr>Презентация PowerPoint</vt:lpstr>
      <vt:lpstr>Презентация PowerPoint</vt:lpstr>
      <vt:lpstr>Презентация PowerPoint</vt:lpstr>
      <vt:lpstr>Етапи розвитку СОТ як прояв лібералізації зовнішньої торгівлі</vt:lpstr>
      <vt:lpstr>Презентация PowerPoint</vt:lpstr>
      <vt:lpstr>Презентация PowerPoint</vt:lpstr>
      <vt:lpstr>      Результатом кожного з раундів було прийняття нових угод, що регулюють різні аспекти міжнародної торгівлі, зокрема, зменшують митні ставки. Серйозним недоліком системи GATT була відсутність інституційної основи, тобто міжнародної організації як такої. Угоди GATT не носили обов'язкового характеру для країн-учасників GATT. У подальшому кодекси, присвячені регулюванню субсидій і компенсаційних заходів, технічних бар'єрів у торгівлі, ліцензуванню імпорту, митної оцінки й антидемпінгових заходів, стали складовою частиною Угоди про утворення Світової організації торгівлі.</vt:lpstr>
      <vt:lpstr>Уругвайський раунд торговельних переговорів і створення СОТ </vt:lpstr>
      <vt:lpstr>Презентация PowerPoint</vt:lpstr>
      <vt:lpstr>Основні вимоги до членів СОТ</vt:lpstr>
      <vt:lpstr>Презентация PowerPoint</vt:lpstr>
      <vt:lpstr>Презентация PowerPoint</vt:lpstr>
      <vt:lpstr>Презентация PowerPoint</vt:lpstr>
      <vt:lpstr>Презентация PowerPoint</vt:lpstr>
      <vt:lpstr>Переваги членства в СОТ</vt:lpstr>
      <vt:lpstr>Презентация PowerPoint</vt:lpstr>
      <vt:lpstr>Презентация PowerPoint</vt:lpstr>
      <vt:lpstr>Презентация PowerPoint</vt:lpstr>
      <vt:lpstr>Обмеження членства в СОТ</vt:lpstr>
      <vt:lpstr>Презентация PowerPoint</vt:lpstr>
      <vt:lpstr>Презентация PowerPoint</vt:lpstr>
      <vt:lpstr> Дякую за Вашу увагу!!!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Етапи розвитку СОТ як прояв лібералізації зовнішньої торгівлі. Основні вимоги до членів СОТ. Переваги та обмеження членства в СОТ</dc:title>
  <dc:creator>Yurka</dc:creator>
  <cp:lastModifiedBy>User</cp:lastModifiedBy>
  <cp:revision>31</cp:revision>
  <dcterms:created xsi:type="dcterms:W3CDTF">2011-10-11T17:50:24Z</dcterms:created>
  <dcterms:modified xsi:type="dcterms:W3CDTF">2014-04-19T12:49:29Z</dcterms:modified>
</cp:coreProperties>
</file>