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47B3C06-AAB9-4C15-982B-8A8311475238}" type="datetimeFigureOut">
              <a:rPr lang="uk-UA" smtClean="0"/>
              <a:t>30.03.2014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15B4D0ED-E578-4548-BF6F-67F5A448CD9B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3C06-AAB9-4C15-982B-8A8311475238}" type="datetimeFigureOut">
              <a:rPr lang="uk-UA" smtClean="0"/>
              <a:t>30.03.2014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D0ED-E578-4548-BF6F-67F5A448CD9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3C06-AAB9-4C15-982B-8A8311475238}" type="datetimeFigureOut">
              <a:rPr lang="uk-UA" smtClean="0"/>
              <a:t>30.03.2014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D0ED-E578-4548-BF6F-67F5A448CD9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3C06-AAB9-4C15-982B-8A8311475238}" type="datetimeFigureOut">
              <a:rPr lang="uk-UA" smtClean="0"/>
              <a:t>30.03.2014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D0ED-E578-4548-BF6F-67F5A448CD9B}" type="slidenum">
              <a:rPr lang="uk-UA" smtClean="0"/>
              <a:t>‹#›</a:t>
            </a:fld>
            <a:endParaRPr lang="uk-UA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47B3C06-AAB9-4C15-982B-8A8311475238}" type="datetimeFigureOut">
              <a:rPr lang="uk-UA" smtClean="0"/>
              <a:t>30.03.2014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D0ED-E578-4548-BF6F-67F5A448CD9B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3C06-AAB9-4C15-982B-8A8311475238}" type="datetimeFigureOut">
              <a:rPr lang="uk-UA" smtClean="0"/>
              <a:t>30.03.2014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D0ED-E578-4548-BF6F-67F5A448CD9B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3C06-AAB9-4C15-982B-8A8311475238}" type="datetimeFigureOut">
              <a:rPr lang="uk-UA" smtClean="0"/>
              <a:t>30.03.2014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D0ED-E578-4548-BF6F-67F5A448CD9B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7B3C06-AAB9-4C15-982B-8A8311475238}" type="datetimeFigureOut">
              <a:rPr lang="uk-UA" smtClean="0"/>
              <a:t>30.03.2014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D0ED-E578-4548-BF6F-67F5A448CD9B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3C06-AAB9-4C15-982B-8A8311475238}" type="datetimeFigureOut">
              <a:rPr lang="uk-UA" smtClean="0"/>
              <a:t>30.03.2014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D0ED-E578-4548-BF6F-67F5A448CD9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47B3C06-AAB9-4C15-982B-8A8311475238}" type="datetimeFigureOut">
              <a:rPr lang="uk-UA" smtClean="0"/>
              <a:t>30.03.2014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D0ED-E578-4548-BF6F-67F5A448CD9B}" type="slidenum">
              <a:rPr lang="uk-UA" smtClean="0"/>
              <a:t>‹#›</a:t>
            </a:fld>
            <a:endParaRPr lang="uk-UA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47B3C06-AAB9-4C15-982B-8A8311475238}" type="datetimeFigureOut">
              <a:rPr lang="uk-UA" smtClean="0"/>
              <a:t>30.03.2014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D0ED-E578-4548-BF6F-67F5A448CD9B}" type="slidenum">
              <a:rPr lang="uk-UA" smtClean="0"/>
              <a:t>‹#›</a:t>
            </a:fld>
            <a:endParaRPr lang="uk-UA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947B3C06-AAB9-4C15-982B-8A8311475238}" type="datetimeFigureOut">
              <a:rPr lang="uk-UA" smtClean="0"/>
              <a:t>30.03.2014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15B4D0ED-E578-4548-BF6F-67F5A448CD9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5733256"/>
            <a:ext cx="3995238" cy="721495"/>
          </a:xfrm>
        </p:spPr>
        <p:txBody>
          <a:bodyPr/>
          <a:lstStyle/>
          <a:p>
            <a:r>
              <a:rPr lang="uk-UA" dirty="0" smtClean="0"/>
              <a:t>Підготував </a:t>
            </a:r>
            <a:r>
              <a:rPr lang="uk-UA" dirty="0" err="1" smtClean="0"/>
              <a:t>л-ст</a:t>
            </a:r>
            <a:r>
              <a:rPr lang="uk-UA" dirty="0" smtClean="0"/>
              <a:t> </a:t>
            </a:r>
            <a:r>
              <a:rPr lang="uk-UA" dirty="0" err="1" smtClean="0"/>
              <a:t>Голик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Чарльз Дарвін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0688"/>
            <a:ext cx="3419871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8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260648"/>
            <a:ext cx="8595360" cy="5975560"/>
          </a:xfrm>
        </p:spPr>
        <p:txBody>
          <a:bodyPr/>
          <a:lstStyle/>
          <a:p>
            <a:r>
              <a:rPr lang="uk-UA" dirty="0"/>
              <a:t>Рушійними силами еволюції Дарвін вважав спадкову </a:t>
            </a:r>
            <a:r>
              <a:rPr lang="uk-UA" dirty="0" err="1"/>
              <a:t>мінли¬вість</a:t>
            </a:r>
            <a:r>
              <a:rPr lang="uk-UA" dirty="0"/>
              <a:t> і природний добір. Він вперше поставив у центрі уваги </a:t>
            </a:r>
            <a:r>
              <a:rPr lang="uk-UA" dirty="0" err="1"/>
              <a:t>ево-люційної</a:t>
            </a:r>
            <a:r>
              <a:rPr lang="uk-UA" dirty="0"/>
              <a:t> теорії не окремі особини, а види і внутрішньовидові угруповання. Дарвін зібрав численні докази існування спадкової мінливості організмів і в природі, і в умовах одомашнення. Він виділив дві основні форми мінливості: невизначену і визначену, надаючи основне значення в еволюції невизначеній мінливості. Пізніше було з'ясовано, що певна мінливість (модифікації) не </a:t>
            </a:r>
            <a:r>
              <a:rPr lang="uk-UA" dirty="0" smtClean="0"/>
              <a:t>спадкова</a:t>
            </a:r>
            <a:r>
              <a:rPr lang="uk-UA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69746"/>
            <a:ext cx="7344816" cy="322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51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260648"/>
            <a:ext cx="8595360" cy="5975560"/>
          </a:xfrm>
        </p:spPr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одомашнення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спадкової</a:t>
            </a:r>
            <a:r>
              <a:rPr lang="ru-RU" dirty="0"/>
              <a:t> </a:t>
            </a:r>
            <a:r>
              <a:rPr lang="ru-RU" dirty="0" err="1"/>
              <a:t>мінливості</a:t>
            </a:r>
            <a:r>
              <a:rPr lang="ru-RU" dirty="0"/>
              <a:t> ор-</a:t>
            </a:r>
            <a:r>
              <a:rPr lang="ru-RU" dirty="0" err="1"/>
              <a:t>ганізмів</a:t>
            </a:r>
            <a:r>
              <a:rPr lang="ru-RU" dirty="0"/>
              <a:t> шляхом штучного добору </a:t>
            </a:r>
            <a:r>
              <a:rPr lang="ru-RU" dirty="0" err="1"/>
              <a:t>людина</a:t>
            </a:r>
            <a:r>
              <a:rPr lang="ru-RU" dirty="0"/>
              <a:t> створила </a:t>
            </a:r>
            <a:r>
              <a:rPr lang="ru-RU" dirty="0" err="1"/>
              <a:t>численні</a:t>
            </a:r>
            <a:r>
              <a:rPr lang="ru-RU" dirty="0"/>
              <a:t> </a:t>
            </a:r>
            <a:r>
              <a:rPr lang="ru-RU" dirty="0" err="1"/>
              <a:t>по-роди</a:t>
            </a:r>
            <a:r>
              <a:rPr lang="ru-RU" dirty="0"/>
              <a:t> </a:t>
            </a:r>
            <a:r>
              <a:rPr lang="ru-RU" dirty="0" err="1"/>
              <a:t>домашніх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і </a:t>
            </a:r>
            <a:r>
              <a:rPr lang="ru-RU" dirty="0" err="1"/>
              <a:t>сорти</a:t>
            </a:r>
            <a:r>
              <a:rPr lang="ru-RU" dirty="0"/>
              <a:t> </a:t>
            </a:r>
            <a:r>
              <a:rPr lang="ru-RU" dirty="0" err="1"/>
              <a:t>культурних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. </a:t>
            </a:r>
            <a:r>
              <a:rPr lang="ru-RU" dirty="0" err="1"/>
              <a:t>Аналогічно</a:t>
            </a:r>
            <a:r>
              <a:rPr lang="ru-RU" dirty="0"/>
              <a:t> </a:t>
            </a:r>
            <a:r>
              <a:rPr lang="ru-RU" dirty="0" err="1"/>
              <a:t>Дарвін</a:t>
            </a:r>
            <a:r>
              <a:rPr lang="ru-RU" dirty="0"/>
              <a:t> </a:t>
            </a:r>
            <a:r>
              <a:rPr lang="ru-RU" dirty="0" err="1"/>
              <a:t>прийшов</a:t>
            </a:r>
            <a:r>
              <a:rPr lang="ru-RU" dirty="0"/>
              <a:t> до </a:t>
            </a:r>
            <a:r>
              <a:rPr lang="ru-RU" dirty="0" err="1"/>
              <a:t>висновку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і в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</a:t>
            </a:r>
            <a:r>
              <a:rPr lang="ru-RU" dirty="0" err="1"/>
              <a:t>твор</a:t>
            </a:r>
            <a:r>
              <a:rPr lang="ru-RU" dirty="0"/>
              <a:t>-чий </a:t>
            </a:r>
            <a:r>
              <a:rPr lang="ru-RU" dirty="0" err="1"/>
              <a:t>чинник</a:t>
            </a:r>
            <a:r>
              <a:rPr lang="ru-RU" dirty="0"/>
              <a:t>, </a:t>
            </a:r>
            <a:r>
              <a:rPr lang="ru-RU" dirty="0" err="1"/>
              <a:t>рушійний</a:t>
            </a:r>
            <a:r>
              <a:rPr lang="ru-RU" dirty="0"/>
              <a:t> і </a:t>
            </a:r>
            <a:r>
              <a:rPr lang="ru-RU" dirty="0" err="1"/>
              <a:t>направляючий</a:t>
            </a:r>
            <a:r>
              <a:rPr lang="ru-RU" dirty="0"/>
              <a:t> </a:t>
            </a:r>
            <a:r>
              <a:rPr lang="ru-RU" dirty="0" err="1"/>
              <a:t>еволюцію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, — </a:t>
            </a:r>
            <a:r>
              <a:rPr lang="ru-RU" dirty="0" err="1"/>
              <a:t>природний</a:t>
            </a:r>
            <a:r>
              <a:rPr lang="ru-RU" dirty="0"/>
              <a:t> </a:t>
            </a:r>
            <a:r>
              <a:rPr lang="ru-RU" dirty="0" err="1"/>
              <a:t>добір</a:t>
            </a:r>
            <a:r>
              <a:rPr lang="ru-RU" dirty="0"/>
              <a:t>.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20888"/>
            <a:ext cx="4237062" cy="392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63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332656"/>
            <a:ext cx="8595360" cy="5903552"/>
          </a:xfrm>
        </p:spPr>
        <p:txBody>
          <a:bodyPr>
            <a:normAutofit/>
          </a:bodyPr>
          <a:lstStyle/>
          <a:p>
            <a:r>
              <a:rPr lang="vi-VN" sz="2800" dirty="0" smtClean="0"/>
              <a:t>Чарльз</a:t>
            </a:r>
            <a:r>
              <a:rPr lang="uk-UA" sz="2800" dirty="0" smtClean="0"/>
              <a:t> </a:t>
            </a:r>
            <a:r>
              <a:rPr lang="vi-VN" sz="2800" dirty="0" smtClean="0"/>
              <a:t>Ро́берт Да́рвін— </a:t>
            </a:r>
            <a:r>
              <a:rPr lang="vi-VN" sz="2800" dirty="0"/>
              <a:t>англійський науковець, що створив теорію еволюції і запропонував разом з Альфредом Расселом Воллесом принципи природного добору. Після досліджень у Південній Америці і на Галапагоських островах, де він був під час кругосвітньої подорожі на кораблі «Бігль» 1831–1836, Дарвін опублікував книгу «Походження видів шляхом природного добору», в якій пояснював еволюційний процес принципами природного й статевого добору. Його теорія викликала жорстокі суперечки, оскільки суперечила Книзі Буття </a:t>
            </a:r>
            <a:r>
              <a:rPr lang="vi-VN" sz="2800" dirty="0" smtClean="0"/>
              <a:t>Біблії</a:t>
            </a:r>
            <a:r>
              <a:rPr lang="uk-UA" sz="2800" dirty="0" smtClean="0"/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06751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</a:t>
            </a:r>
            <a:r>
              <a:rPr lang="uk-UA" sz="4000" dirty="0" smtClean="0"/>
              <a:t>Дитинство </a:t>
            </a:r>
            <a:r>
              <a:rPr lang="uk-UA" sz="4000" dirty="0"/>
              <a:t>та юність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sz="2400" dirty="0" err="1"/>
              <a:t>Чарлз</a:t>
            </a:r>
            <a:r>
              <a:rPr lang="uk-UA" sz="2400" dirty="0"/>
              <a:t> Дарвін народився 12 лютого 1809 року в </a:t>
            </a:r>
            <a:r>
              <a:rPr lang="uk-UA" sz="2400" dirty="0" err="1"/>
              <a:t>Шрусбері</a:t>
            </a:r>
            <a:r>
              <a:rPr lang="uk-UA" sz="2400" dirty="0"/>
              <a:t>, графство Шропшир, в родовому маєтку </a:t>
            </a:r>
            <a:r>
              <a:rPr lang="uk-UA" sz="2400" dirty="0" err="1"/>
              <a:t>Маунт</a:t>
            </a:r>
            <a:r>
              <a:rPr lang="uk-UA" sz="2400" dirty="0"/>
              <a:t> </a:t>
            </a:r>
            <a:r>
              <a:rPr lang="uk-UA" sz="2400" dirty="0" err="1"/>
              <a:t>Хаус</a:t>
            </a:r>
            <a:r>
              <a:rPr lang="uk-UA" sz="2400" dirty="0"/>
              <a:t> </a:t>
            </a:r>
            <a:r>
              <a:rPr lang="uk-UA" sz="2400" dirty="0" err="1" smtClean="0"/>
              <a:t>.П'ятий</a:t>
            </a:r>
            <a:r>
              <a:rPr lang="uk-UA" sz="2400" dirty="0" smtClean="0"/>
              <a:t> </a:t>
            </a:r>
            <a:r>
              <a:rPr lang="uk-UA" sz="2400" dirty="0"/>
              <a:t>із шести дітей заможного лікаря та фінансиста Роберта Дарвіна і </a:t>
            </a:r>
            <a:r>
              <a:rPr lang="uk-UA" sz="2400" dirty="0" err="1"/>
              <a:t>Сьюзанн</a:t>
            </a:r>
            <a:r>
              <a:rPr lang="uk-UA" sz="2400" dirty="0"/>
              <a:t> Дарвін </a:t>
            </a:r>
            <a:r>
              <a:rPr lang="uk-UA" sz="2400" dirty="0" err="1" smtClean="0"/>
              <a:t>.Він</a:t>
            </a:r>
            <a:r>
              <a:rPr lang="uk-UA" sz="2400" dirty="0" smtClean="0"/>
              <a:t> </a:t>
            </a:r>
            <a:r>
              <a:rPr lang="uk-UA" sz="2400" dirty="0"/>
              <a:t>є онуком Еразма Дарвіна по батьківській лінії і </a:t>
            </a:r>
            <a:r>
              <a:rPr lang="uk-UA" sz="2400" dirty="0" err="1"/>
              <a:t>Джозайя</a:t>
            </a:r>
            <a:r>
              <a:rPr lang="uk-UA" sz="2400" dirty="0"/>
              <a:t> </a:t>
            </a:r>
            <a:r>
              <a:rPr lang="uk-UA" sz="2400" dirty="0" err="1"/>
              <a:t>Веджвуда</a:t>
            </a:r>
            <a:r>
              <a:rPr lang="uk-UA" sz="2400" dirty="0"/>
              <a:t> по материнській. Обидва сімейства в значній частині були </a:t>
            </a:r>
            <a:r>
              <a:rPr lang="uk-UA" sz="2400" dirty="0" err="1"/>
              <a:t>унітаріанцями</a:t>
            </a:r>
            <a:r>
              <a:rPr lang="uk-UA" sz="2400" dirty="0"/>
              <a:t>, однак </a:t>
            </a:r>
            <a:r>
              <a:rPr lang="uk-UA" sz="2400" dirty="0" err="1"/>
              <a:t>Веджвуди</a:t>
            </a:r>
            <a:r>
              <a:rPr lang="uk-UA" sz="2400" dirty="0"/>
              <a:t> були адептами англіканської церкви. Сам Роберт Дарвін був досить вільних поглядів, і погодився з тим, щоб маленький </a:t>
            </a:r>
            <a:r>
              <a:rPr lang="uk-UA" sz="2400" dirty="0" err="1"/>
              <a:t>Чарлз</a:t>
            </a:r>
            <a:r>
              <a:rPr lang="uk-UA" sz="2400" dirty="0"/>
              <a:t> отримав причастя в Англіканській церкві, але в той же час </a:t>
            </a:r>
            <a:r>
              <a:rPr lang="uk-UA" sz="2400" dirty="0" err="1"/>
              <a:t>Чарлз</a:t>
            </a:r>
            <a:r>
              <a:rPr lang="uk-UA" sz="2400" dirty="0"/>
              <a:t> та його брати разом з матір'ю відвідували </a:t>
            </a:r>
            <a:r>
              <a:rPr lang="uk-UA" sz="2400" dirty="0" err="1"/>
              <a:t>Унітаріанську</a:t>
            </a:r>
            <a:r>
              <a:rPr lang="uk-UA" sz="2400" dirty="0"/>
              <a:t> церкву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2508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260648"/>
            <a:ext cx="4945752" cy="5975560"/>
          </a:xfrm>
        </p:spPr>
        <p:txBody>
          <a:bodyPr>
            <a:normAutofit/>
          </a:bodyPr>
          <a:lstStyle/>
          <a:p>
            <a:r>
              <a:rPr lang="uk-UA" dirty="0" smtClean="0"/>
              <a:t>До </a:t>
            </a:r>
            <a:r>
              <a:rPr lang="uk-UA" dirty="0"/>
              <a:t>того часу, як він вступив у денну школу 1817 року, восьмирічний Дарвін уже долучився до природної історії та колекціонування. У цьому році, в липні, помирає його мати. З вересня 1818 року він разом зі старшим братом Еразмом відвідував найближчу Англіканську </a:t>
            </a:r>
            <a:r>
              <a:rPr lang="uk-UA" dirty="0" err="1"/>
              <a:t>Шрусберську</a:t>
            </a:r>
            <a:r>
              <a:rPr lang="uk-UA" dirty="0"/>
              <a:t> школу як пансіонер</a:t>
            </a:r>
            <a:r>
              <a:rPr lang="uk-UA" dirty="0" smtClean="0"/>
              <a:t>. Перед </a:t>
            </a:r>
            <a:r>
              <a:rPr lang="uk-UA" dirty="0"/>
              <a:t>тим як відправитися зі своїм братом Еразмом до </a:t>
            </a:r>
            <a:r>
              <a:rPr lang="uk-UA" dirty="0" err="1"/>
              <a:t>університетуЕдинбурга</a:t>
            </a:r>
            <a:r>
              <a:rPr lang="uk-UA" dirty="0"/>
              <a:t>, влітку 1825 року, він був асистентом-учнем та допомагав батькові в його медичній практиці, надаючи допомогу біднякам Шропшира.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4664"/>
            <a:ext cx="3764541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37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               Навколосвітня </a:t>
            </a:r>
            <a:r>
              <a:rPr lang="uk-UA" sz="4000" dirty="0"/>
              <a:t>подорож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У кінці 1831 року почалась п'ятирічна кругосвітня подорож на кораблі «</a:t>
            </a:r>
            <a:r>
              <a:rPr lang="uk-UA" dirty="0" err="1"/>
              <a:t>Бігль</a:t>
            </a:r>
            <a:r>
              <a:rPr lang="uk-UA" dirty="0"/>
              <a:t>». Ця подорож була важливою подією у житті Дарвіна, справжньою школою для нього. Інтенсивно працюючи як геолог, зоолог, ботанік, він зібрав величезний і дуже цінний науковий матеріал, який відіграв виняткову роль у розвитку еволюційної </a:t>
            </a:r>
            <a:r>
              <a:rPr lang="uk-UA" dirty="0" smtClean="0"/>
              <a:t>ідеї. </a:t>
            </a:r>
            <a:r>
              <a:rPr lang="uk-UA" dirty="0"/>
              <a:t>Зіставляючи різні факти, Дарвін приходить до висновку, що вимирання видів тварин і рослин минулих епох не можна пояснити якимись «великими катастрофами».</a:t>
            </a:r>
          </a:p>
          <a:p>
            <a:r>
              <a:rPr lang="uk-UA" dirty="0"/>
              <a:t>Дарвіну належить ряд цікавих палеонтологічних знахідок. Порівняння скелетів викопних лінивців, панцирників і тих, що існують тепер, показало, що їх кістяк характеризується багатьма спільними рисами; разом з тим у будові їх скелета є помітні відміни. Проаналізувавши численні факти, Дарвін приходить до висновку, що вимерлі тварини й ті, що існують зараз, мають спільне походження, але останні істотно змінились. Причиною цього могли бути зміни, що відбувались із часом на земній поверхні. Вони ж могли бути й причиною вимирання видів, рештки яких знаходять у земних нашаруваннях.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5471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88640"/>
            <a:ext cx="8595360" cy="6047568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              Маршрут </a:t>
            </a:r>
            <a:r>
              <a:rPr lang="uk-UA" dirty="0"/>
              <a:t>навколосвітньої подорожі </a:t>
            </a:r>
            <a:r>
              <a:rPr lang="uk-UA" dirty="0" err="1"/>
              <a:t>Чарлза</a:t>
            </a:r>
            <a:r>
              <a:rPr lang="uk-UA" dirty="0"/>
              <a:t> </a:t>
            </a:r>
            <a:r>
              <a:rPr lang="uk-UA" dirty="0" smtClean="0"/>
              <a:t>Дарвіна</a:t>
            </a:r>
          </a:p>
          <a:p>
            <a:endParaRPr lang="uk-UA" dirty="0"/>
          </a:p>
          <a:p>
            <a:pPr marL="0" indent="0">
              <a:buNone/>
            </a:pPr>
            <a:r>
              <a:rPr lang="uk-UA" dirty="0" smtClean="0"/>
              <a:t> За </a:t>
            </a:r>
            <a:r>
              <a:rPr lang="uk-UA" dirty="0"/>
              <a:t>час кругосвітньої подорожі </a:t>
            </a:r>
            <a:r>
              <a:rPr lang="uk-UA" dirty="0" err="1"/>
              <a:t>Чарлз</a:t>
            </a:r>
            <a:r>
              <a:rPr lang="uk-UA" dirty="0"/>
              <a:t> Дарвін зібрав цікаві матеріали, які пояснюють закономірності географічного поширення організмів у широтному (від Бразилії до Вогняної Землі) і у вертикальному (при підйомі в гори) </a:t>
            </a:r>
            <a:r>
              <a:rPr lang="uk-UA" dirty="0" smtClean="0"/>
              <a:t>напрямах.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76672"/>
            <a:ext cx="5996666" cy="30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74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 smtClean="0"/>
              <a:t>вчення</a:t>
            </a:r>
            <a:r>
              <a:rPr lang="ru-RU" dirty="0" smtClean="0"/>
              <a:t> </a:t>
            </a:r>
            <a:r>
              <a:rPr lang="ru-RU" dirty="0"/>
              <a:t>Ч. </a:t>
            </a:r>
            <a:r>
              <a:rPr lang="ru-RU" dirty="0" err="1" smtClean="0"/>
              <a:t>Дарвіна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/>
              <a:t>Основні положення свого вчення Ч. Дарвін розробив ще в молоді роки під час навколосвітньої подорожі на кораблі «</a:t>
            </a:r>
            <a:r>
              <a:rPr lang="uk-UA" dirty="0" err="1"/>
              <a:t>Бігль</a:t>
            </a:r>
            <a:r>
              <a:rPr lang="uk-UA" dirty="0"/>
              <a:t>» (1831—1836). Після неї протягом понад 20 років він збирав факти на підтвердження своїх ідей і лише в 1859 році виклав їх у книзі «Походження видів шляхом природного добору, або збереження сприятливих порід у боротьбі за життя». В інших працях - «Зміни свійських тварин і культурних рослин під впливом одомашнення» (1868) та «Походження людини і статевий добір» (1871) - Ч. Дарвін додатково дослідив деякі проблеми еволюції і спробував обґрунтувати походження людини від викопних предків - приматів</a:t>
            </a:r>
          </a:p>
        </p:txBody>
      </p:sp>
    </p:spTree>
    <p:extLst>
      <p:ext uri="{BB962C8B-B14F-4D97-AF65-F5344CB8AC3E}">
        <p14:creationId xmlns:p14="http://schemas.microsoft.com/office/powerpoint/2010/main" val="2497898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260648"/>
            <a:ext cx="6745952" cy="5975560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Які основні положення еволюційної гіпотези Ч. Дарвіна?</a:t>
            </a:r>
          </a:p>
          <a:p>
            <a:r>
              <a:rPr lang="uk-UA" dirty="0"/>
              <a:t>Еволюція, за Ч. Дарвіном, полягає в безперервних пристосувальних змінах видів у процесі їхнього історичного розвитку (мал. 164). Він вважав, що всі сучасні види є нащадками вимерлих предкових форм. Еволюція відбувається на основі спадкової мінливості під впливом боротьби за існування, наслідком якої є природний добір. </a:t>
            </a:r>
            <a:r>
              <a:rPr lang="uk-UA" b="1" dirty="0">
                <a:solidFill>
                  <a:srgbClr val="0070C0"/>
                </a:solidFill>
              </a:rPr>
              <a:t>Спадкова </a:t>
            </a:r>
            <a:r>
              <a:rPr lang="uk-UA" b="1" dirty="0" smtClean="0">
                <a:solidFill>
                  <a:srgbClr val="0070C0"/>
                </a:solidFill>
              </a:rPr>
              <a:t>мінливість</a:t>
            </a:r>
            <a:r>
              <a:rPr lang="uk-UA" dirty="0" smtClean="0"/>
              <a:t> </a:t>
            </a:r>
            <a:r>
              <a:rPr lang="uk-UA" dirty="0"/>
              <a:t>- це зміни, які виникають індивідуально в кожного організму незалежно від впливів довкілля і можуть передаватися нащадкам. Від неї Ч. Дарвін відрізняв </a:t>
            </a:r>
            <a:r>
              <a:rPr lang="uk-UA" dirty="0" err="1"/>
              <a:t>неспадкову</a:t>
            </a:r>
            <a:r>
              <a:rPr lang="uk-UA" dirty="0"/>
              <a:t> </a:t>
            </a:r>
            <a:r>
              <a:rPr lang="uk-UA" dirty="0" smtClean="0"/>
              <a:t>мінливість</a:t>
            </a:r>
            <a:r>
              <a:rPr lang="uk-UA" dirty="0"/>
              <a:t>, яка проявляється у всіх особин певного виду однаково під дією певного чинника довкілля. Вона зникає у нащадків після того, як ця дія припиняється. 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285" y="16024"/>
            <a:ext cx="1949176" cy="68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88640"/>
            <a:ext cx="8595360" cy="6408712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коні</a:t>
            </a:r>
            <a:r>
              <a:rPr lang="ru-RU" dirty="0"/>
              <a:t> на невеликих островах </a:t>
            </a:r>
            <a:r>
              <a:rPr lang="ru-RU" dirty="0" err="1"/>
              <a:t>чи</a:t>
            </a:r>
            <a:r>
              <a:rPr lang="ru-RU" dirty="0"/>
              <a:t> в горах через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поколінь</a:t>
            </a:r>
            <a:r>
              <a:rPr lang="ru-RU" dirty="0"/>
              <a:t> </a:t>
            </a:r>
            <a:r>
              <a:rPr lang="ru-RU" dirty="0" err="1"/>
              <a:t>дрібнішають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таких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повернути</a:t>
            </a:r>
            <a:r>
              <a:rPr lang="ru-RU" dirty="0"/>
              <a:t> на </a:t>
            </a:r>
            <a:r>
              <a:rPr lang="ru-RU" dirty="0" err="1"/>
              <a:t>низинні</a:t>
            </a:r>
            <a:r>
              <a:rPr lang="ru-RU" dirty="0"/>
              <a:t> </a:t>
            </a:r>
            <a:r>
              <a:rPr lang="ru-RU" dirty="0" err="1"/>
              <a:t>рівнини</a:t>
            </a:r>
            <a:r>
              <a:rPr lang="ru-RU" dirty="0"/>
              <a:t>, то через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поколінь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нащадки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 smtClean="0"/>
              <a:t>досягатимуть</a:t>
            </a:r>
            <a:r>
              <a:rPr lang="ru-RU" dirty="0" smtClean="0"/>
              <a:t> </a:t>
            </a:r>
            <a:r>
              <a:rPr lang="ru-RU" dirty="0" err="1"/>
              <a:t>розмірів</a:t>
            </a:r>
            <a:r>
              <a:rPr lang="ru-RU" dirty="0"/>
              <a:t> </a:t>
            </a:r>
            <a:r>
              <a:rPr lang="ru-RU" dirty="0" err="1"/>
              <a:t>предків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Сама </a:t>
            </a:r>
            <a:r>
              <a:rPr lang="ru-RU" dirty="0"/>
              <a:t>по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спадкова</a:t>
            </a:r>
            <a:r>
              <a:rPr lang="ru-RU" dirty="0"/>
              <a:t> </a:t>
            </a:r>
            <a:r>
              <a:rPr lang="ru-RU" dirty="0" err="1"/>
              <a:t>мінливість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пристосувального</a:t>
            </a:r>
            <a:r>
              <a:rPr lang="ru-RU" dirty="0"/>
              <a:t> характеру. Тому Ч. </a:t>
            </a:r>
            <a:r>
              <a:rPr lang="ru-RU" dirty="0" err="1"/>
              <a:t>Дарвін</a:t>
            </a:r>
            <a:r>
              <a:rPr lang="ru-RU" dirty="0"/>
              <a:t> </a:t>
            </a:r>
            <a:r>
              <a:rPr lang="ru-RU" dirty="0" err="1"/>
              <a:t>вважав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особливі</a:t>
            </a:r>
            <a:r>
              <a:rPr lang="ru-RU" dirty="0"/>
              <a:t>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 (</a:t>
            </a:r>
            <a:r>
              <a:rPr lang="ru-RU" dirty="0" err="1"/>
              <a:t>фактори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пристосування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(</a:t>
            </a:r>
            <a:r>
              <a:rPr lang="ru-RU" dirty="0" err="1"/>
              <a:t>адаптації</a:t>
            </a:r>
            <a:r>
              <a:rPr lang="ru-RU" dirty="0"/>
              <a:t>) до умов </a:t>
            </a:r>
            <a:r>
              <a:rPr lang="ru-RU" dirty="0" err="1"/>
              <a:t>довкілля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боротьба</a:t>
            </a:r>
            <a:r>
              <a:rPr lang="ru-RU" dirty="0"/>
              <a:t> за </a:t>
            </a:r>
            <a:r>
              <a:rPr lang="ru-RU" dirty="0" err="1"/>
              <a:t>існування</a:t>
            </a:r>
            <a:r>
              <a:rPr lang="ru-RU" dirty="0"/>
              <a:t> та </a:t>
            </a:r>
            <a:r>
              <a:rPr lang="ru-RU" dirty="0" err="1"/>
              <a:t>природний</a:t>
            </a:r>
            <a:r>
              <a:rPr lang="ru-RU" dirty="0"/>
              <a:t> </a:t>
            </a:r>
            <a:r>
              <a:rPr lang="ru-RU" dirty="0" err="1"/>
              <a:t>добір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228599"/>
            <a:ext cx="2817465" cy="32805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24133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424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38</TotalTime>
  <Words>931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Soho</vt:lpstr>
      <vt:lpstr>Чарльз Дарвін</vt:lpstr>
      <vt:lpstr>Презентация PowerPoint</vt:lpstr>
      <vt:lpstr>                      Дитинство та юність</vt:lpstr>
      <vt:lpstr>Презентация PowerPoint</vt:lpstr>
      <vt:lpstr>               Навколосвітня подорож</vt:lpstr>
      <vt:lpstr>Презентация PowerPoint</vt:lpstr>
      <vt:lpstr>Основні положення вчення Ч. Дарвіна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Чарльз Дарвін</dc:title>
  <dc:creator>User</dc:creator>
  <cp:lastModifiedBy>User</cp:lastModifiedBy>
  <cp:revision>4</cp:revision>
  <dcterms:created xsi:type="dcterms:W3CDTF">2014-03-30T15:58:54Z</dcterms:created>
  <dcterms:modified xsi:type="dcterms:W3CDTF">2014-03-30T16:37:29Z</dcterms:modified>
</cp:coreProperties>
</file>