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BD087FB-9101-4D3F-8B5E-E5BAF42AAC80}" type="datetimeFigureOut">
              <a:rPr lang="ru-RU"/>
              <a:pPr>
                <a:defRPr/>
              </a:pPr>
              <a:t>01.02.2015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6BA122B-B79C-407C-81A5-BC304AC8661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Равнобедренный треугольник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540544" y="776288"/>
            <a:ext cx="8062912" cy="1470025"/>
          </a:xfrm>
        </p:spPr>
        <p:txBody>
          <a:bodyPr anchor="b"/>
          <a:lstStyle>
            <a:lvl1pPr algn="r">
              <a:defRPr sz="4400"/>
            </a:lvl1pPr>
          </a:lstStyle>
          <a:p>
            <a:r>
              <a:rPr lang="ru-RU" smtClean="0"/>
              <a:t>Образец заголовка</a:t>
            </a:r>
            <a:endParaRPr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2732B450-4B73-4048-98DE-B1ADFBB00891}" type="datetimeFigureOut">
              <a:rPr lang="ru-RU"/>
              <a:pPr>
                <a:defRPr/>
              </a:pPr>
              <a:t>01.02.2015</a:t>
            </a:fld>
            <a:endParaRPr lang="ru-RU"/>
          </a:p>
        </p:txBody>
      </p:sp>
      <p:sp>
        <p:nvSpPr>
          <p:cNvPr id="6" name="Нижний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ru-RU"/>
          </a:p>
        </p:txBody>
      </p:sp>
      <p:sp>
        <p:nvSpPr>
          <p:cNvPr id="7" name="Номер слайда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D19B11EA-0B70-40AF-8E22-48EDEC6763C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1AFC318-3E56-4FDB-B904-03BEBDAC598E}" type="datetimeFigureOut">
              <a:rPr lang="ru-RU"/>
              <a:pPr>
                <a:defRPr/>
              </a:pPr>
              <a:t>01.02.2015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7796E95-9262-481C-AE02-0045DE65CF4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A9236A6-DD62-4068-BFBC-27EDA0729D8C}" type="datetimeFigureOut">
              <a:rPr lang="ru-RU"/>
              <a:pPr>
                <a:defRPr/>
              </a:pPr>
              <a:t>01.02.2015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F4362AA-8D42-4359-9E1E-84E3A5EA850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Содержимое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fld id="{787ED64E-C2CE-4731-A3B4-F89CA4CC498F}" type="datetimeFigureOut">
              <a:rPr lang="ru-RU"/>
              <a:pPr>
                <a:defRPr/>
              </a:pPr>
              <a:t>01.02.2015</a:t>
            </a:fld>
            <a:endParaRPr lang="ru-RU"/>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E025A2-2460-499B-A72C-BBBBA2D43FE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Прямоугольный треугольник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Равнобедренный треугольник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Прямая соединительная линия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fld id="{971ADFF0-70E4-40CC-AC53-A2E31DBDFA3C}" type="datetimeFigureOut">
              <a:rPr lang="ru-RU"/>
              <a:pPr>
                <a:defRPr/>
              </a:pPr>
              <a:t>01.02.2015</a:t>
            </a:fld>
            <a:endParaRPr lang="ru-RU"/>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pPr>
              <a:defRPr/>
            </a:pPr>
            <a:fld id="{8F5E586A-86C7-417A-8E11-428BE197F26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1146D113-0A56-4693-89DB-FC3E1D34C851}" type="datetimeFigureOut">
              <a:rPr lang="ru-RU"/>
              <a:pPr>
                <a:defRPr/>
              </a:pPr>
              <a:t>01.02.2015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451CE049-2B9D-4678-8CA9-B4805AB98CC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fld id="{32A995E9-E5FB-4BB1-84B3-3F23CEED4F5B}" type="datetimeFigureOut">
              <a:rPr lang="ru-RU"/>
              <a:pPr>
                <a:defRPr/>
              </a:pPr>
              <a:t>01.02.2015</a:t>
            </a:fld>
            <a:endParaRPr lang="ru-RU"/>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589838" y="6483350"/>
            <a:ext cx="503237" cy="301625"/>
          </a:xfrm>
        </p:spPr>
        <p:txBody>
          <a:bodyPr/>
          <a:lstStyle>
            <a:lvl1pPr algn="ctr">
              <a:defRPr smtClean="0"/>
            </a:lvl1pPr>
          </a:lstStyle>
          <a:p>
            <a:pPr>
              <a:defRPr/>
            </a:pPr>
            <a:fld id="{B50E0390-5EA6-46E4-8743-02FEDF6EA79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B4085162-F94B-4A97-9119-569D2E1B9174}" type="datetimeFigureOut">
              <a:rPr lang="ru-RU"/>
              <a:pPr>
                <a:defRPr/>
              </a:pPr>
              <a:t>01.02.2015</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8E74BA73-BB38-46CC-B30A-71945A0FA49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C383A8EE-BC2E-40B8-8ACB-7B9ECB39A5D4}" type="datetimeFigureOut">
              <a:rPr lang="ru-RU"/>
              <a:pPr>
                <a:defRPr/>
              </a:pPr>
              <a:t>01.02.2015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42DE17C1-01D3-40DC-B848-B0F0C2FCAAA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smtClean="0"/>
            </a:lvl1pPr>
          </a:lstStyle>
          <a:p>
            <a:pPr>
              <a:defRPr/>
            </a:pPr>
            <a:fld id="{75C8A612-4E01-46D5-8D31-E253DACC8390}" type="datetimeFigureOut">
              <a:rPr lang="ru-RU"/>
              <a:pPr>
                <a:defRPr/>
              </a:pPr>
              <a:t>01.02.2015</a:t>
            </a:fld>
            <a:endParaRPr lang="ru-RU"/>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5" y="6556375"/>
            <a:ext cx="503238" cy="301625"/>
          </a:xfrm>
        </p:spPr>
        <p:txBody>
          <a:bodyPr/>
          <a:lstStyle>
            <a:lvl1pPr>
              <a:defRPr sz="900" smtClean="0"/>
            </a:lvl1pPr>
          </a:lstStyle>
          <a:p>
            <a:pPr>
              <a:defRPr/>
            </a:pPr>
            <a:fld id="{6388F520-2BF1-475E-B9F9-6114AB3ACC2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smtClean="0"/>
            </a:lvl1pPr>
          </a:lstStyle>
          <a:p>
            <a:pPr>
              <a:defRPr/>
            </a:pPr>
            <a:fld id="{C2023D95-ECC5-4C7D-88B2-59520C251F3B}" type="datetimeFigureOut">
              <a:rPr lang="ru-RU"/>
              <a:pPr>
                <a:defRPr/>
              </a:pPr>
              <a:t>01.02.2015</a:t>
            </a:fld>
            <a:endParaRPr lang="ru-RU"/>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6900" y="6556375"/>
            <a:ext cx="366713" cy="301625"/>
          </a:xfrm>
        </p:spPr>
        <p:txBody>
          <a:bodyPr/>
          <a:lstStyle>
            <a:lvl1pPr algn="ctr">
              <a:defRPr sz="900" smtClean="0"/>
            </a:lvl1pPr>
          </a:lstStyle>
          <a:p>
            <a:pPr>
              <a:defRPr/>
            </a:pPr>
            <a:fld id="{8D0456B2-68FB-4152-8E74-3D88077A199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1030" name="Текст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defRPr>
            </a:lvl1pPr>
          </a:lstStyle>
          <a:p>
            <a:pPr>
              <a:defRPr/>
            </a:pPr>
            <a:fld id="{69DDC4EE-87F8-4B63-B33B-21E20472B3A3}" type="datetimeFigureOut">
              <a:rPr lang="ru-RU"/>
              <a:pPr>
                <a:defRPr/>
              </a:pPr>
              <a:t>01.02.2015</a:t>
            </a:fld>
            <a:endParaRPr lang="ru-RU"/>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ru-RU"/>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defRPr>
            </a:lvl1pPr>
          </a:lstStyle>
          <a:p>
            <a:pPr>
              <a:defRPr/>
            </a:pPr>
            <a:fld id="{51C4EFAF-6C9B-43E7-BC4C-51DBBE0FA35C}"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692" r:id="rId6"/>
    <p:sldLayoutId id="2147483693" r:id="rId7"/>
    <p:sldLayoutId id="2147483701" r:id="rId8"/>
    <p:sldLayoutId id="2147483702" r:id="rId9"/>
    <p:sldLayoutId id="2147483694" r:id="rId10"/>
    <p:sldLayoutId id="2147483695" r:id="rId11"/>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gif"/><Relationship Id="rId4" Type="http://schemas.openxmlformats.org/officeDocument/2006/relationships/image" Target="../media/image17.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1143000" y="785813"/>
            <a:ext cx="7000875" cy="2308324"/>
          </a:xfrm>
          <a:prstGeom prst="rect">
            <a:avLst/>
          </a:prstGeom>
          <a:noFill/>
          <a:ln w="9525">
            <a:noFill/>
            <a:miter lim="800000"/>
            <a:headEnd/>
            <a:tailEnd/>
          </a:ln>
        </p:spPr>
        <p:txBody>
          <a:bodyPr>
            <a:spAutoFit/>
          </a:bodyPr>
          <a:lstStyle/>
          <a:p>
            <a:pPr algn="ctr"/>
            <a:r>
              <a:rPr lang="ru-RU" sz="4800" dirty="0" err="1">
                <a:solidFill>
                  <a:srgbClr val="FFFF00"/>
                </a:solidFill>
                <a:latin typeface="Times New Roman" pitchFamily="18" charset="0"/>
              </a:rPr>
              <a:t>Презентація</a:t>
            </a:r>
            <a:endParaRPr lang="ru-RU" sz="4800" dirty="0">
              <a:solidFill>
                <a:srgbClr val="FFFF00"/>
              </a:solidFill>
              <a:latin typeface="Times New Roman" pitchFamily="18" charset="0"/>
            </a:endParaRPr>
          </a:p>
          <a:p>
            <a:pPr algn="ctr"/>
            <a:r>
              <a:rPr lang="ru-RU" sz="4800" dirty="0">
                <a:solidFill>
                  <a:srgbClr val="FFFF00"/>
                </a:solidFill>
                <a:latin typeface="Times New Roman" pitchFamily="18" charset="0"/>
              </a:rPr>
              <a:t>на тему: «Дизайн»</a:t>
            </a:r>
          </a:p>
          <a:p>
            <a:pPr algn="ctr"/>
            <a:r>
              <a:rPr lang="ru-RU" sz="4800" dirty="0" err="1">
                <a:solidFill>
                  <a:srgbClr val="FFFF00"/>
                </a:solidFill>
                <a:latin typeface="Times New Roman" pitchFamily="18" charset="0"/>
              </a:rPr>
              <a:t>учнів</a:t>
            </a:r>
            <a:r>
              <a:rPr lang="ru-RU" sz="4800" dirty="0">
                <a:solidFill>
                  <a:srgbClr val="FFFF00"/>
                </a:solidFill>
                <a:latin typeface="Times New Roman" pitchFamily="18" charset="0"/>
              </a:rPr>
              <a:t> 11-А </a:t>
            </a:r>
            <a:r>
              <a:rPr lang="ru-RU" sz="4800" smtClean="0">
                <a:solidFill>
                  <a:srgbClr val="FFFF00"/>
                </a:solidFill>
                <a:latin typeface="Times New Roman" pitchFamily="18" charset="0"/>
              </a:rPr>
              <a:t>класу</a:t>
            </a:r>
            <a:endParaRPr lang="ru-RU" sz="4800" dirty="0">
              <a:solidFill>
                <a:srgbClr val="FFFF00"/>
              </a:solidFill>
              <a:latin typeface="Times New Roman" pitchFamily="18" charset="0"/>
            </a:endParaRPr>
          </a:p>
        </p:txBody>
      </p:sp>
      <p:sp>
        <p:nvSpPr>
          <p:cNvPr id="3" name="TextBox 2"/>
          <p:cNvSpPr txBox="1"/>
          <p:nvPr/>
        </p:nvSpPr>
        <p:spPr>
          <a:xfrm>
            <a:off x="2285984" y="3071810"/>
            <a:ext cx="4500594" cy="830997"/>
          </a:xfrm>
          <a:prstGeom prst="rect">
            <a:avLst/>
          </a:prstGeom>
          <a:noFill/>
        </p:spPr>
        <p:txBody>
          <a:bodyPr wrap="square" rtlCol="0">
            <a:spAutoFit/>
          </a:bodyPr>
          <a:lstStyle/>
          <a:p>
            <a:r>
              <a:rPr lang="ru-RU" sz="4800" dirty="0" smtClean="0">
                <a:solidFill>
                  <a:srgbClr val="FFFF00"/>
                </a:solidFill>
              </a:rPr>
              <a:t>Горд</a:t>
            </a:r>
            <a:r>
              <a:rPr lang="uk-UA" sz="4800" dirty="0" err="1" smtClean="0">
                <a:solidFill>
                  <a:srgbClr val="FFFF00"/>
                </a:solidFill>
              </a:rPr>
              <a:t>ієнко</a:t>
            </a:r>
            <a:r>
              <a:rPr lang="uk-UA" sz="4800" dirty="0" smtClean="0">
                <a:solidFill>
                  <a:srgbClr val="FFFF00"/>
                </a:solidFill>
              </a:rPr>
              <a:t> </a:t>
            </a:r>
            <a:r>
              <a:rPr lang="uk-UA" sz="4800" dirty="0" err="1" smtClean="0">
                <a:solidFill>
                  <a:srgbClr val="FFFF00"/>
                </a:solidFill>
              </a:rPr>
              <a:t>Ігора</a:t>
            </a:r>
            <a:endParaRPr lang="ru-RU" sz="4800"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1" descr="1267956941_20070206_96.jpg"/>
          <p:cNvPicPr>
            <a:picLocks noChangeAspect="1"/>
          </p:cNvPicPr>
          <p:nvPr/>
        </p:nvPicPr>
        <p:blipFill>
          <a:blip r:embed="rId2"/>
          <a:srcRect/>
          <a:stretch>
            <a:fillRect/>
          </a:stretch>
        </p:blipFill>
        <p:spPr bwMode="auto">
          <a:xfrm>
            <a:off x="0" y="0"/>
            <a:ext cx="9158288" cy="6858000"/>
          </a:xfrm>
          <a:prstGeom prst="rect">
            <a:avLst/>
          </a:prstGeom>
          <a:noFill/>
          <a:ln w="9525">
            <a:noFill/>
            <a:miter lim="800000"/>
            <a:headEnd/>
            <a:tailEnd/>
          </a:ln>
        </p:spPr>
      </p:pic>
      <p:sp>
        <p:nvSpPr>
          <p:cNvPr id="23554" name="TextBox 2"/>
          <p:cNvSpPr txBox="1">
            <a:spLocks noChangeArrowheads="1"/>
          </p:cNvSpPr>
          <p:nvPr/>
        </p:nvSpPr>
        <p:spPr bwMode="auto">
          <a:xfrm>
            <a:off x="2643188" y="142875"/>
            <a:ext cx="3857625"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4" name="TextBox 3"/>
          <p:cNvSpPr txBox="1"/>
          <p:nvPr/>
        </p:nvSpPr>
        <p:spPr>
          <a:xfrm>
            <a:off x="142844" y="778322"/>
            <a:ext cx="8858312" cy="216534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a:solidFill>
                  <a:srgbClr val="000000"/>
                </a:solidFill>
                <a:latin typeface="Times New Roman" pitchFamily="18" charset="0"/>
              </a:rPr>
              <a:t>Меблі в стилі хай-тек насамперед функціональ</a:t>
            </a:r>
            <a:r>
              <a:rPr lang="uk-UA">
                <a:solidFill>
                  <a:srgbClr val="000000"/>
                </a:solidFill>
                <a:latin typeface="Times New Roman" pitchFamily="18" charset="0"/>
              </a:rPr>
              <a:t>ні</a:t>
            </a:r>
            <a:r>
              <a:rPr lang="ru-RU">
                <a:solidFill>
                  <a:srgbClr val="000000"/>
                </a:solidFill>
                <a:latin typeface="Times New Roman" pitchFamily="18" charset="0"/>
              </a:rPr>
              <a:t>: висувні ящики, двосторонні стелажі, що обертаються, стільці на коліщатках за зразком офісів. Наявність меблів потрібно використовувати по максимуму: приміром, навіщо купувати окрему шафу під постільну білизну, якщо можна купити ліжко з висувними ящиками і складати білизну в них? А для любителів поекспериментувати хорошим вибором буде диван-трансформер. Він складається з окремих модулів, які дозволяють змінювати його форму за вашим бажанням.</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1" descr="1021_1_b.jpg"/>
          <p:cNvPicPr>
            <a:picLocks noChangeAspect="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
        <p:nvSpPr>
          <p:cNvPr id="24578" name="TextBox 2"/>
          <p:cNvSpPr txBox="1">
            <a:spLocks noChangeArrowheads="1"/>
          </p:cNvSpPr>
          <p:nvPr/>
        </p:nvSpPr>
        <p:spPr bwMode="auto">
          <a:xfrm>
            <a:off x="3571875" y="142875"/>
            <a:ext cx="2928938" cy="646113"/>
          </a:xfrm>
          <a:prstGeom prst="rect">
            <a:avLst/>
          </a:prstGeom>
          <a:noFill/>
          <a:ln w="9525">
            <a:noFill/>
            <a:miter lim="800000"/>
            <a:headEnd/>
            <a:tailEnd/>
          </a:ln>
        </p:spPr>
        <p:txBody>
          <a:bodyPr>
            <a:spAutoFit/>
          </a:bodyPr>
          <a:lstStyle/>
          <a:p>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4" name="TextBox 3"/>
          <p:cNvSpPr txBox="1"/>
          <p:nvPr/>
        </p:nvSpPr>
        <p:spPr>
          <a:xfrm>
            <a:off x="285720" y="768541"/>
            <a:ext cx="8643998" cy="102865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a:solidFill>
                  <a:schemeClr val="bg1"/>
                </a:solidFill>
                <a:latin typeface="Times New Roman" pitchFamily="18" charset="0"/>
              </a:rPr>
              <a:t>Стиль хай-тек в інтер'єрі цілком допускає використання м'яких меблів. Ось тільки ці меблі повинні відрізнятися простотою геометричних форм. Строката оббивка не дозволяється, тільки однотонна. Дуже добре впишуться в інтер'єр шкіряні меблі. </a:t>
            </a: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1" descr="somner.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2" name="TextBox 2"/>
          <p:cNvSpPr txBox="1">
            <a:spLocks noChangeArrowheads="1"/>
          </p:cNvSpPr>
          <p:nvPr/>
        </p:nvSpPr>
        <p:spPr bwMode="auto">
          <a:xfrm>
            <a:off x="2714625" y="142875"/>
            <a:ext cx="3643313"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4" name="TextBox 3"/>
          <p:cNvSpPr txBox="1"/>
          <p:nvPr/>
        </p:nvSpPr>
        <p:spPr>
          <a:xfrm>
            <a:off x="139154" y="1523818"/>
            <a:ext cx="3021174" cy="455069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a:solidFill>
                  <a:schemeClr val="bg1"/>
                </a:solidFill>
                <a:latin typeface="Times New Roman" pitchFamily="18" charset="0"/>
              </a:rPr>
              <a:t>Як і в інших сучасних мінімалістських стилях, в стилі хай-тек для декорування вікон використовуються переважно жалюзі - горизонтальні або вертикальні. Якщо жалюзі вам зовсім не до душі, можна використовувати однотонні, неяскраві штори - не надто щільні і не надто тонкі. А ось тюлеві фіранки, строкаті штори і щільні гардини стиль хай-тек в інтер'єрі не сприймає.</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descr="img_1361730811_394.jpg"/>
          <p:cNvPicPr>
            <a:picLocks noChangeAspect="1"/>
          </p:cNvPicPr>
          <p:nvPr/>
        </p:nvPicPr>
        <p:blipFill>
          <a:blip r:embed="rId2"/>
          <a:srcRect/>
          <a:stretch>
            <a:fillRect/>
          </a:stretch>
        </p:blipFill>
        <p:spPr bwMode="auto">
          <a:xfrm>
            <a:off x="0" y="-20638"/>
            <a:ext cx="9144000" cy="6878638"/>
          </a:xfrm>
          <a:prstGeom prst="rect">
            <a:avLst/>
          </a:prstGeom>
          <a:noFill/>
          <a:ln w="9525">
            <a:noFill/>
            <a:miter lim="800000"/>
            <a:headEnd/>
            <a:tailEnd/>
          </a:ln>
        </p:spPr>
      </p:pic>
      <p:sp>
        <p:nvSpPr>
          <p:cNvPr id="26626" name="TextBox 2"/>
          <p:cNvSpPr txBox="1">
            <a:spLocks noChangeArrowheads="1"/>
          </p:cNvSpPr>
          <p:nvPr/>
        </p:nvSpPr>
        <p:spPr bwMode="auto">
          <a:xfrm>
            <a:off x="3143250" y="142875"/>
            <a:ext cx="2786063"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4" name="TextBox 3"/>
          <p:cNvSpPr txBox="1"/>
          <p:nvPr/>
        </p:nvSpPr>
        <p:spPr>
          <a:xfrm>
            <a:off x="130144" y="1306710"/>
            <a:ext cx="3214710" cy="534615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a:solidFill>
                  <a:schemeClr val="bg1"/>
                </a:solidFill>
                <a:latin typeface="Times New Roman" pitchFamily="18" charset="0"/>
              </a:rPr>
              <a:t>Незважаючи на те, що велика кількість аксесуарів в стилі хай-тек не вітається, дизайн інтер'єру в цьому стилі можна оживити за допомогою одного-двох ретельно підібраних декоративних елементів. В їх ролі можуть виступати авторські дизайнерські арт-об'єкти (тільки не дуже вигадливі). Також в інтер'єр у стилі хай-тек добре впишеться великий акваріум з яскравими екзотичними рибками. Прикрасою інтер'єру може також стати оригінальна ультрасучасна побутова техніка.</a:t>
            </a: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2" descr="137476804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0" name="TextBox 3"/>
          <p:cNvSpPr txBox="1">
            <a:spLocks noChangeArrowheads="1"/>
          </p:cNvSpPr>
          <p:nvPr/>
        </p:nvSpPr>
        <p:spPr bwMode="auto">
          <a:xfrm>
            <a:off x="2500313" y="142875"/>
            <a:ext cx="4071937"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5" name="TextBox 4"/>
          <p:cNvSpPr txBox="1"/>
          <p:nvPr/>
        </p:nvSpPr>
        <p:spPr>
          <a:xfrm>
            <a:off x="857224" y="785794"/>
            <a:ext cx="7429552" cy="147732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a:solidFill>
                  <a:schemeClr val="bg1"/>
                </a:solidFill>
                <a:latin typeface="Times New Roman" pitchFamily="18" charset="0"/>
              </a:rPr>
              <a:t>Приміщення, оформлене в стилі хай-тек, найбільше нагадує нам інтер'єр космічного корабля з фантастичного фільму. Багато стилей дизайну інтер'єру звернені в минуле, а стиль хай-тек в інтер'єрі спрямований у майбутнє. Він ультрасучасний і підходить тим, хто завжди хоче бути на крок попереду інших.</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p:cNvSpPr>
          <p:nvPr>
            <p:ph type="title"/>
          </p:nvPr>
        </p:nvSpPr>
        <p:spPr bwMode="auto">
          <a:xfrm>
            <a:off x="0" y="0"/>
            <a:ext cx="9144000" cy="6858000"/>
          </a:xfrm>
          <a:noFill/>
        </p:spPr>
        <p:txBody>
          <a:bodyPr wrap="square" lIns="91440" tIns="45720" rIns="91440" bIns="45720" numCol="1" anchorCtr="0" compatLnSpc="1">
            <a:prstTxWarp prst="textNoShape">
              <a:avLst/>
            </a:prstTxWarp>
          </a:bodyPr>
          <a:lstStyle/>
          <a:p>
            <a:pPr algn="ctr"/>
            <a:endParaRPr lang="ru-RU" sz="5400" dirty="0" smtClean="0">
              <a:ln>
                <a:noFill/>
              </a:ln>
              <a:effectLst/>
              <a:latin typeface="Times New Roman" pitchFamily="18" charset="0"/>
            </a:endParaRPr>
          </a:p>
        </p:txBody>
      </p:sp>
      <p:pic>
        <p:nvPicPr>
          <p:cNvPr id="7" name="Рисунок 6" descr="540fbf18055c.jpg"/>
          <p:cNvPicPr>
            <a:picLocks noChangeAspect="1"/>
          </p:cNvPicPr>
          <p:nvPr/>
        </p:nvPicPr>
        <p:blipFill>
          <a:blip r:embed="rId2"/>
          <a:stretch>
            <a:fillRect/>
          </a:stretch>
        </p:blipFill>
        <p:spPr>
          <a:xfrm>
            <a:off x="0" y="0"/>
            <a:ext cx="3377247" cy="2714620"/>
          </a:xfrm>
          <a:prstGeom prst="rect">
            <a:avLst/>
          </a:prstGeom>
          <a:ln>
            <a:noFill/>
          </a:ln>
          <a:effectLst>
            <a:softEdge rad="112500"/>
          </a:effectLst>
        </p:spPr>
      </p:pic>
      <p:pic>
        <p:nvPicPr>
          <p:cNvPr id="8" name="Рисунок 7" descr="fotosdediseosdebaos0.jpg"/>
          <p:cNvPicPr>
            <a:picLocks noChangeAspect="1"/>
          </p:cNvPicPr>
          <p:nvPr/>
        </p:nvPicPr>
        <p:blipFill>
          <a:blip r:embed="rId3"/>
          <a:stretch>
            <a:fillRect/>
          </a:stretch>
        </p:blipFill>
        <p:spPr>
          <a:xfrm>
            <a:off x="5124442" y="0"/>
            <a:ext cx="4019558" cy="2786058"/>
          </a:xfrm>
          <a:prstGeom prst="rect">
            <a:avLst/>
          </a:prstGeom>
          <a:ln>
            <a:noFill/>
          </a:ln>
          <a:effectLst>
            <a:softEdge rad="112500"/>
          </a:effectLst>
        </p:spPr>
      </p:pic>
      <p:pic>
        <p:nvPicPr>
          <p:cNvPr id="9" name="Рисунок 8" descr="haitec_big_15.jpg"/>
          <p:cNvPicPr>
            <a:picLocks noChangeAspect="1"/>
          </p:cNvPicPr>
          <p:nvPr/>
        </p:nvPicPr>
        <p:blipFill>
          <a:blip r:embed="rId4"/>
          <a:stretch>
            <a:fillRect/>
          </a:stretch>
        </p:blipFill>
        <p:spPr>
          <a:xfrm>
            <a:off x="0" y="4286256"/>
            <a:ext cx="3428992" cy="2571744"/>
          </a:xfrm>
          <a:prstGeom prst="rect">
            <a:avLst/>
          </a:prstGeom>
          <a:ln>
            <a:noFill/>
          </a:ln>
          <a:effectLst>
            <a:softEdge rad="112500"/>
          </a:effectLst>
        </p:spPr>
      </p:pic>
      <p:pic>
        <p:nvPicPr>
          <p:cNvPr id="10" name="Рисунок 9" descr="Kutchehaus.jpg"/>
          <p:cNvPicPr>
            <a:picLocks noChangeAspect="1"/>
          </p:cNvPicPr>
          <p:nvPr/>
        </p:nvPicPr>
        <p:blipFill>
          <a:blip r:embed="rId5"/>
          <a:stretch>
            <a:fillRect/>
          </a:stretch>
        </p:blipFill>
        <p:spPr>
          <a:xfrm>
            <a:off x="3286116" y="4346986"/>
            <a:ext cx="2643174" cy="2511014"/>
          </a:xfrm>
          <a:prstGeom prst="rect">
            <a:avLst/>
          </a:prstGeom>
          <a:ln>
            <a:noFill/>
          </a:ln>
          <a:effectLst>
            <a:softEdge rad="112500"/>
          </a:effectLst>
        </p:spPr>
      </p:pic>
      <p:pic>
        <p:nvPicPr>
          <p:cNvPr id="11" name="Рисунок 10" descr="130615080246.jpg"/>
          <p:cNvPicPr>
            <a:picLocks noChangeAspect="1"/>
          </p:cNvPicPr>
          <p:nvPr/>
        </p:nvPicPr>
        <p:blipFill>
          <a:blip r:embed="rId6"/>
          <a:stretch>
            <a:fillRect/>
          </a:stretch>
        </p:blipFill>
        <p:spPr>
          <a:xfrm>
            <a:off x="5808508" y="4357694"/>
            <a:ext cx="3335492" cy="2500306"/>
          </a:xfrm>
          <a:prstGeom prst="rect">
            <a:avLst/>
          </a:prstGeom>
          <a:ln>
            <a:noFill/>
          </a:ln>
          <a:effectLst>
            <a:softEdge rad="112500"/>
          </a:effectLst>
        </p:spPr>
      </p:pic>
      <p:pic>
        <p:nvPicPr>
          <p:cNvPr id="13" name="Рисунок 12" descr="87445877_large_09.jpg"/>
          <p:cNvPicPr>
            <a:picLocks noChangeAspect="1"/>
          </p:cNvPicPr>
          <p:nvPr/>
        </p:nvPicPr>
        <p:blipFill>
          <a:blip r:embed="rId7"/>
          <a:stretch>
            <a:fillRect/>
          </a:stretch>
        </p:blipFill>
        <p:spPr>
          <a:xfrm>
            <a:off x="0" y="2071678"/>
            <a:ext cx="3374233" cy="2595564"/>
          </a:xfrm>
          <a:prstGeom prst="rect">
            <a:avLst/>
          </a:prstGeom>
          <a:ln>
            <a:noFill/>
          </a:ln>
          <a:effectLst>
            <a:softEdge rad="112500"/>
          </a:effectLst>
        </p:spPr>
      </p:pic>
      <p:pic>
        <p:nvPicPr>
          <p:cNvPr id="14" name="Рисунок 13" descr="2e2bfac244d290c2ff9a372084b68ac8.jpg"/>
          <p:cNvPicPr>
            <a:picLocks noChangeAspect="1"/>
          </p:cNvPicPr>
          <p:nvPr/>
        </p:nvPicPr>
        <p:blipFill>
          <a:blip r:embed="rId8"/>
          <a:stretch>
            <a:fillRect/>
          </a:stretch>
        </p:blipFill>
        <p:spPr>
          <a:xfrm>
            <a:off x="6210299" y="2285992"/>
            <a:ext cx="2933701" cy="2200276"/>
          </a:xfrm>
          <a:prstGeom prst="rect">
            <a:avLst/>
          </a:prstGeom>
          <a:ln>
            <a:noFill/>
          </a:ln>
          <a:effectLst>
            <a:softEdge rad="112500"/>
          </a:effectLst>
        </p:spPr>
      </p:pic>
      <p:pic>
        <p:nvPicPr>
          <p:cNvPr id="15" name="Рисунок 14" descr="spalnya-hi-tech-8.jpg"/>
          <p:cNvPicPr>
            <a:picLocks noChangeAspect="1"/>
          </p:cNvPicPr>
          <p:nvPr/>
        </p:nvPicPr>
        <p:blipFill>
          <a:blip r:embed="rId9"/>
          <a:stretch>
            <a:fillRect/>
          </a:stretch>
        </p:blipFill>
        <p:spPr>
          <a:xfrm>
            <a:off x="2571736" y="0"/>
            <a:ext cx="3236562" cy="2528889"/>
          </a:xfrm>
          <a:prstGeom prst="rect">
            <a:avLst/>
          </a:prstGeom>
          <a:ln>
            <a:noFill/>
          </a:ln>
          <a:effectLst>
            <a:softEdge rad="112500"/>
          </a:effectLst>
        </p:spPr>
      </p:pic>
      <p:pic>
        <p:nvPicPr>
          <p:cNvPr id="16" name="Рисунок 15" descr="master.HiTec_Logo.jpg.gif"/>
          <p:cNvPicPr>
            <a:picLocks noChangeAspect="1"/>
          </p:cNvPicPr>
          <p:nvPr/>
        </p:nvPicPr>
        <p:blipFill>
          <a:blip r:embed="rId10"/>
          <a:stretch>
            <a:fillRect/>
          </a:stretch>
        </p:blipFill>
        <p:spPr>
          <a:xfrm>
            <a:off x="3214678" y="1785926"/>
            <a:ext cx="3062291" cy="3062291"/>
          </a:xfrm>
          <a:prstGeom prst="rect">
            <a:avLst/>
          </a:prstGeom>
          <a:ln>
            <a:noFill/>
          </a:ln>
          <a:effectLst>
            <a:softEdge rad="112500"/>
          </a:effectLst>
        </p:spPr>
      </p:pic>
      <p:sp>
        <p:nvSpPr>
          <p:cNvPr id="17" name="TextBox 16"/>
          <p:cNvSpPr txBox="1"/>
          <p:nvPr/>
        </p:nvSpPr>
        <p:spPr>
          <a:xfrm>
            <a:off x="1000100" y="571480"/>
            <a:ext cx="7429552"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Дякуємо за увагу</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1" descr="167379_57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452542" y="368291"/>
            <a:ext cx="6500857" cy="156981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uk-UA" b="1">
                <a:solidFill>
                  <a:schemeClr val="bg1"/>
                </a:solidFill>
                <a:latin typeface="Times New Roman" pitchFamily="18" charset="0"/>
              </a:rPr>
              <a:t>ДИЗАЙН</a:t>
            </a:r>
            <a:r>
              <a:rPr lang="uk-UA">
                <a:solidFill>
                  <a:schemeClr val="bg1"/>
                </a:solidFill>
                <a:latin typeface="Times New Roman" pitchFamily="18" charset="0"/>
              </a:rPr>
              <a:t> — проектна діяльність з розробки промислових виробів з високими споживчими властивостями і естетичними якостями, з формування гармонійного предметного середовища житлової, виробничої та соціально -</a:t>
            </a:r>
          </a:p>
          <a:p>
            <a:pPr algn="ctr"/>
            <a:r>
              <a:rPr lang="uk-UA">
                <a:solidFill>
                  <a:schemeClr val="bg1"/>
                </a:solidFill>
                <a:latin typeface="Times New Roman" pitchFamily="18" charset="0"/>
              </a:rPr>
              <a:t>культурної сфер.</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2"/>
          <p:cNvSpPr txBox="1">
            <a:spLocks noChangeArrowheads="1"/>
          </p:cNvSpPr>
          <p:nvPr/>
        </p:nvSpPr>
        <p:spPr bwMode="auto">
          <a:xfrm>
            <a:off x="1928813" y="214313"/>
            <a:ext cx="6072187" cy="369887"/>
          </a:xfrm>
          <a:prstGeom prst="rect">
            <a:avLst/>
          </a:prstGeom>
          <a:noFill/>
          <a:ln w="9525">
            <a:noFill/>
            <a:miter lim="800000"/>
            <a:headEnd/>
            <a:tailEnd/>
          </a:ln>
        </p:spPr>
        <p:txBody>
          <a:bodyPr>
            <a:spAutoFit/>
          </a:bodyPr>
          <a:lstStyle/>
          <a:p>
            <a:endParaRPr lang="ru-RU">
              <a:latin typeface="Century Gothic" pitchFamily="34" charset="0"/>
            </a:endParaRPr>
          </a:p>
        </p:txBody>
      </p:sp>
      <p:pic>
        <p:nvPicPr>
          <p:cNvPr id="16386" name="Рисунок 4" descr="1321573640.jpg"/>
          <p:cNvPicPr>
            <a:picLocks noChangeAspect="1"/>
          </p:cNvPicPr>
          <p:nvPr/>
        </p:nvPicPr>
        <p:blipFill>
          <a:blip r:embed="rId2"/>
          <a:srcRect/>
          <a:stretch>
            <a:fillRect/>
          </a:stretch>
        </p:blipFill>
        <p:spPr bwMode="auto">
          <a:xfrm>
            <a:off x="0" y="0"/>
            <a:ext cx="9144000" cy="6875463"/>
          </a:xfrm>
          <a:prstGeom prst="rect">
            <a:avLst/>
          </a:prstGeom>
          <a:noFill/>
          <a:ln w="9525">
            <a:noFill/>
            <a:miter lim="800000"/>
            <a:headEnd/>
            <a:tailEnd/>
          </a:ln>
        </p:spPr>
      </p:pic>
      <p:sp>
        <p:nvSpPr>
          <p:cNvPr id="16387" name="TextBox 5"/>
          <p:cNvSpPr txBox="1">
            <a:spLocks noChangeArrowheads="1"/>
          </p:cNvSpPr>
          <p:nvPr/>
        </p:nvSpPr>
        <p:spPr bwMode="auto">
          <a:xfrm>
            <a:off x="2071688" y="142875"/>
            <a:ext cx="5214937"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7" name="TextBox 6"/>
          <p:cNvSpPr txBox="1"/>
          <p:nvPr/>
        </p:nvSpPr>
        <p:spPr>
          <a:xfrm>
            <a:off x="1500166" y="741344"/>
            <a:ext cx="6286544" cy="147732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b="1">
                <a:solidFill>
                  <a:schemeClr val="bg1"/>
                </a:solidFill>
                <a:latin typeface="Times New Roman" pitchFamily="18" charset="0"/>
              </a:rPr>
              <a:t>Хай-тек</a:t>
            </a:r>
            <a:r>
              <a:rPr lang="ru-RU">
                <a:solidFill>
                  <a:schemeClr val="bg1"/>
                </a:solidFill>
                <a:latin typeface="Times New Roman" pitchFamily="18" charset="0"/>
              </a:rPr>
              <a:t> справедливо називають діловим стилем. Оригінальний переклад з англійської - «високі технології». Узгоджене з'єднання простору, світла, форми, колірного рішення, пропорційність у всіх деталях - це абсолютно реалістичний стиль Хай-тек.</a:t>
            </a:r>
            <a:r>
              <a:rPr lang="ru-RU">
                <a:solidFill>
                  <a:schemeClr val="bg1"/>
                </a:solidFill>
              </a:rPr>
              <a:t> </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 descr="image02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0" name="TextBox 2"/>
          <p:cNvSpPr txBox="1">
            <a:spLocks noChangeArrowheads="1"/>
          </p:cNvSpPr>
          <p:nvPr/>
        </p:nvSpPr>
        <p:spPr bwMode="auto">
          <a:xfrm>
            <a:off x="2571750" y="142875"/>
            <a:ext cx="4214813"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4" name="TextBox 3"/>
          <p:cNvSpPr txBox="1"/>
          <p:nvPr/>
        </p:nvSpPr>
        <p:spPr>
          <a:xfrm>
            <a:off x="214282" y="714356"/>
            <a:ext cx="8715404" cy="147732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b="1">
                <a:solidFill>
                  <a:srgbClr val="000000"/>
                </a:solidFill>
                <a:latin typeface="Times New Roman" pitchFamily="18" charset="0"/>
              </a:rPr>
              <a:t>Хай-тек</a:t>
            </a:r>
            <a:r>
              <a:rPr lang="ru-RU">
                <a:solidFill>
                  <a:srgbClr val="000000"/>
                </a:solidFill>
                <a:latin typeface="Times New Roman" pitchFamily="18" charset="0"/>
              </a:rPr>
              <a:t> - це майже повне заперечення корпусних та м'яких меблів у класичному варіанті в обмін на сучасні стійки-стелажі і м'яку групу геометричних форм. Це</a:t>
            </a:r>
            <a:r>
              <a:rPr lang="en-US">
                <a:solidFill>
                  <a:srgbClr val="000000"/>
                </a:solidFill>
                <a:latin typeface="Times New Roman" pitchFamily="18" charset="0"/>
              </a:rPr>
              <a:t> </a:t>
            </a:r>
            <a:r>
              <a:rPr lang="ru-RU">
                <a:solidFill>
                  <a:srgbClr val="000000"/>
                </a:solidFill>
                <a:latin typeface="Times New Roman" pitchFamily="18" charset="0"/>
              </a:rPr>
              <a:t>відкидання всього яскравого і пихатого, в обмін на тверде визнання однотонних</a:t>
            </a:r>
            <a:r>
              <a:rPr lang="en-US">
                <a:solidFill>
                  <a:srgbClr val="000000"/>
                </a:solidFill>
                <a:latin typeface="Times New Roman" pitchFamily="18" charset="0"/>
              </a:rPr>
              <a:t> </a:t>
            </a:r>
            <a:r>
              <a:rPr lang="ru-RU">
                <a:solidFill>
                  <a:srgbClr val="000000"/>
                </a:solidFill>
                <a:latin typeface="Times New Roman" pitchFamily="18" charset="0"/>
              </a:rPr>
              <a:t>тонів, гладких поверхонь, переважно металевих або з сріблястим покриттям деталей</a:t>
            </a:r>
            <a:r>
              <a:rPr lang="en-US">
                <a:solidFill>
                  <a:srgbClr val="000000"/>
                </a:solidFill>
                <a:latin typeface="Times New Roman" pitchFamily="18" charset="0"/>
              </a:rPr>
              <a:t> </a:t>
            </a:r>
            <a:r>
              <a:rPr lang="ru-RU">
                <a:solidFill>
                  <a:srgbClr val="000000"/>
                </a:solidFill>
                <a:latin typeface="Times New Roman" pitchFamily="18" charset="0"/>
              </a:rPr>
              <a:t>в інтер'єрі.</a:t>
            </a:r>
            <a:endParaRPr lang="ru-RU">
              <a:solidFill>
                <a:schemeClr val="bg1"/>
              </a:solidFill>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1" descr="hi-teck.jpg"/>
          <p:cNvPicPr>
            <a:picLocks noChangeAspect="1"/>
          </p:cNvPicPr>
          <p:nvPr/>
        </p:nvPicPr>
        <p:blipFill>
          <a:blip r:embed="rId2"/>
          <a:srcRect/>
          <a:stretch>
            <a:fillRect/>
          </a:stretch>
        </p:blipFill>
        <p:spPr bwMode="auto">
          <a:xfrm>
            <a:off x="0" y="0"/>
            <a:ext cx="9144000" cy="6862763"/>
          </a:xfrm>
          <a:prstGeom prst="rect">
            <a:avLst/>
          </a:prstGeom>
          <a:noFill/>
          <a:ln w="9525">
            <a:noFill/>
            <a:miter lim="800000"/>
            <a:headEnd/>
            <a:tailEnd/>
          </a:ln>
        </p:spPr>
      </p:pic>
      <p:sp>
        <p:nvSpPr>
          <p:cNvPr id="18434" name="TextBox 2"/>
          <p:cNvSpPr txBox="1">
            <a:spLocks noChangeArrowheads="1"/>
          </p:cNvSpPr>
          <p:nvPr/>
        </p:nvSpPr>
        <p:spPr bwMode="auto">
          <a:xfrm>
            <a:off x="2428875" y="142875"/>
            <a:ext cx="4500563"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5" name="TextBox 4"/>
          <p:cNvSpPr txBox="1"/>
          <p:nvPr/>
        </p:nvSpPr>
        <p:spPr>
          <a:xfrm>
            <a:off x="1177902" y="798412"/>
            <a:ext cx="6858048" cy="103023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a:solidFill>
                  <a:schemeClr val="bg1"/>
                </a:solidFill>
                <a:latin typeface="Times New Roman" pitchFamily="18" charset="0"/>
              </a:rPr>
              <a:t>Найбільше він підходить великим приміщенням, ніж маленьким квартирам. У них важко витримати Хай-тек в потрібних рамках. Швидше вийде змішення різних стилів, але це буде вже не Хай-тек.</a:t>
            </a: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2" descr="delovoj-stil-xaj-tek-hi-tech-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TextBox 3"/>
          <p:cNvSpPr txBox="1">
            <a:spLocks noChangeArrowheads="1"/>
          </p:cNvSpPr>
          <p:nvPr/>
        </p:nvSpPr>
        <p:spPr bwMode="auto">
          <a:xfrm>
            <a:off x="2786063" y="142875"/>
            <a:ext cx="3786187"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5" name="TextBox 4"/>
          <p:cNvSpPr txBox="1"/>
          <p:nvPr/>
        </p:nvSpPr>
        <p:spPr>
          <a:xfrm>
            <a:off x="774674" y="791851"/>
            <a:ext cx="7929617" cy="9666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a:solidFill>
                  <a:schemeClr val="bg1"/>
                </a:solidFill>
                <a:latin typeface="Times New Roman" pitchFamily="18" charset="0"/>
              </a:rPr>
              <a:t>Дизайн в стилі Хай-тек все впевненіше входить в сучасний світ. У ньому домінує функціональність. Цей діловий стиль не для романтиків. Цей стиль імпонує тим, хто вибирає динамічність в повсякденності.</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1" descr="delovoj-stil-xaj-tek-hi-tech-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2" name="TextBox 2"/>
          <p:cNvSpPr txBox="1">
            <a:spLocks noChangeArrowheads="1"/>
          </p:cNvSpPr>
          <p:nvPr/>
        </p:nvSpPr>
        <p:spPr bwMode="auto">
          <a:xfrm>
            <a:off x="2786063" y="142875"/>
            <a:ext cx="3786187"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4" name="TextBox 3"/>
          <p:cNvSpPr txBox="1"/>
          <p:nvPr/>
        </p:nvSpPr>
        <p:spPr>
          <a:xfrm>
            <a:off x="571472" y="714356"/>
            <a:ext cx="8072494" cy="175432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a:solidFill>
                  <a:schemeClr val="bg1"/>
                </a:solidFill>
                <a:latin typeface="Times New Roman" pitchFamily="18" charset="0"/>
              </a:rPr>
              <a:t>Стиль хай-тек в інтер'єрі відносно молодий - він з'явився і знайшов популярність в кінці 20 століття. </a:t>
            </a:r>
            <a:r>
              <a:rPr lang="en-US">
                <a:solidFill>
                  <a:schemeClr val="bg1"/>
                </a:solidFill>
                <a:latin typeface="Times New Roman" pitchFamily="18" charset="0"/>
              </a:rPr>
              <a:t>Hi-Tech - </a:t>
            </a:r>
            <a:r>
              <a:rPr lang="ru-RU">
                <a:solidFill>
                  <a:schemeClr val="bg1"/>
                </a:solidFill>
                <a:latin typeface="Times New Roman" pitchFamily="18" charset="0"/>
              </a:rPr>
              <a:t>похідне від </a:t>
            </a:r>
            <a:r>
              <a:rPr lang="en-US">
                <a:solidFill>
                  <a:schemeClr val="bg1"/>
                </a:solidFill>
                <a:latin typeface="Times New Roman" pitchFamily="18" charset="0"/>
              </a:rPr>
              <a:t>high technology, </a:t>
            </a:r>
            <a:r>
              <a:rPr lang="ru-RU">
                <a:solidFill>
                  <a:schemeClr val="bg1"/>
                </a:solidFill>
                <a:latin typeface="Times New Roman" pitchFamily="18" charset="0"/>
              </a:rPr>
              <a:t>високі технології. По суті, це творче осмислення високих технологій. Шанувальники цього стилю ставлять в основу функціональність приміщення. Жертвування функціоналом на догоду дизайну - це швидше виняток для стилю хай-тек, ніж правило.</a:t>
            </a: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1" descr="delovoj-stil-xaj-tek-hi-tech-6.jpg"/>
          <p:cNvPicPr>
            <a:picLocks noChangeAspect="1"/>
          </p:cNvPicPr>
          <p:nvPr/>
        </p:nvPicPr>
        <p:blipFill>
          <a:blip r:embed="rId2"/>
          <a:srcRect/>
          <a:stretch>
            <a:fillRect/>
          </a:stretch>
        </p:blipFill>
        <p:spPr bwMode="auto">
          <a:xfrm>
            <a:off x="0" y="0"/>
            <a:ext cx="9144000" cy="6842125"/>
          </a:xfrm>
          <a:prstGeom prst="rect">
            <a:avLst/>
          </a:prstGeom>
          <a:noFill/>
          <a:ln w="9525">
            <a:noFill/>
            <a:miter lim="800000"/>
            <a:headEnd/>
            <a:tailEnd/>
          </a:ln>
        </p:spPr>
      </p:pic>
      <p:sp>
        <p:nvSpPr>
          <p:cNvPr id="21506" name="TextBox 2"/>
          <p:cNvSpPr txBox="1">
            <a:spLocks noChangeArrowheads="1"/>
          </p:cNvSpPr>
          <p:nvPr/>
        </p:nvSpPr>
        <p:spPr bwMode="auto">
          <a:xfrm>
            <a:off x="2928938" y="142875"/>
            <a:ext cx="3500437"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4" name="TextBox 3"/>
          <p:cNvSpPr txBox="1"/>
          <p:nvPr/>
        </p:nvSpPr>
        <p:spPr>
          <a:xfrm>
            <a:off x="1103288" y="806877"/>
            <a:ext cx="7000924" cy="188237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a:solidFill>
                  <a:schemeClr val="bg1"/>
                </a:solidFill>
                <a:latin typeface="Times New Roman" pitchFamily="18" charset="0"/>
              </a:rPr>
              <a:t>Стиль хай-тек в інтер'єрі - це строгі, стрімкі прямі лінії і форми. В якості основних матеріалів використовуються скло, метал і пластик. В якості додаткового матеріалу можна використовувати натуральне дерево, але помірно: стиль хай-тек в інтер'єрі - це вам не дизайн сільського будиночка. Переважні кольори - білий, чорний, сріблястий, але на яскраві кольорові акценти цілком прийнятні.</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1" descr="delovoj-stil-xaj-tek-hi-tech-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TextBox 2"/>
          <p:cNvSpPr txBox="1">
            <a:spLocks noChangeArrowheads="1"/>
          </p:cNvSpPr>
          <p:nvPr/>
        </p:nvSpPr>
        <p:spPr bwMode="auto">
          <a:xfrm>
            <a:off x="3000375" y="142875"/>
            <a:ext cx="3357563" cy="646113"/>
          </a:xfrm>
          <a:prstGeom prst="rect">
            <a:avLst/>
          </a:prstGeom>
          <a:noFill/>
          <a:ln w="9525">
            <a:noFill/>
            <a:miter lim="800000"/>
            <a:headEnd/>
            <a:tailEnd/>
          </a:ln>
        </p:spPr>
        <p:txBody>
          <a:bodyPr>
            <a:spAutoFit/>
          </a:bodyPr>
          <a:lstStyle/>
          <a:p>
            <a:pPr algn="ctr"/>
            <a:r>
              <a:rPr lang="uk-UA" sz="3600">
                <a:solidFill>
                  <a:srgbClr val="FFFF00"/>
                </a:solidFill>
                <a:latin typeface="Century Gothic" pitchFamily="34" charset="0"/>
              </a:rPr>
              <a:t>Хай-Тек</a:t>
            </a:r>
            <a:endParaRPr lang="ru-RU" sz="3600">
              <a:solidFill>
                <a:srgbClr val="FFFF00"/>
              </a:solidFill>
              <a:latin typeface="Century Gothic" pitchFamily="34" charset="0"/>
            </a:endParaRPr>
          </a:p>
        </p:txBody>
      </p:sp>
      <p:sp>
        <p:nvSpPr>
          <p:cNvPr id="4" name="TextBox 3"/>
          <p:cNvSpPr txBox="1"/>
          <p:nvPr/>
        </p:nvSpPr>
        <p:spPr>
          <a:xfrm>
            <a:off x="714348" y="4062113"/>
            <a:ext cx="7643866" cy="212271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u-RU">
                <a:solidFill>
                  <a:schemeClr val="bg1"/>
                </a:solidFill>
                <a:latin typeface="Times New Roman" pitchFamily="18" charset="0"/>
              </a:rPr>
              <a:t>Перевага кольору для оздоблення стін - білий, пісочний, бежевий, сірий. Від шпалер краще відмовитися, віддавши перевагу фарбуванню. Стіни повинні бути гладкими, однотонними, світлими. Прикрашати стіни не варто, але якщо вид голих стін наганяє на вас тугу, можете повісити на них чорно-білі фотографії або абстрактні картини в тонких і легких рамках з металу. На підлогу можна постелити килим – однотонний, що імітує шкуру тварини.</a:t>
            </a:r>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105</TotalTime>
  <Words>660</Words>
  <PresentationFormat>Экран (4:3)</PresentationFormat>
  <Paragraphs>31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Яркая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XTreme</cp:lastModifiedBy>
  <cp:revision>14</cp:revision>
  <dcterms:modified xsi:type="dcterms:W3CDTF">2015-02-01T17:30:44Z</dcterms:modified>
</cp:coreProperties>
</file>