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8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B24751-C1F8-4A40-9870-E74703E80AA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C1B7F4-9A16-4B53-ABF8-3A2FF1BFF5E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4494622_aka_dog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04" cy="6429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Засоби та методи введення воєнних дій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5072074"/>
            <a:ext cx="3043230" cy="1625593"/>
          </a:xfrm>
        </p:spPr>
        <p:txBody>
          <a:bodyPr/>
          <a:lstStyle/>
          <a:p>
            <a:pPr algn="r">
              <a:buNone/>
            </a:pPr>
            <a:r>
              <a:rPr lang="uk-UA" dirty="0" smtClean="0">
                <a:solidFill>
                  <a:schemeClr val="bg1"/>
                </a:solidFill>
              </a:rPr>
              <a:t>Презентація</a:t>
            </a:r>
          </a:p>
          <a:p>
            <a:pPr algn="r">
              <a:buNone/>
            </a:pPr>
            <a:r>
              <a:rPr lang="uk-UA" dirty="0" smtClean="0">
                <a:solidFill>
                  <a:schemeClr val="bg1"/>
                </a:solidFill>
              </a:rPr>
              <a:t>Учениці 11-а класу</a:t>
            </a:r>
          </a:p>
          <a:p>
            <a:pPr algn="r">
              <a:buNone/>
            </a:pPr>
            <a:r>
              <a:rPr lang="uk-UA" dirty="0" err="1" smtClean="0">
                <a:solidFill>
                  <a:schemeClr val="bg1"/>
                </a:solidFill>
              </a:rPr>
              <a:t>Гаджук</a:t>
            </a:r>
            <a:r>
              <a:rPr lang="uk-UA" dirty="0" smtClean="0">
                <a:solidFill>
                  <a:schemeClr val="bg1"/>
                </a:solidFill>
              </a:rPr>
              <a:t> Зорини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30" y="144214"/>
            <a:ext cx="8993026" cy="657093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міжнародне</a:t>
            </a:r>
            <a:r>
              <a:rPr lang="ru-RU" dirty="0" smtClean="0"/>
              <a:t> право не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норм, </a:t>
            </a:r>
            <a:r>
              <a:rPr lang="ru-RU" dirty="0" err="1" smtClean="0"/>
              <a:t>які</a:t>
            </a:r>
            <a:r>
              <a:rPr lang="ru-RU" dirty="0" smtClean="0"/>
              <a:t> б </a:t>
            </a:r>
            <a:r>
              <a:rPr lang="ru-RU" dirty="0" err="1" smtClean="0"/>
              <a:t>забороняли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. У Консультативному </a:t>
            </a:r>
            <a:r>
              <a:rPr lang="ru-RU" dirty="0" err="1" smtClean="0"/>
              <a:t>висновку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Суду ООН 1996 р.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підкреслено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сумісне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вимогами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гуманітарного</a:t>
            </a:r>
            <a:r>
              <a:rPr lang="ru-RU" dirty="0" smtClean="0"/>
              <a:t> права.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ядерних</a:t>
            </a:r>
            <a:r>
              <a:rPr lang="ru-RU" dirty="0" smtClean="0"/>
              <a:t> </a:t>
            </a:r>
            <a:r>
              <a:rPr lang="ru-RU" dirty="0" err="1" smtClean="0"/>
              <a:t>бомбардувань</a:t>
            </a:r>
            <a:r>
              <a:rPr lang="ru-RU" dirty="0" smtClean="0"/>
              <a:t> </a:t>
            </a:r>
            <a:r>
              <a:rPr lang="en-US" dirty="0" smtClean="0"/>
              <a:t>BBC </a:t>
            </a:r>
            <a:r>
              <a:rPr lang="ru-RU" dirty="0" smtClean="0"/>
              <a:t>США </a:t>
            </a:r>
            <a:r>
              <a:rPr lang="ru-RU" dirty="0" err="1" smtClean="0"/>
              <a:t>японських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Хіросіми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Нагасакі</a:t>
            </a:r>
            <a:r>
              <a:rPr lang="ru-RU" dirty="0" smtClean="0"/>
              <a:t> в 1945 р. доводить,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виду </a:t>
            </a:r>
            <a:r>
              <a:rPr lang="ru-RU" dirty="0" err="1" smtClean="0"/>
              <a:t>зброї</a:t>
            </a:r>
            <a:r>
              <a:rPr lang="ru-RU" dirty="0" smtClean="0"/>
              <a:t> </a:t>
            </a:r>
            <a:r>
              <a:rPr lang="ru-RU" dirty="0" err="1" smtClean="0"/>
              <a:t>несумісне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галузевими</a:t>
            </a:r>
            <a:r>
              <a:rPr lang="ru-RU" dirty="0" smtClean="0"/>
              <a:t> принципами права </a:t>
            </a:r>
            <a:r>
              <a:rPr lang="ru-RU" dirty="0" err="1" smtClean="0"/>
              <a:t>збройних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забороняють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антигуманних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невибірковим</a:t>
            </a:r>
            <a:r>
              <a:rPr lang="ru-RU" dirty="0" smtClean="0"/>
              <a:t> </a:t>
            </a:r>
            <a:r>
              <a:rPr lang="ru-RU" dirty="0" err="1" smtClean="0"/>
              <a:t>ефектом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Актуальною </a:t>
            </a:r>
            <a:r>
              <a:rPr lang="ru-RU" dirty="0" smtClean="0"/>
              <a:t>проблемою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права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заборона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: </a:t>
            </a:r>
            <a:r>
              <a:rPr lang="ru-RU" dirty="0" err="1" smtClean="0"/>
              <a:t>інфразвукової</a:t>
            </a:r>
            <a:r>
              <a:rPr lang="ru-RU" dirty="0" smtClean="0"/>
              <a:t>, </a:t>
            </a:r>
            <a:r>
              <a:rPr lang="ru-RU" dirty="0" err="1" smtClean="0"/>
              <a:t>лазерної</a:t>
            </a:r>
            <a:r>
              <a:rPr lang="ru-RU" dirty="0" smtClean="0"/>
              <a:t>, </a:t>
            </a:r>
            <a:r>
              <a:rPr lang="ru-RU" dirty="0" err="1" smtClean="0"/>
              <a:t>радіологічної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На жаль, </a:t>
            </a:r>
            <a:r>
              <a:rPr lang="ru-RU" dirty="0" err="1" smtClean="0"/>
              <a:t>ефективних</a:t>
            </a:r>
            <a:r>
              <a:rPr lang="ru-RU" dirty="0" smtClean="0"/>
              <a:t> </a:t>
            </a:r>
            <a:r>
              <a:rPr lang="ru-RU" dirty="0" err="1" smtClean="0"/>
              <a:t>заборонних</a:t>
            </a:r>
            <a:r>
              <a:rPr lang="ru-RU" dirty="0" smtClean="0"/>
              <a:t> норм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 smtClean="0"/>
              <a:t>співтовариство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не </a:t>
            </a:r>
            <a:r>
              <a:rPr lang="ru-RU" dirty="0" err="1" smtClean="0"/>
              <a:t>виробило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Ядерна-збро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429000"/>
            <a:ext cx="2381250" cy="1338263"/>
          </a:xfrm>
          <a:prstGeom prst="rect">
            <a:avLst/>
          </a:prstGeom>
        </p:spPr>
      </p:pic>
      <p:pic>
        <p:nvPicPr>
          <p:cNvPr id="6" name="Рисунок 5" descr="f829597e79_2024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286124"/>
            <a:ext cx="2938713" cy="1571636"/>
          </a:xfrm>
          <a:prstGeom prst="rect">
            <a:avLst/>
          </a:prstGeom>
        </p:spPr>
      </p:pic>
      <p:pic>
        <p:nvPicPr>
          <p:cNvPr id="7" name="Рисунок 6" descr="133021737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429000"/>
            <a:ext cx="2286016" cy="13026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звичайної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, то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забороною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права. Так, </a:t>
            </a:r>
            <a:r>
              <a:rPr lang="ru-RU" dirty="0" err="1" smtClean="0"/>
              <a:t>Петербурзька</a:t>
            </a:r>
            <a:r>
              <a:rPr lang="ru-RU" dirty="0" smtClean="0"/>
              <a:t> </a:t>
            </a:r>
            <a:r>
              <a:rPr lang="ru-RU" dirty="0" err="1" smtClean="0"/>
              <a:t>декларація</a:t>
            </a:r>
            <a:r>
              <a:rPr lang="ru-RU" dirty="0" smtClean="0"/>
              <a:t> 1868 р. заборонила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снарядів</a:t>
            </a:r>
            <a:r>
              <a:rPr lang="ru-RU" dirty="0" smtClean="0"/>
              <a:t> вагою </a:t>
            </a:r>
            <a:r>
              <a:rPr lang="ru-RU" dirty="0" err="1" smtClean="0"/>
              <a:t>менше</a:t>
            </a:r>
            <a:r>
              <a:rPr lang="ru-RU" dirty="0" smtClean="0"/>
              <a:t> 400 г,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вибухають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начинені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запалюється</a:t>
            </a:r>
            <a:r>
              <a:rPr lang="ru-RU" dirty="0" smtClean="0"/>
              <a:t>. В1981 р.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прийнята</a:t>
            </a:r>
            <a:r>
              <a:rPr lang="ru-RU" dirty="0" smtClean="0"/>
              <a:t> </a:t>
            </a:r>
            <a:r>
              <a:rPr lang="ru-RU" dirty="0" err="1" smtClean="0"/>
              <a:t>Конвенція</a:t>
            </a:r>
            <a:r>
              <a:rPr lang="ru-RU" dirty="0" smtClean="0"/>
              <a:t>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конкретних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звичайної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вважатися</a:t>
            </a:r>
            <a:r>
              <a:rPr lang="ru-RU" dirty="0" smtClean="0"/>
              <a:t> такими,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завдають</a:t>
            </a:r>
            <a:r>
              <a:rPr lang="ru-RU" dirty="0" smtClean="0"/>
              <a:t> </a:t>
            </a:r>
            <a:r>
              <a:rPr lang="ru-RU" dirty="0" err="1" smtClean="0"/>
              <a:t>надмірних</a:t>
            </a:r>
            <a:r>
              <a:rPr lang="ru-RU" dirty="0" smtClean="0"/>
              <a:t> </a:t>
            </a:r>
            <a:r>
              <a:rPr lang="ru-RU" dirty="0" err="1" smtClean="0"/>
              <a:t>ушкоджень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невибіркову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три </a:t>
            </a:r>
            <a:r>
              <a:rPr lang="ru-RU" dirty="0" err="1" smtClean="0"/>
              <a:t>протоколи</a:t>
            </a:r>
            <a:r>
              <a:rPr lang="ru-RU" dirty="0" smtClean="0"/>
              <a:t> до </a:t>
            </a:r>
            <a:r>
              <a:rPr lang="ru-RU" dirty="0" err="1" smtClean="0"/>
              <a:t>неї</a:t>
            </a:r>
            <a:r>
              <a:rPr lang="ru-RU" dirty="0" smtClean="0"/>
              <a:t> (Протокол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ранить осколками,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; Протокол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, </a:t>
            </a:r>
            <a:r>
              <a:rPr lang="ru-RU" dirty="0" err="1" smtClean="0"/>
              <a:t>мін-пасток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; Протокол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запалювальної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).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Конвенція</a:t>
            </a:r>
            <a:r>
              <a:rPr lang="ru-RU" dirty="0" smtClean="0"/>
              <a:t> 1981 р. не </a:t>
            </a:r>
            <a:r>
              <a:rPr lang="ru-RU" dirty="0" err="1" smtClean="0"/>
              <a:t>змогла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. Тому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 smtClean="0"/>
              <a:t>співтовариство</a:t>
            </a:r>
            <a:r>
              <a:rPr lang="ru-RU" dirty="0" smtClean="0"/>
              <a:t> </a:t>
            </a:r>
            <a:r>
              <a:rPr lang="ru-RU" dirty="0" err="1" smtClean="0"/>
              <a:t>провадило</a:t>
            </a:r>
            <a:r>
              <a:rPr lang="ru-RU" dirty="0" smtClean="0"/>
              <a:t> </a:t>
            </a:r>
            <a:r>
              <a:rPr lang="ru-RU" dirty="0" err="1" smtClean="0"/>
              <a:t>активну</a:t>
            </a:r>
            <a:r>
              <a:rPr lang="ru-RU" dirty="0" smtClean="0"/>
              <a:t> роботу, </a:t>
            </a:r>
            <a:r>
              <a:rPr lang="ru-RU" dirty="0" err="1" smtClean="0"/>
              <a:t>спрямовану</a:t>
            </a:r>
            <a:r>
              <a:rPr lang="ru-RU" dirty="0" smtClean="0"/>
              <a:t> на </a:t>
            </a:r>
            <a:r>
              <a:rPr lang="ru-RU" dirty="0" err="1" smtClean="0"/>
              <a:t>повну</a:t>
            </a:r>
            <a:r>
              <a:rPr lang="ru-RU" dirty="0" smtClean="0"/>
              <a:t>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накопичення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протипіхотних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, за </a:t>
            </a:r>
            <a:r>
              <a:rPr lang="ru-RU" dirty="0" err="1" smtClean="0"/>
              <a:t>даними</a:t>
            </a:r>
            <a:r>
              <a:rPr lang="ru-RU" dirty="0" smtClean="0"/>
              <a:t> ООН, </a:t>
            </a:r>
            <a:r>
              <a:rPr lang="ru-RU" dirty="0" err="1" smtClean="0"/>
              <a:t>щороку</a:t>
            </a:r>
            <a:r>
              <a:rPr lang="ru-RU" dirty="0" smtClean="0"/>
              <a:t> гинуть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каліками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25 тис. </a:t>
            </a:r>
            <a:r>
              <a:rPr lang="ru-RU" dirty="0" err="1" smtClean="0"/>
              <a:t>осіб</a:t>
            </a:r>
            <a:r>
              <a:rPr lang="ru-RU" dirty="0" smtClean="0"/>
              <a:t>. У </a:t>
            </a:r>
            <a:r>
              <a:rPr lang="ru-RU" dirty="0" err="1" smtClean="0"/>
              <a:t>грудні</a:t>
            </a:r>
            <a:r>
              <a:rPr lang="ru-RU" dirty="0" smtClean="0"/>
              <a:t> 1997 р.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відкрита</a:t>
            </a:r>
            <a:r>
              <a:rPr lang="ru-RU" dirty="0" smtClean="0"/>
              <a:t> для </a:t>
            </a:r>
            <a:r>
              <a:rPr lang="ru-RU" dirty="0" err="1" smtClean="0"/>
              <a:t>підписання</a:t>
            </a:r>
            <a:r>
              <a:rPr lang="ru-RU" dirty="0" smtClean="0"/>
              <a:t> </a:t>
            </a:r>
            <a:r>
              <a:rPr lang="ru-RU" dirty="0" err="1" smtClean="0"/>
              <a:t>Конвенція</a:t>
            </a:r>
            <a:r>
              <a:rPr lang="ru-RU" dirty="0" smtClean="0"/>
              <a:t>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, </a:t>
            </a:r>
            <a:r>
              <a:rPr lang="ru-RU" dirty="0" err="1" smtClean="0"/>
              <a:t>накопичення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,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протипіхотних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 та про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положеннями</a:t>
            </a:r>
            <a:r>
              <a:rPr lang="ru-RU" dirty="0" smtClean="0"/>
              <a:t> </a:t>
            </a:r>
            <a:r>
              <a:rPr lang="ru-RU" dirty="0" err="1" smtClean="0"/>
              <a:t>Конвенції</a:t>
            </a:r>
            <a:r>
              <a:rPr lang="ru-RU" dirty="0" smtClean="0"/>
              <a:t> </a:t>
            </a:r>
            <a:r>
              <a:rPr lang="ru-RU" dirty="0" err="1" smtClean="0"/>
              <a:t>складські</a:t>
            </a:r>
            <a:r>
              <a:rPr lang="ru-RU" dirty="0" smtClean="0"/>
              <a:t> запаси </a:t>
            </a:r>
            <a:r>
              <a:rPr lang="ru-RU" dirty="0" err="1" smtClean="0"/>
              <a:t>протипіхотних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знищені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моменту </a:t>
            </a:r>
            <a:r>
              <a:rPr lang="ru-RU" dirty="0" err="1" smtClean="0"/>
              <a:t>набуття</a:t>
            </a:r>
            <a:r>
              <a:rPr lang="ru-RU" dirty="0" smtClean="0"/>
              <a:t> нею </a:t>
            </a:r>
            <a:r>
              <a:rPr lang="ru-RU" dirty="0" err="1" smtClean="0"/>
              <a:t>чинності</a:t>
            </a:r>
            <a:r>
              <a:rPr lang="ru-RU" dirty="0" smtClean="0"/>
              <a:t>.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успадкувала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СРСР </a:t>
            </a:r>
            <a:r>
              <a:rPr lang="ru-RU" dirty="0" err="1" smtClean="0"/>
              <a:t>величезні</a:t>
            </a:r>
            <a:r>
              <a:rPr lang="ru-RU" dirty="0" smtClean="0"/>
              <a:t> запаси таких </a:t>
            </a:r>
            <a:r>
              <a:rPr lang="ru-RU" dirty="0" err="1" smtClean="0"/>
              <a:t>мін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крупним</a:t>
            </a:r>
            <a:r>
              <a:rPr lang="ru-RU" dirty="0" smtClean="0"/>
              <a:t> </a:t>
            </a:r>
            <a:r>
              <a:rPr lang="ru-RU" dirty="0" err="1" smtClean="0"/>
              <a:t>виробником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1995 р.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протипіхотних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припинено</a:t>
            </a:r>
            <a:r>
              <a:rPr lang="ru-RU" dirty="0" smtClean="0"/>
              <a:t>, </a:t>
            </a:r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Введемо дефініції: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ru-RU" dirty="0" smtClean="0"/>
              <a:t>До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належать </a:t>
            </a:r>
            <a:r>
              <a:rPr lang="ru-RU" dirty="0" err="1" smtClean="0"/>
              <a:t>зброя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військова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збройними</a:t>
            </a:r>
            <a:r>
              <a:rPr lang="ru-RU" dirty="0" smtClean="0"/>
              <a:t> силами для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супротивника та </a:t>
            </a:r>
            <a:r>
              <a:rPr lang="ru-RU" dirty="0" err="1" smtClean="0"/>
              <a:t>ліквідації</a:t>
            </a:r>
            <a:r>
              <a:rPr lang="ru-RU" dirty="0" smtClean="0"/>
              <a:t> </a:t>
            </a:r>
            <a:r>
              <a:rPr lang="ru-RU" dirty="0" err="1" smtClean="0"/>
              <a:t>матеріальної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чинення</a:t>
            </a:r>
            <a:r>
              <a:rPr lang="ru-RU" dirty="0" smtClean="0"/>
              <a:t> ним опору.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вказаних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в </a:t>
            </a:r>
            <a:r>
              <a:rPr lang="ru-RU" dirty="0" err="1" smtClean="0"/>
              <a:t>збройному</a:t>
            </a:r>
            <a:r>
              <a:rPr lang="ru-RU" dirty="0" smtClean="0"/>
              <a:t> </a:t>
            </a:r>
            <a:r>
              <a:rPr lang="ru-RU" dirty="0" err="1" smtClean="0"/>
              <a:t>конфлікті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000156"/>
          </a:xfrm>
        </p:spPr>
        <p:txBody>
          <a:bodyPr/>
          <a:lstStyle/>
          <a:p>
            <a:r>
              <a:rPr lang="uk-UA" dirty="0" smtClean="0"/>
              <a:t>Трохи історії: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643998" cy="550072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міжнародно-правовій</a:t>
            </a:r>
            <a:r>
              <a:rPr lang="ru-RU" dirty="0" smtClean="0"/>
              <a:t> </a:t>
            </a:r>
            <a:r>
              <a:rPr lang="ru-RU" dirty="0" err="1" smtClean="0"/>
              <a:t>доктрині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розділ</a:t>
            </a:r>
            <a:r>
              <a:rPr lang="ru-RU" dirty="0" smtClean="0"/>
              <a:t> права </a:t>
            </a:r>
            <a:r>
              <a:rPr lang="ru-RU" dirty="0" err="1" smtClean="0"/>
              <a:t>збройних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іменується</a:t>
            </a:r>
            <a:r>
              <a:rPr lang="ru-RU" dirty="0" smtClean="0"/>
              <a:t> "правом Гааги",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 про </a:t>
            </a:r>
            <a:r>
              <a:rPr lang="ru-RU" dirty="0" err="1" smtClean="0"/>
              <a:t>засоби</a:t>
            </a:r>
            <a:r>
              <a:rPr lang="ru-RU" dirty="0" smtClean="0"/>
              <a:t> та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закріплені</a:t>
            </a:r>
            <a:r>
              <a:rPr lang="ru-RU" dirty="0" smtClean="0"/>
              <a:t> в </a:t>
            </a:r>
            <a:r>
              <a:rPr lang="ru-RU" dirty="0" err="1" smtClean="0"/>
              <a:t>Гаазьких</a:t>
            </a:r>
            <a:r>
              <a:rPr lang="ru-RU" dirty="0" smtClean="0"/>
              <a:t> </a:t>
            </a:r>
            <a:r>
              <a:rPr lang="ru-RU" dirty="0" err="1" smtClean="0"/>
              <a:t>конвенціях</a:t>
            </a:r>
            <a:r>
              <a:rPr lang="ru-RU" dirty="0" smtClean="0"/>
              <a:t> 1899 </a:t>
            </a:r>
            <a:r>
              <a:rPr lang="ru-RU" dirty="0" err="1" smtClean="0"/>
              <a:t>і</a:t>
            </a:r>
            <a:r>
              <a:rPr lang="ru-RU" dirty="0" smtClean="0"/>
              <a:t> 1907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укладено</a:t>
            </a:r>
            <a:r>
              <a:rPr lang="ru-RU" dirty="0" smtClean="0"/>
              <a:t> </a:t>
            </a:r>
            <a:r>
              <a:rPr lang="ru-RU" dirty="0" err="1" smtClean="0"/>
              <a:t>Кеневські</a:t>
            </a:r>
            <a:r>
              <a:rPr lang="ru-RU" dirty="0" smtClean="0"/>
              <a:t> </a:t>
            </a:r>
            <a:r>
              <a:rPr lang="ru-RU" dirty="0" err="1" smtClean="0"/>
              <a:t>конвенції</a:t>
            </a:r>
            <a:r>
              <a:rPr lang="ru-RU" dirty="0" smtClean="0"/>
              <a:t> про </a:t>
            </a:r>
            <a:r>
              <a:rPr lang="ru-RU" dirty="0" err="1" smtClean="0"/>
              <a:t>захист</a:t>
            </a:r>
            <a:r>
              <a:rPr lang="ru-RU" dirty="0" smtClean="0"/>
              <a:t> жертв </a:t>
            </a:r>
            <a:r>
              <a:rPr lang="ru-RU" dirty="0" err="1" smtClean="0"/>
              <a:t>війни</a:t>
            </a:r>
            <a:r>
              <a:rPr lang="ru-RU" dirty="0" smtClean="0"/>
              <a:t> 1949 р.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протоколи</a:t>
            </a:r>
            <a:r>
              <a:rPr lang="ru-RU" dirty="0" smtClean="0"/>
              <a:t> І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smtClean="0"/>
              <a:t>до них 1977 р.,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розвинули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звичаєвих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конвенційних</a:t>
            </a:r>
            <a:r>
              <a:rPr lang="ru-RU" dirty="0" smtClean="0"/>
              <a:t> норм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та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забороненими</a:t>
            </a:r>
            <a:r>
              <a:rPr lang="ru-RU" dirty="0" smtClean="0"/>
              <a:t>,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забороненими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незабороненими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Додатковий</a:t>
            </a:r>
            <a:r>
              <a:rPr lang="ru-RU" dirty="0" smtClean="0"/>
              <a:t> протокол І до </a:t>
            </a:r>
            <a:r>
              <a:rPr lang="ru-RU" dirty="0" err="1" smtClean="0"/>
              <a:t>Женевських</a:t>
            </a:r>
            <a:r>
              <a:rPr lang="ru-RU" dirty="0" smtClean="0"/>
              <a:t> </a:t>
            </a:r>
            <a:r>
              <a:rPr lang="ru-RU" dirty="0" err="1" smtClean="0"/>
              <a:t>конвенцій</a:t>
            </a:r>
            <a:r>
              <a:rPr lang="ru-RU" dirty="0" smtClean="0"/>
              <a:t> 1949 р., </a:t>
            </a:r>
            <a:r>
              <a:rPr lang="ru-RU" dirty="0" err="1" smtClean="0"/>
              <a:t>спираючись</a:t>
            </a:r>
            <a:r>
              <a:rPr lang="ru-RU" dirty="0" smtClean="0"/>
              <a:t> на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Петербурзької</a:t>
            </a:r>
            <a:r>
              <a:rPr lang="ru-RU" dirty="0" smtClean="0"/>
              <a:t> </a:t>
            </a:r>
            <a:r>
              <a:rPr lang="ru-RU" dirty="0" err="1" smtClean="0"/>
              <a:t>декларації</a:t>
            </a:r>
            <a:r>
              <a:rPr lang="ru-RU" dirty="0" smtClean="0"/>
              <a:t> про </a:t>
            </a:r>
            <a:r>
              <a:rPr lang="ru-RU" dirty="0" err="1" smtClean="0"/>
              <a:t>скасування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вибухових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запалювальних</a:t>
            </a:r>
            <a:r>
              <a:rPr lang="ru-RU" dirty="0" smtClean="0"/>
              <a:t> куль 1868 р.1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Гаазьких</a:t>
            </a:r>
            <a:r>
              <a:rPr lang="ru-RU" dirty="0" smtClean="0"/>
              <a:t> </a:t>
            </a:r>
            <a:r>
              <a:rPr lang="ru-RU" dirty="0" err="1" smtClean="0"/>
              <a:t>конвенцій</a:t>
            </a:r>
            <a:r>
              <a:rPr lang="ru-RU" dirty="0" smtClean="0"/>
              <a:t> 1899 </a:t>
            </a:r>
            <a:r>
              <a:rPr lang="ru-RU" dirty="0" err="1" smtClean="0"/>
              <a:t>і</a:t>
            </a:r>
            <a:r>
              <a:rPr lang="ru-RU" dirty="0" smtClean="0"/>
              <a:t> 1907 </a:t>
            </a:r>
            <a:r>
              <a:rPr lang="ru-RU" dirty="0" err="1" smtClean="0"/>
              <a:t>рр</a:t>
            </a:r>
            <a:r>
              <a:rPr lang="ru-RU" dirty="0" smtClean="0"/>
              <a:t>., </a:t>
            </a:r>
            <a:r>
              <a:rPr lang="ru-RU" dirty="0" err="1" smtClean="0"/>
              <a:t>встановлює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збройного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 право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вибирати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необмеженим</a:t>
            </a:r>
            <a:r>
              <a:rPr lang="ru-RU" dirty="0" smtClean="0"/>
              <a:t>; </a:t>
            </a:r>
            <a:r>
              <a:rPr lang="ru-RU" dirty="0" err="1" smtClean="0"/>
              <a:t>забороняється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зброю</a:t>
            </a:r>
            <a:r>
              <a:rPr lang="ru-RU" dirty="0" smtClean="0"/>
              <a:t>, снаряди,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заподіяти</a:t>
            </a:r>
            <a:r>
              <a:rPr lang="ru-RU" dirty="0" smtClean="0"/>
              <a:t> </a:t>
            </a:r>
            <a:r>
              <a:rPr lang="ru-RU" dirty="0" err="1" smtClean="0"/>
              <a:t>зайві</a:t>
            </a:r>
            <a:r>
              <a:rPr lang="ru-RU" dirty="0" smtClean="0"/>
              <a:t>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зайві</a:t>
            </a:r>
            <a:r>
              <a:rPr lang="ru-RU" dirty="0" smtClean="0"/>
              <a:t> </a:t>
            </a:r>
            <a:r>
              <a:rPr lang="ru-RU" dirty="0" err="1" smtClean="0"/>
              <a:t>страждання</a:t>
            </a:r>
            <a:r>
              <a:rPr lang="ru-RU" dirty="0" smtClean="0"/>
              <a:t>; </a:t>
            </a:r>
            <a:r>
              <a:rPr lang="ru-RU" dirty="0" err="1" smtClean="0"/>
              <a:t>забороняється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на </a:t>
            </a:r>
            <a:r>
              <a:rPr lang="ru-RU" dirty="0" err="1" smtClean="0"/>
              <a:t>меті</a:t>
            </a:r>
            <a:r>
              <a:rPr lang="ru-RU" dirty="0" smtClean="0"/>
              <a:t> </a:t>
            </a:r>
            <a:r>
              <a:rPr lang="ru-RU" dirty="0" err="1" smtClean="0"/>
              <a:t>заподіяти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, як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очікувати</a:t>
            </a:r>
            <a:r>
              <a:rPr lang="ru-RU" dirty="0" smtClean="0"/>
              <a:t>, </a:t>
            </a:r>
            <a:r>
              <a:rPr lang="ru-RU" dirty="0" err="1" smtClean="0"/>
              <a:t>значну</a:t>
            </a:r>
            <a:r>
              <a:rPr lang="ru-RU" dirty="0" smtClean="0"/>
              <a:t>, </a:t>
            </a:r>
            <a:r>
              <a:rPr lang="ru-RU" dirty="0" err="1" smtClean="0"/>
              <a:t>тривалу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серйозну</a:t>
            </a:r>
            <a:r>
              <a:rPr lang="ru-RU" dirty="0" smtClean="0"/>
              <a:t> шкоду природному </a:t>
            </a:r>
            <a:r>
              <a:rPr lang="ru-RU" dirty="0" err="1" smtClean="0"/>
              <a:t>середовищу</a:t>
            </a:r>
            <a:r>
              <a:rPr lang="ru-RU" dirty="0" smtClean="0"/>
              <a:t> (ст. 35).</a:t>
            </a:r>
          </a:p>
          <a:p>
            <a:r>
              <a:rPr lang="ru-RU" dirty="0" smtClean="0"/>
              <a:t>Як </a:t>
            </a:r>
            <a:r>
              <a:rPr lang="ru-RU" dirty="0" err="1" smtClean="0"/>
              <a:t>наголошувалося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,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стародавні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застосовувалися</a:t>
            </a:r>
            <a:r>
              <a:rPr lang="ru-RU" dirty="0" smtClean="0"/>
              <a:t> правила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стріли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зубцюваті</a:t>
            </a:r>
            <a:r>
              <a:rPr lang="ru-RU" dirty="0" smtClean="0"/>
              <a:t>, </a:t>
            </a:r>
            <a:r>
              <a:rPr lang="ru-RU" dirty="0" err="1" smtClean="0"/>
              <a:t>отруйні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розжарені</a:t>
            </a:r>
            <a:r>
              <a:rPr lang="ru-RU" dirty="0" smtClean="0"/>
              <a:t> у </a:t>
            </a:r>
            <a:r>
              <a:rPr lang="ru-RU" dirty="0" err="1" smtClean="0"/>
              <a:t>вогні</a:t>
            </a:r>
            <a:r>
              <a:rPr lang="ru-RU" dirty="0" smtClean="0"/>
              <a:t> наконечники (</a:t>
            </a:r>
            <a:r>
              <a:rPr lang="ru-RU" dirty="0" err="1" smtClean="0"/>
              <a:t>Закони</a:t>
            </a:r>
            <a:r>
              <a:rPr lang="ru-RU" dirty="0" smtClean="0"/>
              <a:t> Ману). </a:t>
            </a:r>
            <a:r>
              <a:rPr lang="ru-RU" dirty="0" err="1" smtClean="0"/>
              <a:t>Стародавні</a:t>
            </a:r>
            <a:r>
              <a:rPr lang="ru-RU" dirty="0" smtClean="0"/>
              <a:t> </a:t>
            </a:r>
            <a:r>
              <a:rPr lang="ru-RU" dirty="0" err="1" smtClean="0"/>
              <a:t>римляни</a:t>
            </a:r>
            <a:r>
              <a:rPr lang="ru-RU" dirty="0" smtClean="0"/>
              <a:t> </a:t>
            </a:r>
            <a:r>
              <a:rPr lang="ru-RU" dirty="0" err="1" smtClean="0"/>
              <a:t>стверджували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, а не </a:t>
            </a:r>
            <a:r>
              <a:rPr lang="ru-RU" dirty="0" err="1" smtClean="0"/>
              <a:t>отрутою</a:t>
            </a:r>
            <a:r>
              <a:rPr lang="ru-RU" dirty="0" smtClean="0"/>
              <a:t> (</a:t>
            </a:r>
            <a:r>
              <a:rPr lang="ru-RU" dirty="0" err="1" smtClean="0"/>
              <a:t>аг</a:t>
            </a:r>
            <a:r>
              <a:rPr lang="en-US" dirty="0" err="1" smtClean="0"/>
              <a:t>mis</a:t>
            </a:r>
            <a:r>
              <a:rPr lang="en-US" dirty="0" smtClean="0"/>
              <a:t> non </a:t>
            </a:r>
            <a:r>
              <a:rPr lang="en-US" dirty="0" err="1" smtClean="0"/>
              <a:t>veneno</a:t>
            </a:r>
            <a:r>
              <a:rPr lang="en-US" dirty="0" smtClean="0"/>
              <a:t>). </a:t>
            </a:r>
            <a:r>
              <a:rPr lang="ru-RU" dirty="0" smtClean="0"/>
              <a:t>З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науково-технічної</a:t>
            </a:r>
            <a:r>
              <a:rPr lang="ru-RU" dirty="0" smtClean="0"/>
              <a:t> думки </a:t>
            </a:r>
            <a:r>
              <a:rPr lang="ru-RU" dirty="0" err="1" smtClean="0"/>
              <a:t>розширювався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,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заборонено.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Право </a:t>
            </a:r>
            <a:r>
              <a:rPr lang="ru-RU" dirty="0" err="1" smtClean="0"/>
              <a:t>збройних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забороняє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стародавніх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заборонено вести </a:t>
            </a:r>
            <a:r>
              <a:rPr lang="ru-RU" dirty="0" err="1" smtClean="0"/>
              <a:t>війну</a:t>
            </a:r>
            <a:r>
              <a:rPr lang="ru-RU" dirty="0" smtClean="0"/>
              <a:t> </a:t>
            </a:r>
            <a:r>
              <a:rPr lang="ru-RU" dirty="0" err="1" smtClean="0"/>
              <a:t>віроломними</a:t>
            </a:r>
            <a:r>
              <a:rPr lang="ru-RU" dirty="0" smtClean="0"/>
              <a:t> методами. В п. 1 ст. 37 </a:t>
            </a:r>
            <a:r>
              <a:rPr lang="ru-RU" dirty="0" err="1" smtClean="0"/>
              <a:t>додаткового</a:t>
            </a:r>
            <a:r>
              <a:rPr lang="ru-RU" dirty="0" smtClean="0"/>
              <a:t> протоколу 11977 р. до </a:t>
            </a:r>
            <a:r>
              <a:rPr lang="ru-RU" dirty="0" err="1" smtClean="0"/>
              <a:t>Женевських</a:t>
            </a:r>
            <a:r>
              <a:rPr lang="ru-RU" dirty="0" smtClean="0"/>
              <a:t> </a:t>
            </a:r>
            <a:r>
              <a:rPr lang="ru-RU" dirty="0" err="1" smtClean="0"/>
              <a:t>конвенцій</a:t>
            </a:r>
            <a:r>
              <a:rPr lang="ru-RU" dirty="0" smtClean="0"/>
              <a:t> 1949 р. </a:t>
            </a:r>
            <a:r>
              <a:rPr lang="ru-RU" dirty="0" err="1" smtClean="0"/>
              <a:t>проголошується</a:t>
            </a:r>
            <a:r>
              <a:rPr lang="ru-RU" dirty="0" smtClean="0"/>
              <a:t>: "</a:t>
            </a:r>
            <a:r>
              <a:rPr lang="ru-RU" dirty="0" err="1" smtClean="0"/>
              <a:t>Забороняється</a:t>
            </a:r>
            <a:r>
              <a:rPr lang="ru-RU" dirty="0" smtClean="0"/>
              <a:t> </a:t>
            </a:r>
            <a:r>
              <a:rPr lang="ru-RU" dirty="0" err="1" smtClean="0"/>
              <a:t>вбивати</a:t>
            </a:r>
            <a:r>
              <a:rPr lang="ru-RU" dirty="0" smtClean="0"/>
              <a:t>, </a:t>
            </a:r>
            <a:r>
              <a:rPr lang="ru-RU" dirty="0" err="1" smtClean="0"/>
              <a:t>наносити</a:t>
            </a:r>
            <a:r>
              <a:rPr lang="ru-RU" dirty="0" smtClean="0"/>
              <a:t> </a:t>
            </a:r>
            <a:r>
              <a:rPr lang="ru-RU" dirty="0" err="1" smtClean="0"/>
              <a:t>поранення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в полон супротивника, </a:t>
            </a:r>
            <a:r>
              <a:rPr lang="ru-RU" dirty="0" err="1" smtClean="0"/>
              <a:t>вдаючись</a:t>
            </a:r>
            <a:r>
              <a:rPr lang="ru-RU" dirty="0" smtClean="0"/>
              <a:t> до </a:t>
            </a:r>
            <a:r>
              <a:rPr lang="ru-RU" dirty="0" err="1" smtClean="0"/>
              <a:t>віроломства</a:t>
            </a:r>
            <a:r>
              <a:rPr lang="ru-RU" dirty="0" smtClean="0"/>
              <a:t>"1. </a:t>
            </a:r>
            <a:r>
              <a:rPr lang="ru-RU" dirty="0" err="1" smtClean="0"/>
              <a:t>Віроломством</a:t>
            </a:r>
            <a:r>
              <a:rPr lang="ru-RU" dirty="0" smtClean="0"/>
              <a:t> </a:t>
            </a:r>
            <a:r>
              <a:rPr lang="ru-RU" dirty="0" err="1" smtClean="0"/>
              <a:t>вважаються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те,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 супротивника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змусити</a:t>
            </a:r>
            <a:r>
              <a:rPr lang="ru-RU" dirty="0" smtClean="0"/>
              <a:t> </a:t>
            </a:r>
            <a:r>
              <a:rPr lang="ru-RU" dirty="0" err="1" smtClean="0"/>
              <a:t>повірити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право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зобов'язаний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за нормами </a:t>
            </a:r>
            <a:r>
              <a:rPr lang="ru-RU" dirty="0" err="1" smtClean="0"/>
              <a:t>міжнародного</a:t>
            </a:r>
            <a:r>
              <a:rPr lang="ru-RU" dirty="0" smtClean="0"/>
              <a:t> права </a:t>
            </a:r>
            <a:r>
              <a:rPr lang="ru-RU" dirty="0" err="1" smtClean="0"/>
              <a:t>з</a:t>
            </a:r>
            <a:r>
              <a:rPr lang="ru-RU" dirty="0" smtClean="0"/>
              <a:t> метою обману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довіри</a:t>
            </a:r>
            <a:r>
              <a:rPr lang="ru-RU" dirty="0" smtClean="0"/>
              <a:t>. Прикладами </a:t>
            </a:r>
            <a:r>
              <a:rPr lang="ru-RU" dirty="0" err="1" smtClean="0"/>
              <a:t>віроломства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 </a:t>
            </a:r>
            <a:r>
              <a:rPr lang="ru-RU" dirty="0" err="1" smtClean="0"/>
              <a:t>симуляція</a:t>
            </a:r>
            <a:r>
              <a:rPr lang="ru-RU" dirty="0" smtClean="0"/>
              <a:t> </a:t>
            </a:r>
            <a:r>
              <a:rPr lang="ru-RU" dirty="0" err="1" smtClean="0"/>
              <a:t>наміру</a:t>
            </a:r>
            <a:r>
              <a:rPr lang="ru-RU" dirty="0" smtClean="0"/>
              <a:t> вести переговори </a:t>
            </a:r>
            <a:r>
              <a:rPr lang="ru-RU" dirty="0" err="1" smtClean="0"/>
              <a:t>під</a:t>
            </a:r>
            <a:r>
              <a:rPr lang="ru-RU" dirty="0" smtClean="0"/>
              <a:t> прапором </a:t>
            </a:r>
            <a:r>
              <a:rPr lang="ru-RU" dirty="0" err="1" smtClean="0"/>
              <a:t>перемир'я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симуляція</a:t>
            </a:r>
            <a:r>
              <a:rPr lang="ru-RU" dirty="0" smtClean="0"/>
              <a:t> </a:t>
            </a:r>
            <a:r>
              <a:rPr lang="ru-RU" dirty="0" err="1" smtClean="0"/>
              <a:t>капітуляції</a:t>
            </a:r>
            <a:r>
              <a:rPr lang="ru-RU" dirty="0" smtClean="0"/>
              <a:t>; </a:t>
            </a:r>
            <a:r>
              <a:rPr lang="ru-RU" dirty="0" err="1" smtClean="0"/>
              <a:t>симуляція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ладу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поранень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; </a:t>
            </a:r>
            <a:r>
              <a:rPr lang="ru-RU" dirty="0" err="1" smtClean="0"/>
              <a:t>симуляція</a:t>
            </a:r>
            <a:r>
              <a:rPr lang="ru-RU" dirty="0" smtClean="0"/>
              <a:t> </a:t>
            </a:r>
            <a:r>
              <a:rPr lang="ru-RU" dirty="0" err="1" smtClean="0"/>
              <a:t>володіння</a:t>
            </a:r>
            <a:r>
              <a:rPr lang="ru-RU" dirty="0" smtClean="0"/>
              <a:t> статусом </a:t>
            </a:r>
            <a:r>
              <a:rPr lang="ru-RU" dirty="0" err="1" smtClean="0"/>
              <a:t>цивільної</a:t>
            </a:r>
            <a:r>
              <a:rPr lang="ru-RU" dirty="0" smtClean="0"/>
              <a:t> особи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некомбатанта</a:t>
            </a:r>
            <a:r>
              <a:rPr lang="ru-RU" dirty="0" smtClean="0"/>
              <a:t>; </a:t>
            </a:r>
            <a:r>
              <a:rPr lang="ru-RU" dirty="0" err="1" smtClean="0"/>
              <a:t>симуляція</a:t>
            </a:r>
            <a:r>
              <a:rPr lang="ru-RU" dirty="0" smtClean="0"/>
              <a:t> </a:t>
            </a:r>
            <a:r>
              <a:rPr lang="ru-RU" dirty="0" err="1" smtClean="0"/>
              <a:t>володіння</a:t>
            </a:r>
            <a:r>
              <a:rPr lang="ru-RU" dirty="0" smtClean="0"/>
              <a:t> статусом,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, шляхом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знаків</a:t>
            </a:r>
            <a:r>
              <a:rPr lang="ru-RU" dirty="0" smtClean="0"/>
              <a:t>, </a:t>
            </a:r>
            <a:r>
              <a:rPr lang="ru-RU" dirty="0" err="1" smtClean="0"/>
              <a:t>емблем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форменого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ООН, </a:t>
            </a:r>
            <a:r>
              <a:rPr lang="ru-RU" dirty="0" err="1" smtClean="0"/>
              <a:t>нейтральних</a:t>
            </a:r>
            <a:r>
              <a:rPr lang="ru-RU" dirty="0" smtClean="0"/>
              <a:t> держав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держав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беруть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конфлікті</a:t>
            </a:r>
            <a:r>
              <a:rPr lang="ru-RU" dirty="0" smtClean="0"/>
              <a:t>. </a:t>
            </a:r>
            <a:r>
              <a:rPr lang="ru-RU" dirty="0" err="1" smtClean="0"/>
              <a:t>Воєнні</a:t>
            </a:r>
            <a:r>
              <a:rPr lang="ru-RU" dirty="0" smtClean="0"/>
              <a:t> </a:t>
            </a:r>
            <a:r>
              <a:rPr lang="ru-RU" dirty="0" err="1" smtClean="0"/>
              <a:t>хитрощі</a:t>
            </a:r>
            <a:r>
              <a:rPr lang="ru-RU" dirty="0" smtClean="0"/>
              <a:t>: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маскування</a:t>
            </a:r>
            <a:r>
              <a:rPr lang="ru-RU" dirty="0" smtClean="0"/>
              <a:t>, </a:t>
            </a:r>
            <a:r>
              <a:rPr lang="ru-RU" dirty="0" err="1" smtClean="0"/>
              <a:t>пасток</a:t>
            </a:r>
            <a:r>
              <a:rPr lang="ru-RU" dirty="0" smtClean="0"/>
              <a:t>, </a:t>
            </a:r>
            <a:r>
              <a:rPr lang="ru-RU" dirty="0" err="1" smtClean="0"/>
              <a:t>обманних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, </a:t>
            </a:r>
            <a:r>
              <a:rPr lang="ru-RU" dirty="0" err="1" smtClean="0"/>
              <a:t>дезінформації</a:t>
            </a:r>
            <a:r>
              <a:rPr lang="ru-RU" dirty="0" smtClean="0"/>
              <a:t> </a:t>
            </a:r>
            <a:r>
              <a:rPr lang="ru-RU" dirty="0" err="1" smtClean="0"/>
              <a:t>віроломством</a:t>
            </a:r>
            <a:r>
              <a:rPr lang="ru-RU" dirty="0" smtClean="0"/>
              <a:t> не </a:t>
            </a:r>
            <a:r>
              <a:rPr lang="ru-RU" dirty="0" err="1" smtClean="0"/>
              <a:t>вважаються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Право </a:t>
            </a:r>
            <a:r>
              <a:rPr lang="ru-RU" dirty="0" err="1" smtClean="0"/>
              <a:t>збройних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забороняє</a:t>
            </a:r>
            <a:r>
              <a:rPr lang="ru-RU" dirty="0" smtClean="0"/>
              <a:t> вести </a:t>
            </a:r>
            <a:r>
              <a:rPr lang="ru-RU" dirty="0" err="1" smtClean="0"/>
              <a:t>воєнні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методами, </a:t>
            </a:r>
            <a:r>
              <a:rPr lang="ru-RU" dirty="0" err="1" smtClean="0"/>
              <a:t>які</a:t>
            </a:r>
            <a:r>
              <a:rPr lang="ru-RU" dirty="0" smtClean="0"/>
              <a:t> б </a:t>
            </a:r>
            <a:r>
              <a:rPr lang="ru-RU" dirty="0" err="1" smtClean="0"/>
              <a:t>загрожували</a:t>
            </a:r>
            <a:r>
              <a:rPr lang="ru-RU" dirty="0" smtClean="0"/>
              <a:t> </a:t>
            </a:r>
            <a:r>
              <a:rPr lang="ru-RU" dirty="0" err="1" smtClean="0"/>
              <a:t>цивільним</a:t>
            </a:r>
            <a:r>
              <a:rPr lang="ru-RU" dirty="0" smtClean="0"/>
              <a:t> </a:t>
            </a:r>
            <a:r>
              <a:rPr lang="ru-RU" dirty="0" err="1" smtClean="0"/>
              <a:t>об'єктам</a:t>
            </a:r>
            <a:r>
              <a:rPr lang="ru-RU" dirty="0" smtClean="0"/>
              <a:t>. </a:t>
            </a:r>
            <a:r>
              <a:rPr lang="ru-RU" dirty="0" err="1" smtClean="0"/>
              <a:t>Гаазька</a:t>
            </a:r>
            <a:r>
              <a:rPr lang="ru-RU" dirty="0" smtClean="0"/>
              <a:t> </a:t>
            </a:r>
            <a:r>
              <a:rPr lang="ru-RU" dirty="0" err="1" smtClean="0"/>
              <a:t>конвенція</a:t>
            </a:r>
            <a:r>
              <a:rPr lang="ru-RU" dirty="0" smtClean="0"/>
              <a:t> про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звичаї</a:t>
            </a:r>
            <a:r>
              <a:rPr lang="ru-RU" dirty="0" smtClean="0"/>
              <a:t> </a:t>
            </a:r>
            <a:r>
              <a:rPr lang="ru-RU" dirty="0" err="1" smtClean="0"/>
              <a:t>суходільної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1907 р. </a:t>
            </a:r>
            <a:r>
              <a:rPr lang="ru-RU" dirty="0" err="1" smtClean="0"/>
              <a:t>встановила</a:t>
            </a:r>
            <a:r>
              <a:rPr lang="ru-RU" dirty="0" smtClean="0"/>
              <a:t> </a:t>
            </a:r>
            <a:r>
              <a:rPr lang="ru-RU" dirty="0" err="1" smtClean="0"/>
              <a:t>заборону</a:t>
            </a:r>
            <a:r>
              <a:rPr lang="ru-RU" dirty="0" smtClean="0"/>
              <a:t> на </a:t>
            </a:r>
            <a:r>
              <a:rPr lang="ru-RU" dirty="0" err="1" smtClean="0"/>
              <a:t>бомбардування</a:t>
            </a:r>
            <a:r>
              <a:rPr lang="ru-RU" dirty="0" smtClean="0"/>
              <a:t> та </a:t>
            </a:r>
            <a:r>
              <a:rPr lang="ru-RU" dirty="0" err="1" smtClean="0"/>
              <a:t>будь-яких</a:t>
            </a:r>
            <a:r>
              <a:rPr lang="ru-RU" dirty="0" smtClean="0"/>
              <a:t> атак </a:t>
            </a:r>
            <a:r>
              <a:rPr lang="ru-RU" dirty="0" err="1" smtClean="0"/>
              <a:t>незахищених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, селищ, </a:t>
            </a:r>
            <a:r>
              <a:rPr lang="ru-RU" dirty="0" err="1" smtClean="0"/>
              <a:t>житла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будівель</a:t>
            </a:r>
            <a:r>
              <a:rPr lang="ru-RU" dirty="0" smtClean="0"/>
              <a:t> (ст. 25). У </a:t>
            </a:r>
            <a:r>
              <a:rPr lang="ru-RU" dirty="0" err="1" smtClean="0"/>
              <a:t>додатковому</a:t>
            </a:r>
            <a:r>
              <a:rPr lang="ru-RU" dirty="0" smtClean="0"/>
              <a:t> </a:t>
            </a:r>
            <a:r>
              <a:rPr lang="ru-RU" dirty="0" err="1" smtClean="0"/>
              <a:t>протоколі</a:t>
            </a:r>
            <a:r>
              <a:rPr lang="ru-RU" dirty="0" smtClean="0"/>
              <a:t> 11977 р.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підтверджується</a:t>
            </a:r>
            <a:r>
              <a:rPr lang="ru-RU" dirty="0" smtClean="0"/>
              <a:t> </a:t>
            </a:r>
            <a:r>
              <a:rPr lang="ru-RU" dirty="0" err="1" smtClean="0"/>
              <a:t>заборона</a:t>
            </a:r>
            <a:r>
              <a:rPr lang="ru-RU" dirty="0" smtClean="0"/>
              <a:t> на напади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репресалії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(ст. 52). Протокол </a:t>
            </a:r>
            <a:r>
              <a:rPr lang="ru-RU" dirty="0" err="1" smtClean="0"/>
              <a:t>забороняє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ворожих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, </a:t>
            </a:r>
            <a:r>
              <a:rPr lang="ru-RU" dirty="0" err="1" smtClean="0"/>
              <a:t>спрямованих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,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відправлення</a:t>
            </a:r>
            <a:r>
              <a:rPr lang="ru-RU" dirty="0" smtClean="0"/>
              <a:t> культу,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культурну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духовну</a:t>
            </a:r>
            <a:r>
              <a:rPr lang="ru-RU" dirty="0" smtClean="0"/>
              <a:t> </a:t>
            </a:r>
            <a:r>
              <a:rPr lang="ru-RU" dirty="0" err="1" smtClean="0"/>
              <a:t>спадщину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. </a:t>
            </a:r>
            <a:r>
              <a:rPr lang="ru-RU" dirty="0" err="1" smtClean="0"/>
              <a:t>Забороняється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голод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цивільного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як метод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</a:t>
            </a:r>
            <a:r>
              <a:rPr lang="ru-RU" dirty="0" err="1" smtClean="0"/>
              <a:t>Неприпустимо</a:t>
            </a:r>
            <a:r>
              <a:rPr lang="ru-RU" dirty="0" smtClean="0"/>
              <a:t> </a:t>
            </a:r>
            <a:r>
              <a:rPr lang="ru-RU" dirty="0" err="1" smtClean="0"/>
              <a:t>піддавати</a:t>
            </a:r>
            <a:r>
              <a:rPr lang="ru-RU" dirty="0" smtClean="0"/>
              <a:t> нападу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знищувати</a:t>
            </a:r>
            <a:r>
              <a:rPr lang="ru-RU" dirty="0" smtClean="0"/>
              <a:t>, </a:t>
            </a:r>
            <a:r>
              <a:rPr lang="ru-RU" dirty="0" err="1" smtClean="0"/>
              <a:t>вивозити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приводити</a:t>
            </a:r>
            <a:r>
              <a:rPr lang="ru-RU" dirty="0" smtClean="0"/>
              <a:t> в </a:t>
            </a:r>
            <a:r>
              <a:rPr lang="ru-RU" dirty="0" err="1" smtClean="0"/>
              <a:t>непридатний</a:t>
            </a:r>
            <a:r>
              <a:rPr lang="ru-RU" dirty="0" smtClean="0"/>
              <a:t> стан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виживання</a:t>
            </a:r>
            <a:r>
              <a:rPr lang="ru-RU" dirty="0" smtClean="0"/>
              <a:t> </a:t>
            </a:r>
            <a:r>
              <a:rPr lang="ru-RU" dirty="0" err="1" smtClean="0"/>
              <a:t>цивільного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(запаси </a:t>
            </a:r>
            <a:r>
              <a:rPr lang="ru-RU" dirty="0" err="1" smtClean="0"/>
              <a:t>продовольства</a:t>
            </a:r>
            <a:r>
              <a:rPr lang="ru-RU" dirty="0" smtClean="0"/>
              <a:t>, </a:t>
            </a:r>
            <a:r>
              <a:rPr lang="ru-RU" dirty="0" err="1" smtClean="0"/>
              <a:t>запаси</a:t>
            </a:r>
            <a:r>
              <a:rPr lang="ru-RU" dirty="0" smtClean="0"/>
              <a:t> </a:t>
            </a:r>
            <a:r>
              <a:rPr lang="ru-RU" dirty="0" err="1" smtClean="0"/>
              <a:t>питної</a:t>
            </a:r>
            <a:r>
              <a:rPr lang="ru-RU" dirty="0" smtClean="0"/>
              <a:t> води та </a:t>
            </a:r>
            <a:r>
              <a:rPr lang="ru-RU" dirty="0" err="1" smtClean="0"/>
              <a:t>споруди</a:t>
            </a:r>
            <a:r>
              <a:rPr lang="ru-RU" dirty="0" smtClean="0"/>
              <a:t> для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, </a:t>
            </a:r>
            <a:r>
              <a:rPr lang="ru-RU" dirty="0" err="1" smtClean="0"/>
              <a:t>посіви</a:t>
            </a:r>
            <a:r>
              <a:rPr lang="ru-RU" dirty="0" smtClean="0"/>
              <a:t>, </a:t>
            </a:r>
            <a:r>
              <a:rPr lang="ru-RU" dirty="0" err="1" smtClean="0"/>
              <a:t>іригаційні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Додатковим</a:t>
            </a:r>
            <a:r>
              <a:rPr lang="ru-RU" dirty="0" smtClean="0"/>
              <a:t> протоколом І заборонено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на </a:t>
            </a:r>
            <a:r>
              <a:rPr lang="ru-RU" dirty="0" err="1" smtClean="0"/>
              <a:t>меті</a:t>
            </a:r>
            <a:r>
              <a:rPr lang="ru-RU" dirty="0" smtClean="0"/>
              <a:t> </a:t>
            </a:r>
            <a:r>
              <a:rPr lang="ru-RU" dirty="0" err="1" smtClean="0"/>
              <a:t>заподіяти</a:t>
            </a:r>
            <a:r>
              <a:rPr lang="ru-RU" dirty="0" smtClean="0"/>
              <a:t> шкоду природному </a:t>
            </a:r>
            <a:r>
              <a:rPr lang="ru-RU" dirty="0" err="1" smtClean="0"/>
              <a:t>середовищу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здоров'ю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виживанню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В 1977 р.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укладена</a:t>
            </a:r>
            <a:r>
              <a:rPr lang="ru-RU" dirty="0" smtClean="0"/>
              <a:t> </a:t>
            </a:r>
            <a:r>
              <a:rPr lang="ru-RU" dirty="0" err="1" smtClean="0"/>
              <a:t>Конвенція</a:t>
            </a:r>
            <a:r>
              <a:rPr lang="ru-RU" dirty="0" smtClean="0"/>
              <a:t>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воєнного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ворожого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посилила</a:t>
            </a:r>
            <a:r>
              <a:rPr lang="ru-RU" dirty="0" smtClean="0"/>
              <a:t> режим </a:t>
            </a:r>
            <a:r>
              <a:rPr lang="ru-RU" dirty="0" err="1" smtClean="0"/>
              <a:t>захисту</a:t>
            </a:r>
            <a:r>
              <a:rPr lang="ru-RU" dirty="0" smtClean="0"/>
              <a:t> природного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шкідливої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збройних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додатковим</a:t>
            </a:r>
            <a:r>
              <a:rPr lang="ru-RU" dirty="0" smtClean="0"/>
              <a:t> протоколом І установки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(</a:t>
            </a:r>
            <a:r>
              <a:rPr lang="ru-RU" dirty="0" err="1" smtClean="0"/>
              <a:t>дамби</a:t>
            </a:r>
            <a:r>
              <a:rPr lang="ru-RU" dirty="0" smtClean="0"/>
              <a:t>, </a:t>
            </a:r>
            <a:r>
              <a:rPr lang="ru-RU" dirty="0" err="1" smtClean="0"/>
              <a:t>греблі</a:t>
            </a:r>
            <a:r>
              <a:rPr lang="ru-RU" dirty="0" smtClean="0"/>
              <a:t>, </a:t>
            </a:r>
            <a:r>
              <a:rPr lang="ru-RU" dirty="0" err="1" smtClean="0"/>
              <a:t>атомні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), не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ставати</a:t>
            </a:r>
            <a:r>
              <a:rPr lang="ru-RU" dirty="0" smtClean="0"/>
              <a:t> </a:t>
            </a:r>
            <a:r>
              <a:rPr lang="ru-RU" dirty="0" err="1" smtClean="0"/>
              <a:t>об'єктом</a:t>
            </a:r>
            <a:r>
              <a:rPr lang="ru-RU" dirty="0" smtClean="0"/>
              <a:t> нападу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такі</a:t>
            </a:r>
            <a:r>
              <a:rPr lang="ru-RU" dirty="0" smtClean="0"/>
              <a:t> установки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об'єктами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напад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спричинити</a:t>
            </a:r>
            <a:r>
              <a:rPr lang="ru-RU" dirty="0" smtClean="0"/>
              <a:t> </a:t>
            </a:r>
            <a:r>
              <a:rPr lang="ru-RU" dirty="0" err="1" smtClean="0"/>
              <a:t>вивільнення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сил та </a:t>
            </a:r>
            <a:r>
              <a:rPr lang="ru-RU" dirty="0" err="1" smtClean="0"/>
              <a:t>подальші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цивільного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(п. 1 ст. 56).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384547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23625">
            <a:off x="4500202" y="1171563"/>
            <a:ext cx="4717602" cy="3230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Нажаль, нинішні події дають підстави говорити про декларативність наведених вище вимог.</a:t>
            </a:r>
            <a:endParaRPr lang="ru-RU" dirty="0"/>
          </a:p>
        </p:txBody>
      </p:sp>
      <p:pic>
        <p:nvPicPr>
          <p:cNvPr id="9" name="Рисунок 8" descr="482417-1728x800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112944"/>
            <a:ext cx="5929322" cy="274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аэропорт-Донецк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9705">
            <a:off x="-138748" y="2299217"/>
            <a:ext cx="5221566" cy="330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5983311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для установок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, введено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спеціальний</a:t>
            </a:r>
            <a:r>
              <a:rPr lang="ru-RU" dirty="0" smtClean="0"/>
              <a:t> знак: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кіл</a:t>
            </a:r>
            <a:r>
              <a:rPr lang="ru-RU" dirty="0" smtClean="0"/>
              <a:t> </a:t>
            </a:r>
            <a:r>
              <a:rPr lang="ru-RU" dirty="0" err="1" smtClean="0"/>
              <a:t>яскраво-оранжевого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, </a:t>
            </a:r>
            <a:r>
              <a:rPr lang="ru-RU" dirty="0" err="1" smtClean="0"/>
              <a:t>однакового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колом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дорівнювати</a:t>
            </a:r>
            <a:r>
              <a:rPr lang="ru-RU" dirty="0" smtClean="0"/>
              <a:t> одному </a:t>
            </a:r>
            <a:r>
              <a:rPr lang="ru-RU" dirty="0" err="1" smtClean="0"/>
              <a:t>радіусу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З </a:t>
            </a:r>
            <a:r>
              <a:rPr lang="ru-RU" dirty="0" smtClean="0"/>
              <a:t>метою </a:t>
            </a:r>
            <a:r>
              <a:rPr lang="ru-RU" dirty="0" err="1" smtClean="0"/>
              <a:t>полегшення</a:t>
            </a:r>
            <a:r>
              <a:rPr lang="ru-RU" dirty="0" smtClean="0"/>
              <a:t> </a:t>
            </a:r>
            <a:r>
              <a:rPr lang="ru-RU" dirty="0" err="1" smtClean="0"/>
              <a:t>ідентифікації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запроваджено</a:t>
            </a:r>
            <a:r>
              <a:rPr lang="ru-RU" dirty="0" smtClean="0"/>
              <a:t> знак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: щит, </a:t>
            </a:r>
            <a:r>
              <a:rPr lang="ru-RU" dirty="0" err="1" smtClean="0"/>
              <a:t>загострений</a:t>
            </a:r>
            <a:r>
              <a:rPr lang="ru-RU" dirty="0" smtClean="0"/>
              <a:t> </a:t>
            </a:r>
            <a:r>
              <a:rPr lang="ru-RU" dirty="0" err="1" smtClean="0"/>
              <a:t>знизу</a:t>
            </a:r>
            <a:r>
              <a:rPr lang="ru-RU" dirty="0" smtClean="0"/>
              <a:t>, </a:t>
            </a:r>
            <a:r>
              <a:rPr lang="ru-RU" dirty="0" err="1" smtClean="0"/>
              <a:t>поділений</a:t>
            </a:r>
            <a:r>
              <a:rPr lang="ru-RU" dirty="0" smtClean="0"/>
              <a:t> на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синього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 Щит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квадрата </a:t>
            </a:r>
            <a:r>
              <a:rPr lang="ru-RU" dirty="0" err="1" smtClean="0"/>
              <a:t>синього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кутів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вписаний</a:t>
            </a:r>
            <a:r>
              <a:rPr lang="ru-RU" dirty="0" smtClean="0"/>
              <a:t> у </a:t>
            </a:r>
            <a:r>
              <a:rPr lang="ru-RU" dirty="0" err="1" smtClean="0"/>
              <a:t>загострену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щита,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синього</a:t>
            </a:r>
            <a:r>
              <a:rPr lang="ru-RU" dirty="0" smtClean="0"/>
              <a:t> </a:t>
            </a:r>
            <a:r>
              <a:rPr lang="ru-RU" dirty="0" err="1" smtClean="0"/>
              <a:t>трикутника</a:t>
            </a:r>
            <a:r>
              <a:rPr lang="ru-RU" dirty="0" smtClean="0"/>
              <a:t> над квадратом; квадрат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трикутник</a:t>
            </a:r>
            <a:r>
              <a:rPr lang="ru-RU" dirty="0" smtClean="0"/>
              <a:t> </a:t>
            </a:r>
            <a:r>
              <a:rPr lang="ru-RU" dirty="0" err="1" smtClean="0"/>
              <a:t>розмежовуються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боків</a:t>
            </a:r>
            <a:r>
              <a:rPr lang="ru-RU" dirty="0" smtClean="0"/>
              <a:t> </a:t>
            </a:r>
            <a:r>
              <a:rPr lang="ru-RU" dirty="0" err="1" smtClean="0"/>
              <a:t>трикутниками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(ст. 16 </a:t>
            </a:r>
            <a:r>
              <a:rPr lang="ru-RU" dirty="0" err="1" smtClean="0"/>
              <a:t>Гаазької</a:t>
            </a:r>
            <a:r>
              <a:rPr lang="ru-RU" dirty="0" smtClean="0"/>
              <a:t> </a:t>
            </a:r>
            <a:r>
              <a:rPr lang="ru-RU" dirty="0" err="1" smtClean="0"/>
              <a:t>конвенції</a:t>
            </a:r>
            <a:r>
              <a:rPr lang="ru-RU" dirty="0" smtClean="0"/>
              <a:t> про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 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збройного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 1954 р.). Знак для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 smtClean="0"/>
              <a:t>триразово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ідентифікації</a:t>
            </a:r>
            <a:r>
              <a:rPr lang="ru-RU" dirty="0" smtClean="0"/>
              <a:t> </a:t>
            </a:r>
            <a:r>
              <a:rPr lang="ru-RU" dirty="0" err="1" smtClean="0"/>
              <a:t>нерухомих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спеціальним</a:t>
            </a:r>
            <a:r>
              <a:rPr lang="ru-RU" dirty="0" smtClean="0"/>
              <a:t> </a:t>
            </a:r>
            <a:r>
              <a:rPr lang="ru-RU" dirty="0" err="1" smtClean="0"/>
              <a:t>захистом</a:t>
            </a:r>
            <a:r>
              <a:rPr lang="ru-RU" dirty="0" smtClean="0"/>
              <a:t>; транспорту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культурними</a:t>
            </a:r>
            <a:r>
              <a:rPr lang="ru-RU" dirty="0" smtClean="0"/>
              <a:t> </a:t>
            </a:r>
            <a:r>
              <a:rPr lang="ru-RU" dirty="0" err="1" smtClean="0"/>
              <a:t>цінностями</a:t>
            </a:r>
            <a:r>
              <a:rPr lang="ru-RU" dirty="0" smtClean="0"/>
              <a:t>; </a:t>
            </a:r>
            <a:r>
              <a:rPr lang="ru-RU" dirty="0" err="1" smtClean="0"/>
              <a:t>імпровізованих</a:t>
            </a:r>
            <a:r>
              <a:rPr lang="ru-RU" dirty="0" smtClean="0"/>
              <a:t> </a:t>
            </a:r>
            <a:r>
              <a:rPr lang="ru-RU" dirty="0" err="1" smtClean="0"/>
              <a:t>укриттів</a:t>
            </a:r>
            <a:r>
              <a:rPr lang="ru-RU" dirty="0" smtClean="0"/>
              <a:t>. </a:t>
            </a:r>
            <a:r>
              <a:rPr lang="ru-RU" dirty="0" err="1" smtClean="0"/>
              <a:t>Однократне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такого знака </a:t>
            </a:r>
            <a:r>
              <a:rPr lang="ru-RU" dirty="0" err="1" smtClean="0"/>
              <a:t>можливе</a:t>
            </a:r>
            <a:r>
              <a:rPr lang="ru-RU" dirty="0" smtClean="0"/>
              <a:t> для </a:t>
            </a:r>
            <a:r>
              <a:rPr lang="ru-RU" dirty="0" err="1" smtClean="0"/>
              <a:t>ідентифікації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перебувають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спеціальним</a:t>
            </a:r>
            <a:r>
              <a:rPr lang="ru-RU" dirty="0" smtClean="0"/>
              <a:t> </a:t>
            </a:r>
            <a:r>
              <a:rPr lang="ru-RU" dirty="0" err="1" smtClean="0"/>
              <a:t>захистом</a:t>
            </a:r>
            <a:r>
              <a:rPr lang="ru-RU" dirty="0" smtClean="0"/>
              <a:t>; </a:t>
            </a:r>
            <a:r>
              <a:rPr lang="ru-RU" dirty="0" err="1" smtClean="0"/>
              <a:t>осіб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покладені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контролю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виконавчого</a:t>
            </a:r>
            <a:r>
              <a:rPr lang="ru-RU" dirty="0" smtClean="0"/>
              <a:t> регламенту; персоналу, </a:t>
            </a:r>
            <a:r>
              <a:rPr lang="ru-RU" dirty="0" err="1" smtClean="0"/>
              <a:t>призначеного</a:t>
            </a:r>
            <a:r>
              <a:rPr lang="ru-RU" dirty="0" smtClean="0"/>
              <a:t> для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6357950" cy="6715148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 smtClean="0"/>
              <a:t>Одним </a:t>
            </a:r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err="1" smtClean="0"/>
              <a:t>най</a:t>
            </a:r>
            <a:r>
              <a:rPr lang="ru-RU" sz="2200" dirty="0" smtClean="0"/>
              <a:t> </a:t>
            </a:r>
            <a:r>
              <a:rPr lang="ru-RU" sz="2200" dirty="0" err="1" smtClean="0"/>
              <a:t>небезпечніших</a:t>
            </a:r>
            <a:r>
              <a:rPr lang="ru-RU" sz="2200" dirty="0" smtClean="0"/>
              <a:t> </a:t>
            </a:r>
            <a:r>
              <a:rPr lang="ru-RU" sz="2200" dirty="0" err="1" smtClean="0"/>
              <a:t>видів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зброї</a:t>
            </a:r>
            <a:r>
              <a:rPr lang="ru-RU" sz="2200" dirty="0" smtClean="0"/>
              <a:t> </a:t>
            </a:r>
            <a:r>
              <a:rPr lang="ru-RU" sz="2200" dirty="0" err="1" smtClean="0"/>
              <a:t>масового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знищення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err="1" smtClean="0"/>
              <a:t>хімічна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зброя</a:t>
            </a:r>
            <a:r>
              <a:rPr lang="ru-RU" sz="2200" dirty="0" smtClean="0"/>
              <a:t>. </a:t>
            </a:r>
            <a:r>
              <a:rPr lang="ru-RU" sz="2200" dirty="0" err="1" smtClean="0"/>
              <a:t>Вперше</a:t>
            </a:r>
            <a:r>
              <a:rPr lang="ru-RU" sz="2200" dirty="0" smtClean="0"/>
              <a:t> </a:t>
            </a:r>
            <a:r>
              <a:rPr lang="ru-RU" sz="2200" dirty="0" err="1" smtClean="0"/>
              <a:t>її</a:t>
            </a:r>
            <a:r>
              <a:rPr lang="ru-RU" sz="2200" dirty="0" smtClean="0"/>
              <a:t> </a:t>
            </a:r>
            <a:r>
              <a:rPr lang="ru-RU" sz="2200" dirty="0" err="1" smtClean="0"/>
              <a:t>застосували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Першої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війни</a:t>
            </a:r>
            <a:r>
              <a:rPr lang="ru-RU" sz="2200" dirty="0" smtClean="0"/>
              <a:t>, коли </a:t>
            </a:r>
            <a:r>
              <a:rPr lang="ru-RU" sz="2200" dirty="0" err="1" smtClean="0"/>
              <a:t>німецькі</a:t>
            </a:r>
            <a:r>
              <a:rPr lang="ru-RU" sz="2200" dirty="0" smtClean="0"/>
              <a:t> </a:t>
            </a:r>
            <a:r>
              <a:rPr lang="ru-RU" sz="2200" dirty="0" err="1" smtClean="0"/>
              <a:t>війська</a:t>
            </a:r>
            <a:r>
              <a:rPr lang="ru-RU" sz="2200" dirty="0" smtClean="0"/>
              <a:t> у 1915 р. провели </a:t>
            </a:r>
            <a:r>
              <a:rPr lang="ru-RU" sz="2200" dirty="0" err="1" smtClean="0"/>
              <a:t>газову</a:t>
            </a:r>
            <a:r>
              <a:rPr lang="ru-RU" sz="2200" dirty="0" smtClean="0"/>
              <a:t> атаку </a:t>
            </a:r>
            <a:r>
              <a:rPr lang="ru-RU" sz="2200" dirty="0" err="1" smtClean="0"/>
              <a:t>проти</a:t>
            </a:r>
            <a:r>
              <a:rPr lang="ru-RU" sz="2200" dirty="0" smtClean="0"/>
              <a:t> </a:t>
            </a:r>
            <a:r>
              <a:rPr lang="ru-RU" sz="2200" dirty="0" err="1" smtClean="0"/>
              <a:t>французької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армії</a:t>
            </a:r>
            <a:r>
              <a:rPr lang="ru-RU" sz="2200" dirty="0" smtClean="0"/>
              <a:t> на </a:t>
            </a:r>
            <a:r>
              <a:rPr lang="ru-RU" sz="2200" dirty="0" err="1" smtClean="0"/>
              <a:t>річці</a:t>
            </a:r>
            <a:r>
              <a:rPr lang="ru-RU" sz="2200" dirty="0" smtClean="0"/>
              <a:t> </a:t>
            </a:r>
            <a:r>
              <a:rPr lang="ru-RU" sz="2200" dirty="0" err="1" smtClean="0"/>
              <a:t>Іпр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дало </a:t>
            </a:r>
            <a:r>
              <a:rPr lang="ru-RU" sz="2200" dirty="0" err="1" smtClean="0"/>
              <a:t>назву</a:t>
            </a:r>
            <a:r>
              <a:rPr lang="ru-RU" sz="2200" dirty="0" smtClean="0"/>
              <a:t> газу, </a:t>
            </a:r>
            <a:r>
              <a:rPr lang="ru-RU" sz="2200" dirty="0" err="1" smtClean="0"/>
              <a:t>який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використовувався</a:t>
            </a:r>
            <a:r>
              <a:rPr lang="ru-RU" sz="2200" dirty="0" smtClean="0"/>
              <a:t>, "</a:t>
            </a:r>
            <a:r>
              <a:rPr lang="ru-RU" sz="2200" dirty="0" err="1" smtClean="0"/>
              <a:t>іприт</a:t>
            </a:r>
            <a:r>
              <a:rPr lang="ru-RU" sz="2200" dirty="0" smtClean="0"/>
              <a:t>". </a:t>
            </a:r>
            <a:r>
              <a:rPr lang="ru-RU" sz="2200" dirty="0" err="1" smtClean="0"/>
              <a:t>Нині</a:t>
            </a:r>
            <a:r>
              <a:rPr lang="ru-RU" sz="2200" dirty="0" smtClean="0"/>
              <a:t> </a:t>
            </a:r>
            <a:r>
              <a:rPr lang="ru-RU" sz="2200" dirty="0" err="1" smtClean="0"/>
              <a:t>згідно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нормами </a:t>
            </a:r>
            <a:r>
              <a:rPr lang="ru-RU" sz="2200" dirty="0" err="1" smtClean="0"/>
              <a:t>міжнародного</a:t>
            </a:r>
            <a:r>
              <a:rPr lang="ru-RU" sz="2200" dirty="0" smtClean="0"/>
              <a:t> права заборонено </a:t>
            </a:r>
            <a:r>
              <a:rPr lang="ru-RU" sz="2200" dirty="0" err="1" smtClean="0"/>
              <a:t>використання</a:t>
            </a:r>
            <a:r>
              <a:rPr lang="ru-RU" sz="2200" dirty="0" smtClean="0"/>
              <a:t> в </a:t>
            </a:r>
            <a:r>
              <a:rPr lang="ru-RU" sz="2200" dirty="0" err="1" smtClean="0"/>
              <a:t>збройних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конфліктах</a:t>
            </a:r>
            <a:r>
              <a:rPr lang="ru-RU" sz="2200" dirty="0" smtClean="0"/>
              <a:t> як </a:t>
            </a:r>
            <a:r>
              <a:rPr lang="ru-RU" sz="2200" dirty="0" err="1" smtClean="0"/>
              <a:t>хімічної</a:t>
            </a:r>
            <a:r>
              <a:rPr lang="ru-RU" sz="2200" dirty="0" smtClean="0"/>
              <a:t>, так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бактеріологічної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зброї</a:t>
            </a:r>
            <a:r>
              <a:rPr lang="ru-RU" sz="2200" dirty="0" smtClean="0"/>
              <a:t>. </a:t>
            </a:r>
            <a:r>
              <a:rPr lang="ru-RU" sz="2200" dirty="0" err="1" smtClean="0"/>
              <a:t>Договірно-правова</a:t>
            </a:r>
            <a:r>
              <a:rPr lang="ru-RU" sz="2200" dirty="0" smtClean="0"/>
              <a:t> </a:t>
            </a:r>
            <a:r>
              <a:rPr lang="ru-RU" sz="2200" dirty="0" err="1" smtClean="0"/>
              <a:t>заборона</a:t>
            </a:r>
            <a:r>
              <a:rPr lang="ru-RU" sz="2200" dirty="0" smtClean="0"/>
              <a:t> </a:t>
            </a:r>
            <a:r>
              <a:rPr lang="ru-RU" sz="2200" dirty="0" err="1" smtClean="0"/>
              <a:t>застосування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хімічної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зброї</a:t>
            </a:r>
            <a:r>
              <a:rPr lang="ru-RU" sz="2200" dirty="0" smtClean="0"/>
              <a:t> </a:t>
            </a:r>
            <a:r>
              <a:rPr lang="ru-RU" sz="2200" dirty="0" err="1" smtClean="0"/>
              <a:t>вперше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</a:t>
            </a:r>
            <a:r>
              <a:rPr lang="ru-RU" sz="2200" dirty="0" err="1" smtClean="0"/>
              <a:t>зафіксована</a:t>
            </a:r>
            <a:r>
              <a:rPr lang="ru-RU" sz="2200" dirty="0" smtClean="0"/>
              <a:t> в </a:t>
            </a:r>
            <a:r>
              <a:rPr lang="ru-RU" sz="2200" dirty="0" err="1" smtClean="0"/>
              <a:t>Женевському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протоколі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заборону</a:t>
            </a:r>
            <a:r>
              <a:rPr lang="ru-RU" sz="2200" dirty="0" smtClean="0"/>
              <a:t> </a:t>
            </a:r>
            <a:r>
              <a:rPr lang="ru-RU" sz="2200" dirty="0" err="1" smtClean="0"/>
              <a:t>застосування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війні</a:t>
            </a:r>
            <a:r>
              <a:rPr lang="ru-RU" sz="2200" dirty="0" smtClean="0"/>
              <a:t> </a:t>
            </a:r>
            <a:r>
              <a:rPr lang="ru-RU" sz="2200" dirty="0" err="1" smtClean="0"/>
              <a:t>задушливих</a:t>
            </a:r>
            <a:r>
              <a:rPr lang="ru-RU" sz="2200" dirty="0" smtClean="0"/>
              <a:t>, </a:t>
            </a:r>
            <a:r>
              <a:rPr lang="ru-RU" sz="2200" dirty="0" err="1" smtClean="0"/>
              <a:t>отруйних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інших</a:t>
            </a:r>
            <a:r>
              <a:rPr lang="ru-RU" sz="2200" dirty="0" smtClean="0"/>
              <a:t> </a:t>
            </a:r>
            <a:r>
              <a:rPr lang="ru-RU" sz="2200" dirty="0" err="1" smtClean="0"/>
              <a:t>подібних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газів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бактеріологічних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засобів</a:t>
            </a:r>
            <a:r>
              <a:rPr lang="ru-RU" sz="2200" dirty="0" smtClean="0"/>
              <a:t> 1925 р. Цей протокол у </a:t>
            </a:r>
            <a:r>
              <a:rPr lang="ru-RU" sz="2200" dirty="0" err="1" smtClean="0"/>
              <a:t>цілому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довів</a:t>
            </a:r>
            <a:r>
              <a:rPr lang="ru-RU" sz="2200" dirty="0" smtClean="0"/>
              <a:t> свою </a:t>
            </a:r>
            <a:r>
              <a:rPr lang="ru-RU" sz="2200" dirty="0" err="1" smtClean="0"/>
              <a:t>ефективність</a:t>
            </a:r>
            <a:r>
              <a:rPr lang="ru-RU" sz="2200" dirty="0" smtClean="0"/>
              <a:t>, </a:t>
            </a:r>
            <a:r>
              <a:rPr lang="ru-RU" sz="2200" dirty="0" err="1" smtClean="0"/>
              <a:t>хоч</a:t>
            </a:r>
            <a:r>
              <a:rPr lang="ru-RU" sz="2200" dirty="0" smtClean="0"/>
              <a:t> </a:t>
            </a:r>
            <a:r>
              <a:rPr lang="ru-RU" sz="2200" dirty="0" err="1" smtClean="0"/>
              <a:t>окремі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випадки</a:t>
            </a:r>
            <a:r>
              <a:rPr lang="ru-RU" sz="2200" dirty="0" smtClean="0"/>
              <a:t> </a:t>
            </a:r>
            <a:r>
              <a:rPr lang="ru-RU" sz="2200" dirty="0" err="1" smtClean="0"/>
              <a:t>застосування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хімічної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зброї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ухвалення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</a:t>
            </a:r>
            <a:r>
              <a:rPr lang="ru-RU" sz="2200" dirty="0" err="1" smtClean="0"/>
              <a:t>зафіксовані</a:t>
            </a:r>
            <a:r>
              <a:rPr lang="ru-RU" sz="2200" dirty="0" smtClean="0"/>
              <a:t>: </a:t>
            </a:r>
            <a:r>
              <a:rPr lang="ru-RU" sz="2200" dirty="0" err="1" smtClean="0"/>
              <a:t>Італією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війни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Ефіопією</a:t>
            </a:r>
            <a:r>
              <a:rPr lang="ru-RU" sz="2200" dirty="0" smtClean="0"/>
              <a:t> (1935-1936 </a:t>
            </a:r>
            <a:r>
              <a:rPr lang="ru-RU" sz="2200" dirty="0" err="1" smtClean="0"/>
              <a:t>рр</a:t>
            </a:r>
            <a:r>
              <a:rPr lang="ru-RU" sz="2200" dirty="0" smtClean="0"/>
              <a:t>.); </a:t>
            </a:r>
            <a:r>
              <a:rPr lang="ru-RU" sz="2200" dirty="0" err="1" smtClean="0"/>
              <a:t>Японією</a:t>
            </a:r>
            <a:r>
              <a:rPr lang="ru-RU" sz="2200" dirty="0" smtClean="0"/>
              <a:t> в </a:t>
            </a:r>
            <a:r>
              <a:rPr lang="ru-RU" sz="2200" dirty="0" err="1" smtClean="0"/>
              <a:t>Маньчжурії</a:t>
            </a:r>
            <a:r>
              <a:rPr lang="ru-RU" sz="2200" dirty="0" smtClean="0"/>
              <a:t> та </a:t>
            </a:r>
            <a:r>
              <a:rPr lang="ru-RU" sz="2200" dirty="0" err="1" smtClean="0"/>
              <a:t>Китаї</a:t>
            </a:r>
            <a:r>
              <a:rPr lang="ru-RU" sz="2200" dirty="0" smtClean="0"/>
              <a:t> (1937-1945 </a:t>
            </a:r>
            <a:r>
              <a:rPr lang="ru-RU" sz="2200" dirty="0" err="1" smtClean="0"/>
              <a:t>рр</a:t>
            </a:r>
            <a:r>
              <a:rPr lang="ru-RU" sz="2200" dirty="0" smtClean="0"/>
              <a:t>.); США в </a:t>
            </a:r>
            <a:r>
              <a:rPr lang="ru-RU" sz="2200" dirty="0" err="1" smtClean="0"/>
              <a:t>Індокитаї</a:t>
            </a:r>
            <a:r>
              <a:rPr lang="ru-RU" sz="2200" dirty="0" smtClean="0"/>
              <a:t> (1964- 1973 </a:t>
            </a:r>
            <a:r>
              <a:rPr lang="ru-RU" sz="2200" dirty="0" err="1" smtClean="0"/>
              <a:t>рр</a:t>
            </a:r>
            <a:r>
              <a:rPr lang="ru-RU" sz="2200" dirty="0" smtClean="0"/>
              <a:t>.); </a:t>
            </a:r>
            <a:r>
              <a:rPr lang="ru-RU" sz="2200" dirty="0" err="1" smtClean="0"/>
              <a:t>Іраком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війни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Іраном</a:t>
            </a:r>
            <a:r>
              <a:rPr lang="ru-RU" sz="2200" dirty="0" smtClean="0"/>
              <a:t> (1980-1988 </a:t>
            </a:r>
            <a:r>
              <a:rPr lang="ru-RU" sz="2200" dirty="0" err="1" smtClean="0"/>
              <a:t>рр</a:t>
            </a:r>
            <a:r>
              <a:rPr lang="ru-RU" sz="2200" dirty="0" smtClean="0"/>
              <a:t>.). У 1993 р.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прийнята</a:t>
            </a:r>
            <a:r>
              <a:rPr lang="ru-RU" sz="2200" dirty="0" smtClean="0"/>
              <a:t> </a:t>
            </a:r>
            <a:r>
              <a:rPr lang="ru-RU" sz="2200" dirty="0" err="1" smtClean="0"/>
              <a:t>Конвенція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заборону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розробки</a:t>
            </a:r>
            <a:r>
              <a:rPr lang="ru-RU" sz="2200" dirty="0" smtClean="0"/>
              <a:t>, </a:t>
            </a:r>
            <a:r>
              <a:rPr lang="ru-RU" sz="2200" dirty="0" err="1" smtClean="0"/>
              <a:t>виробництва</a:t>
            </a:r>
            <a:r>
              <a:rPr lang="ru-RU" sz="2200" dirty="0" smtClean="0"/>
              <a:t>, </a:t>
            </a:r>
            <a:r>
              <a:rPr lang="ru-RU" sz="2200" dirty="0" err="1" smtClean="0"/>
              <a:t>накопичення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застосування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хімічної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зброї</a:t>
            </a:r>
            <a:r>
              <a:rPr lang="ru-RU" sz="2200" dirty="0" smtClean="0"/>
              <a:t> та </a:t>
            </a:r>
            <a:r>
              <a:rPr lang="ru-RU" sz="2200" dirty="0" err="1" smtClean="0"/>
              <a:t>її</a:t>
            </a:r>
            <a:r>
              <a:rPr lang="ru-RU" sz="2200" dirty="0" smtClean="0"/>
              <a:t> </a:t>
            </a:r>
            <a:r>
              <a:rPr lang="ru-RU" sz="2200" dirty="0" err="1" smtClean="0"/>
              <a:t>знищення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поставила </a:t>
            </a:r>
            <a:r>
              <a:rPr lang="ru-RU" sz="2200" dirty="0" err="1" smtClean="0"/>
              <a:t>хімічну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зброю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</a:t>
            </a:r>
            <a:r>
              <a:rPr lang="ru-RU" sz="2200" dirty="0" err="1" smtClean="0"/>
              <a:t>повну</a:t>
            </a:r>
            <a:r>
              <a:rPr lang="ru-RU" sz="2200" dirty="0" smtClean="0"/>
              <a:t> </a:t>
            </a:r>
            <a:r>
              <a:rPr lang="ru-RU" sz="2200" dirty="0" err="1" smtClean="0"/>
              <a:t>заборону</a:t>
            </a:r>
            <a:r>
              <a:rPr lang="ru-RU" sz="2200" dirty="0" smtClean="0"/>
              <a:t>. </a:t>
            </a:r>
            <a:r>
              <a:rPr lang="ru-RU" sz="2200" dirty="0" err="1" smtClean="0"/>
              <a:t>Конвенція</a:t>
            </a:r>
            <a:r>
              <a:rPr lang="ru-RU" sz="2200" dirty="0" smtClean="0"/>
              <a:t> </a:t>
            </a:r>
            <a:r>
              <a:rPr lang="ru-RU" sz="2200" dirty="0" err="1" smtClean="0"/>
              <a:t>набула</a:t>
            </a:r>
            <a:r>
              <a:rPr lang="ru-RU" sz="2200" dirty="0" smtClean="0"/>
              <a:t> </a:t>
            </a:r>
            <a:r>
              <a:rPr lang="ru-RU" sz="2200" dirty="0" err="1" smtClean="0"/>
              <a:t>чинності</a:t>
            </a:r>
            <a:r>
              <a:rPr lang="ru-RU" sz="2200" dirty="0" smtClean="0"/>
              <a:t> в 1997 р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Найнебезпечнішим</a:t>
            </a:r>
            <a:r>
              <a:rPr lang="ru-RU" sz="2200" dirty="0" smtClean="0"/>
              <a:t> видом </a:t>
            </a:r>
            <a:r>
              <a:rPr lang="ru-RU" sz="2200" dirty="0" err="1" smtClean="0"/>
              <a:t>зброї</a:t>
            </a:r>
            <a:r>
              <a:rPr lang="ru-RU" sz="2200" dirty="0" smtClean="0"/>
              <a:t> </a:t>
            </a:r>
            <a:r>
              <a:rPr lang="ru-RU" sz="2200" dirty="0" err="1" smtClean="0"/>
              <a:t>масового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знищення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err="1" smtClean="0"/>
              <a:t>бактеріологічна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зброя</a:t>
            </a:r>
            <a:r>
              <a:rPr lang="ru-RU" sz="2200" dirty="0" smtClean="0"/>
              <a:t>, яка </a:t>
            </a:r>
            <a:r>
              <a:rPr lang="ru-RU" sz="2200" dirty="0" err="1" smtClean="0"/>
              <a:t>застосовувалася</a:t>
            </a:r>
            <a:r>
              <a:rPr lang="ru-RU" sz="2200" dirty="0" smtClean="0"/>
              <a:t> </a:t>
            </a:r>
            <a:r>
              <a:rPr lang="ru-RU" sz="2200" dirty="0" err="1" smtClean="0"/>
              <a:t>Японією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проти</a:t>
            </a:r>
            <a:r>
              <a:rPr lang="ru-RU" sz="2200" dirty="0" smtClean="0"/>
              <a:t> Китаю в роки </a:t>
            </a:r>
            <a:r>
              <a:rPr lang="ru-RU" sz="2200" dirty="0" err="1" smtClean="0"/>
              <a:t>Другої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війни</a:t>
            </a:r>
            <a:r>
              <a:rPr lang="ru-RU" sz="2200" dirty="0" smtClean="0"/>
              <a:t>. </a:t>
            </a:r>
            <a:r>
              <a:rPr lang="ru-RU" sz="2200" dirty="0" err="1" smtClean="0"/>
              <a:t>Ці</a:t>
            </a:r>
            <a:r>
              <a:rPr lang="ru-RU" sz="2200" dirty="0" smtClean="0"/>
              <a:t> </a:t>
            </a:r>
            <a:r>
              <a:rPr lang="ru-RU" sz="2200" dirty="0" err="1" smtClean="0"/>
              <a:t>діяння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Японії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</a:t>
            </a:r>
            <a:r>
              <a:rPr lang="ru-RU" sz="2200" dirty="0" err="1" smtClean="0"/>
              <a:t>кваліфіковані</a:t>
            </a:r>
            <a:r>
              <a:rPr lang="ru-RU" sz="2200" dirty="0" smtClean="0"/>
              <a:t> як </a:t>
            </a:r>
            <a:r>
              <a:rPr lang="ru-RU" sz="2200" dirty="0" err="1" smtClean="0"/>
              <a:t>воєнні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злочини</a:t>
            </a:r>
            <a:r>
              <a:rPr lang="ru-RU" sz="2200" dirty="0" smtClean="0"/>
              <a:t> </a:t>
            </a:r>
            <a:r>
              <a:rPr lang="ru-RU" sz="2200" dirty="0" err="1" smtClean="0"/>
              <a:t>Токійським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Хабаровським</a:t>
            </a:r>
            <a:r>
              <a:rPr lang="ru-RU" sz="2200" dirty="0" smtClean="0"/>
              <a:t> </a:t>
            </a:r>
            <a:r>
              <a:rPr lang="ru-RU" sz="2200" dirty="0" err="1" smtClean="0"/>
              <a:t>воєнними</a:t>
            </a:r>
            <a:r>
              <a:rPr lang="ru-RU" sz="2200" dirty="0" smtClean="0"/>
              <a:t> трибуналами. У 1972 р.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</a:t>
            </a:r>
            <a:r>
              <a:rPr lang="ru-RU" sz="2200" dirty="0" err="1" smtClean="0"/>
              <a:t>укладена</a:t>
            </a:r>
            <a:r>
              <a:rPr lang="ru-RU" sz="2200" dirty="0" smtClean="0"/>
              <a:t> </a:t>
            </a:r>
            <a:r>
              <a:rPr lang="ru-RU" sz="2200" dirty="0" err="1" smtClean="0"/>
              <a:t>Конвенція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заборону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розробки</a:t>
            </a:r>
            <a:r>
              <a:rPr lang="ru-RU" sz="2200" dirty="0" smtClean="0"/>
              <a:t>, </a:t>
            </a:r>
            <a:r>
              <a:rPr lang="ru-RU" sz="2200" dirty="0" err="1" smtClean="0"/>
              <a:t>виробництва</a:t>
            </a:r>
            <a:r>
              <a:rPr lang="ru-RU" sz="2200" dirty="0" smtClean="0"/>
              <a:t> та </a:t>
            </a:r>
            <a:r>
              <a:rPr lang="ru-RU" sz="2200" dirty="0" err="1" smtClean="0"/>
              <a:t>накопичення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запасів</a:t>
            </a:r>
            <a:r>
              <a:rPr lang="ru-RU" sz="2200" dirty="0" smtClean="0"/>
              <a:t> </a:t>
            </a:r>
            <a:r>
              <a:rPr lang="ru-RU" sz="2200" dirty="0" err="1" smtClean="0"/>
              <a:t>бактеріологічної</a:t>
            </a:r>
            <a:r>
              <a:rPr lang="ru-RU" sz="2200" dirty="0" smtClean="0"/>
              <a:t> (</a:t>
            </a:r>
            <a:r>
              <a:rPr lang="ru-RU" sz="2200" dirty="0" err="1" smtClean="0"/>
              <a:t>біологічної</a:t>
            </a:r>
            <a:r>
              <a:rPr lang="ru-RU" sz="2200" dirty="0" smtClean="0"/>
              <a:t>)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токсичної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зброї</a:t>
            </a:r>
            <a:r>
              <a:rPr lang="ru-RU" sz="2200" dirty="0" smtClean="0"/>
              <a:t> </a:t>
            </a:r>
            <a:r>
              <a:rPr lang="ru-RU" sz="2200" dirty="0" err="1" smtClean="0"/>
              <a:t>та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їх</a:t>
            </a:r>
            <a:r>
              <a:rPr lang="ru-RU" sz="2200" dirty="0" smtClean="0"/>
              <a:t> </a:t>
            </a:r>
            <a:r>
              <a:rPr lang="ru-RU" sz="2200" dirty="0" err="1" smtClean="0"/>
              <a:t>знищення</a:t>
            </a:r>
            <a:r>
              <a:rPr lang="ru-RU" sz="2200" dirty="0" smtClean="0"/>
              <a:t>. </a:t>
            </a:r>
            <a:r>
              <a:rPr lang="ru-RU" sz="2200" dirty="0" err="1" smtClean="0"/>
              <a:t>Конвенція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 чинною.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62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6790">
            <a:off x="6219401" y="318259"/>
            <a:ext cx="2857500" cy="1905000"/>
          </a:xfrm>
          <a:prstGeom prst="rect">
            <a:avLst/>
          </a:prstGeom>
        </p:spPr>
      </p:pic>
      <p:pic>
        <p:nvPicPr>
          <p:cNvPr id="5" name="Рисунок 4" descr="him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5313">
            <a:off x="6385158" y="2655815"/>
            <a:ext cx="2893238" cy="1928825"/>
          </a:xfrm>
          <a:prstGeom prst="rect">
            <a:avLst/>
          </a:prstGeom>
        </p:spPr>
      </p:pic>
      <p:pic>
        <p:nvPicPr>
          <p:cNvPr id="6" name="Рисунок 5" descr="1356333769_21_sy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4564">
            <a:off x="6161636" y="4854183"/>
            <a:ext cx="2857488" cy="178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Захисні споруди</Template>
  <TotalTime>69</TotalTime>
  <Words>1391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Засоби та методи введення воєнних дій</vt:lpstr>
      <vt:lpstr>Введемо дефініції:</vt:lpstr>
      <vt:lpstr>Трохи історії:</vt:lpstr>
      <vt:lpstr>Слайд 4</vt:lpstr>
      <vt:lpstr>Слайд 5</vt:lpstr>
      <vt:lpstr>Слайд 6</vt:lpstr>
      <vt:lpstr>Нажаль, нинішні події дають підстави говорити про декларативність наведених вище вимог.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та методи введення воєнних дій</dc:title>
  <dc:creator>Admin</dc:creator>
  <cp:lastModifiedBy>Admin</cp:lastModifiedBy>
  <cp:revision>7</cp:revision>
  <dcterms:created xsi:type="dcterms:W3CDTF">2014-12-14T18:41:56Z</dcterms:created>
  <dcterms:modified xsi:type="dcterms:W3CDTF">2014-12-14T19:51:54Z</dcterms:modified>
</cp:coreProperties>
</file>