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636"/>
            <a:ext cx="7772400" cy="1362075"/>
          </a:xfrm>
        </p:spPr>
        <p:txBody>
          <a:bodyPr/>
          <a:lstStyle/>
          <a:p>
            <a:r>
              <a:rPr lang="uk-UA" dirty="0" smtClean="0"/>
              <a:t>Каліграфічне письмо далекого сходу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tumblr_lpmwf3oSSH1qm55lfo1_1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57166"/>
            <a:ext cx="7572428" cy="45332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54950034_pzndjsyptgc-cwwvpxo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14290"/>
            <a:ext cx="5072098" cy="3804074"/>
          </a:xfrm>
        </p:spPr>
      </p:pic>
      <p:pic>
        <p:nvPicPr>
          <p:cNvPr id="5" name="Рисунок 4" descr="220px-Calligraphy_of_Emperor_Taisho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285728"/>
            <a:ext cx="2011680" cy="3630168"/>
          </a:xfrm>
          <a:prstGeom prst="rect">
            <a:avLst/>
          </a:prstGeom>
        </p:spPr>
      </p:pic>
      <p:pic>
        <p:nvPicPr>
          <p:cNvPr id="6" name="Рисунок 5" descr="100px-Muso_Soseki_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6709" y="285728"/>
            <a:ext cx="1148521" cy="3571900"/>
          </a:xfrm>
          <a:prstGeom prst="rect">
            <a:avLst/>
          </a:prstGeom>
        </p:spPr>
      </p:pic>
      <p:pic>
        <p:nvPicPr>
          <p:cNvPr id="7" name="Рисунок 6" descr="Japanese Calligraphy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3929066"/>
            <a:ext cx="3429024" cy="2628918"/>
          </a:xfrm>
          <a:prstGeom prst="rect">
            <a:avLst/>
          </a:prstGeom>
        </p:spPr>
      </p:pic>
      <p:pic>
        <p:nvPicPr>
          <p:cNvPr id="8" name="Рисунок 7" descr="JapanesePoem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4856812" y="2572684"/>
            <a:ext cx="2786082" cy="549884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Каліграфія</a:t>
            </a:r>
            <a:r>
              <a:rPr lang="ru-RU" dirty="0" smtClean="0"/>
              <a:t> у </a:t>
            </a:r>
            <a:r>
              <a:rPr lang="ru-RU" dirty="0" err="1" smtClean="0"/>
              <a:t>Південно-Східній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набула</a:t>
            </a:r>
            <a:r>
              <a:rPr lang="ru-RU" dirty="0" smtClean="0"/>
              <a:t> абсолютно </a:t>
            </a:r>
            <a:r>
              <a:rPr lang="ru-RU" dirty="0" err="1" smtClean="0"/>
              <a:t>своєрідного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в </a:t>
            </a:r>
            <a:r>
              <a:rPr lang="ru-RU" dirty="0" err="1" smtClean="0"/>
              <a:t>Китаї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делекосхідних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перебували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китайської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(Корея, </a:t>
            </a:r>
            <a:r>
              <a:rPr lang="ru-RU" dirty="0" err="1" smtClean="0"/>
              <a:t>Японія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У </a:t>
            </a:r>
            <a:r>
              <a:rPr lang="ru-RU" dirty="0" err="1" smtClean="0"/>
              <a:t>Східній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r>
              <a:rPr lang="ru-RU" dirty="0" smtClean="0"/>
              <a:t> для </a:t>
            </a:r>
            <a:r>
              <a:rPr lang="ru-RU" dirty="0" err="1" smtClean="0"/>
              <a:t>каліграфії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 туш, </a:t>
            </a:r>
            <a:r>
              <a:rPr lang="ru-RU" dirty="0" err="1" smtClean="0"/>
              <a:t>пензлики</a:t>
            </a:r>
            <a:r>
              <a:rPr lang="ru-RU" dirty="0" smtClean="0"/>
              <a:t> для </a:t>
            </a:r>
            <a:r>
              <a:rPr lang="ru-RU" dirty="0" err="1" smtClean="0"/>
              <a:t>писання</a:t>
            </a:r>
            <a:r>
              <a:rPr lang="ru-RU" dirty="0" smtClean="0"/>
              <a:t>. </a:t>
            </a:r>
            <a:r>
              <a:rPr lang="ru-RU" dirty="0" err="1" smtClean="0"/>
              <a:t>Каліграфія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перекладі</a:t>
            </a:r>
            <a:r>
              <a:rPr lang="ru-RU" dirty="0" smtClean="0"/>
              <a:t> «шлях </a:t>
            </a:r>
            <a:r>
              <a:rPr lang="ru-RU" dirty="0" smtClean="0"/>
              <a:t>письма»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мистецтвом</a:t>
            </a:r>
            <a:r>
              <a:rPr lang="ru-RU" dirty="0" smtClean="0"/>
              <a:t>, </a:t>
            </a:r>
            <a:r>
              <a:rPr lang="ru-RU" dirty="0" err="1" smtClean="0"/>
              <a:t>витонченою</a:t>
            </a:r>
            <a:r>
              <a:rPr lang="ru-RU" dirty="0" smtClean="0"/>
              <a:t> формою </a:t>
            </a:r>
            <a:r>
              <a:rPr lang="ru-RU" dirty="0" err="1" smtClean="0"/>
              <a:t>живопису</a:t>
            </a:r>
            <a:r>
              <a:rPr lang="ru-RU" dirty="0" smtClean="0"/>
              <a:t>. </a:t>
            </a:r>
            <a:r>
              <a:rPr lang="ru-RU" dirty="0" err="1" smtClean="0"/>
              <a:t>Каліграфія</a:t>
            </a:r>
            <a:r>
              <a:rPr lang="ru-RU" dirty="0" smtClean="0"/>
              <a:t> </a:t>
            </a:r>
            <a:r>
              <a:rPr lang="ru-RU" dirty="0" err="1" smtClean="0"/>
              <a:t>зробила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 </a:t>
            </a:r>
            <a:r>
              <a:rPr lang="ru-RU" dirty="0" err="1" smtClean="0"/>
              <a:t>живопису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схожу </a:t>
            </a:r>
            <a:r>
              <a:rPr lang="ru-RU" dirty="0" err="1" smtClean="0"/>
              <a:t>техніку</a:t>
            </a:r>
            <a:r>
              <a:rPr lang="ru-RU" dirty="0" smtClean="0"/>
              <a:t> (туш), </a:t>
            </a:r>
            <a:r>
              <a:rPr lang="ru-RU" dirty="0" err="1" smtClean="0"/>
              <a:t>такі</a:t>
            </a:r>
            <a:r>
              <a:rPr lang="ru-RU" dirty="0" smtClean="0"/>
              <a:t> як </a:t>
            </a:r>
            <a:r>
              <a:rPr lang="ru-RU" dirty="0" err="1" smtClean="0"/>
              <a:t>Сумі-е</a:t>
            </a:r>
            <a:r>
              <a:rPr lang="ru-RU" dirty="0" smtClean="0"/>
              <a:t> в </a:t>
            </a:r>
            <a:r>
              <a:rPr lang="ru-RU" dirty="0" err="1" smtClean="0"/>
              <a:t>Японії</a:t>
            </a:r>
            <a:r>
              <a:rPr lang="ru-RU" dirty="0" smtClean="0"/>
              <a:t> та </a:t>
            </a:r>
            <a:r>
              <a:rPr lang="ru-RU" dirty="0" err="1" smtClean="0"/>
              <a:t>Китаї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Китайська</a:t>
            </a:r>
            <a:r>
              <a:rPr lang="ru-RU" b="1" dirty="0" smtClean="0"/>
              <a:t> </a:t>
            </a:r>
            <a:r>
              <a:rPr lang="ru-RU" b="1" dirty="0" err="1" smtClean="0"/>
              <a:t>каліграфія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Китаї</a:t>
            </a:r>
            <a:r>
              <a:rPr lang="ru-RU" dirty="0" smtClean="0"/>
              <a:t> </a:t>
            </a:r>
            <a:r>
              <a:rPr lang="ru-RU" dirty="0" err="1" smtClean="0"/>
              <a:t>каліграфія</a:t>
            </a:r>
            <a:r>
              <a:rPr lang="ru-RU" dirty="0" smtClean="0"/>
              <a:t> стала першим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теоретизації</a:t>
            </a:r>
            <a:r>
              <a:rPr lang="ru-RU" dirty="0" smtClean="0"/>
              <a:t> </a:t>
            </a:r>
            <a:r>
              <a:rPr lang="ru-RU" dirty="0" smtClean="0"/>
              <a:t>. З </a:t>
            </a:r>
            <a:r>
              <a:rPr lang="ru-RU" dirty="0" smtClean="0"/>
              <a:t>часом </a:t>
            </a:r>
            <a:r>
              <a:rPr lang="ru-RU" dirty="0" err="1" smtClean="0"/>
              <a:t>китайська</a:t>
            </a:r>
            <a:r>
              <a:rPr lang="ru-RU" dirty="0" smtClean="0"/>
              <a:t> </a:t>
            </a:r>
            <a:r>
              <a:rPr lang="ru-RU" dirty="0" err="1" smtClean="0"/>
              <a:t>калграфія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форм. </a:t>
            </a:r>
            <a:r>
              <a:rPr lang="ru-RU" dirty="0" err="1" smtClean="0"/>
              <a:t>Значна</a:t>
            </a:r>
            <a:r>
              <a:rPr lang="ru-RU" dirty="0" smtClean="0"/>
              <a:t> заслуга в </a:t>
            </a:r>
            <a:r>
              <a:rPr lang="ru-RU" dirty="0" err="1" smtClean="0"/>
              <a:t>цьому</a:t>
            </a:r>
            <a:r>
              <a:rPr lang="ru-RU" dirty="0" smtClean="0"/>
              <a:t> Чу </a:t>
            </a:r>
            <a:r>
              <a:rPr lang="ru-RU" dirty="0" err="1" smtClean="0"/>
              <a:t>Суйляна</a:t>
            </a:r>
            <a:r>
              <a:rPr lang="ru-RU" dirty="0" smtClean="0"/>
              <a:t>. За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династії</a:t>
            </a:r>
            <a:r>
              <a:rPr lang="ru-RU" dirty="0" smtClean="0"/>
              <a:t> </a:t>
            </a:r>
            <a:r>
              <a:rPr lang="ru-RU" dirty="0" err="1" smtClean="0"/>
              <a:t>Мін</a:t>
            </a:r>
            <a:r>
              <a:rPr lang="ru-RU" dirty="0" smtClean="0"/>
              <a:t> </a:t>
            </a:r>
            <a:r>
              <a:rPr lang="ru-RU" dirty="0" err="1" smtClean="0"/>
              <a:t>сформувалася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 </a:t>
            </a:r>
            <a:r>
              <a:rPr lang="ru-RU" dirty="0" err="1" smtClean="0"/>
              <a:t>ексцентриків</a:t>
            </a:r>
            <a:r>
              <a:rPr lang="ru-RU" dirty="0" smtClean="0"/>
              <a:t>, </a:t>
            </a:r>
            <a:r>
              <a:rPr lang="ru-RU" dirty="0" err="1" smtClean="0"/>
              <a:t>визначним</a:t>
            </a:r>
            <a:r>
              <a:rPr lang="ru-RU" dirty="0" smtClean="0"/>
              <a:t> </a:t>
            </a:r>
            <a:r>
              <a:rPr lang="ru-RU" dirty="0" err="1" smtClean="0"/>
              <a:t>представником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 Ван До.</a:t>
            </a:r>
          </a:p>
          <a:p>
            <a:r>
              <a:rPr lang="ru-RU" dirty="0" err="1" smtClean="0"/>
              <a:t>Традиції</a:t>
            </a:r>
            <a:r>
              <a:rPr lang="ru-RU" dirty="0" smtClean="0"/>
              <a:t> </a:t>
            </a:r>
            <a:r>
              <a:rPr lang="ru-RU" dirty="0" err="1" smtClean="0"/>
              <a:t>каліграфії</a:t>
            </a:r>
            <a:r>
              <a:rPr lang="ru-RU" dirty="0" smtClean="0"/>
              <a:t> у </a:t>
            </a:r>
            <a:r>
              <a:rPr lang="ru-RU" dirty="0" err="1" smtClean="0"/>
              <a:t>Китаї</a:t>
            </a:r>
            <a:r>
              <a:rPr lang="ru-RU" dirty="0" smtClean="0"/>
              <a:t> </a:t>
            </a:r>
            <a:r>
              <a:rPr lang="ru-RU" dirty="0" err="1" smtClean="0"/>
              <a:t>продожуються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.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</a:t>
            </a:r>
            <a:r>
              <a:rPr lang="ru-RU" dirty="0" err="1" smtClean="0"/>
              <a:t>старовинних</a:t>
            </a:r>
            <a:r>
              <a:rPr lang="ru-RU" dirty="0" smtClean="0"/>
              <a:t> </a:t>
            </a:r>
            <a:r>
              <a:rPr lang="ru-RU" dirty="0" err="1" smtClean="0"/>
              <a:t>почерків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каліграфів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/>
              <a:t>Лі</a:t>
            </a:r>
            <a:r>
              <a:rPr lang="ru-RU" dirty="0" smtClean="0"/>
              <a:t> </a:t>
            </a:r>
            <a:r>
              <a:rPr lang="ru-RU" dirty="0" err="1" smtClean="0"/>
              <a:t>Логун</a:t>
            </a:r>
            <a:r>
              <a:rPr lang="ru-RU" dirty="0" smtClean="0"/>
              <a:t>, Ша </a:t>
            </a:r>
            <a:r>
              <a:rPr lang="ru-RU" dirty="0" err="1" smtClean="0"/>
              <a:t>Менхай,Лінь</a:t>
            </a:r>
            <a:r>
              <a:rPr lang="ru-RU" dirty="0" smtClean="0"/>
              <a:t> </a:t>
            </a:r>
            <a:r>
              <a:rPr lang="ru-RU" dirty="0" err="1" smtClean="0"/>
              <a:t>Саньчжі</a:t>
            </a:r>
            <a:r>
              <a:rPr lang="ru-RU" dirty="0" smtClean="0"/>
              <a:t>, </a:t>
            </a:r>
            <a:r>
              <a:rPr lang="ru-RU" dirty="0" err="1" smtClean="0"/>
              <a:t>Шень</a:t>
            </a:r>
            <a:r>
              <a:rPr lang="ru-RU" dirty="0" smtClean="0"/>
              <a:t> </a:t>
            </a:r>
            <a:r>
              <a:rPr lang="ru-RU" dirty="0" err="1" smtClean="0"/>
              <a:t>Інмо</a:t>
            </a:r>
            <a:r>
              <a:rPr lang="ru-RU" dirty="0" smtClean="0"/>
              <a:t>, </a:t>
            </a:r>
            <a:r>
              <a:rPr lang="ru-RU" dirty="0" err="1" smtClean="0"/>
              <a:t>Юй</a:t>
            </a:r>
            <a:r>
              <a:rPr lang="ru-RU" dirty="0" smtClean="0"/>
              <a:t> </a:t>
            </a:r>
            <a:r>
              <a:rPr lang="ru-RU" dirty="0" err="1" smtClean="0"/>
              <a:t>Южень</a:t>
            </a:r>
            <a:r>
              <a:rPr lang="ru-RU" dirty="0" smtClean="0"/>
              <a:t>, Фан </a:t>
            </a:r>
            <a:r>
              <a:rPr lang="ru-RU" dirty="0" err="1" smtClean="0"/>
              <a:t>Цзен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王铎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42852"/>
            <a:ext cx="3946933" cy="55721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86512" y="271462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Ван До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Каліграфія </a:t>
            </a:r>
            <a:r>
              <a:rPr lang="uk-UA" dirty="0" err="1" smtClean="0"/>
              <a:t>Ша</a:t>
            </a:r>
            <a:r>
              <a:rPr lang="uk-UA" dirty="0" smtClean="0"/>
              <a:t> </a:t>
            </a:r>
            <a:r>
              <a:rPr lang="uk-UA" dirty="0" err="1" smtClean="0"/>
              <a:t>Менхая</a:t>
            </a:r>
            <a:endParaRPr lang="ru-RU" dirty="0"/>
          </a:p>
        </p:txBody>
      </p:sp>
      <p:pic>
        <p:nvPicPr>
          <p:cNvPr id="4" name="Содержимое 3" descr="800px-Wuyi_Yanfu_Si_20120219-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714488"/>
            <a:ext cx="6547391" cy="436220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uk-UA" dirty="0" err="1" smtClean="0"/>
              <a:t>Юй</a:t>
            </a:r>
            <a:r>
              <a:rPr lang="uk-UA" dirty="0" smtClean="0"/>
              <a:t> </a:t>
            </a:r>
            <a:r>
              <a:rPr lang="uk-UA" dirty="0" err="1" smtClean="0"/>
              <a:t>Ю</a:t>
            </a:r>
            <a:r>
              <a:rPr lang="uk-UA" dirty="0" err="1" smtClean="0"/>
              <a:t>жень</a:t>
            </a:r>
            <a:endParaRPr lang="ru-RU" dirty="0"/>
          </a:p>
        </p:txBody>
      </p:sp>
      <p:pic>
        <p:nvPicPr>
          <p:cNvPr id="4" name="Содержимое 3" descr="250px-Yu_Your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214422"/>
            <a:ext cx="3500462" cy="536270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858180" cy="928670"/>
          </a:xfrm>
        </p:spPr>
        <p:txBody>
          <a:bodyPr>
            <a:normAutofit/>
          </a:bodyPr>
          <a:lstStyle/>
          <a:p>
            <a:r>
              <a:rPr lang="uk-UA" sz="2800" dirty="0" err="1" smtClean="0"/>
              <a:t>Фан</a:t>
            </a:r>
            <a:r>
              <a:rPr lang="uk-UA" sz="2800" dirty="0" smtClean="0"/>
              <a:t> </a:t>
            </a:r>
            <a:r>
              <a:rPr lang="uk-UA" sz="2800" dirty="0" err="1" smtClean="0"/>
              <a:t>Цзен</a:t>
            </a:r>
            <a:r>
              <a:rPr lang="uk-UA" sz="2800" dirty="0" smtClean="0"/>
              <a:t> і його каліграфія</a:t>
            </a:r>
            <a:endParaRPr lang="ru-RU" sz="2800" dirty="0"/>
          </a:p>
        </p:txBody>
      </p:sp>
      <p:pic>
        <p:nvPicPr>
          <p:cNvPr id="4" name="Содержимое 3" descr="220px-Fan_Zeng_chute_d'ea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928670"/>
            <a:ext cx="3429024" cy="5533195"/>
          </a:xfrm>
        </p:spPr>
      </p:pic>
      <p:pic>
        <p:nvPicPr>
          <p:cNvPr id="5" name="Рисунок 4" descr="800px-HK_Sheung_Wan_荷李活道_Hollywood_Road_范曾_墨寶_shop_name_sign_April-20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2214554"/>
            <a:ext cx="4714908" cy="35361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Зразок</a:t>
            </a:r>
            <a:r>
              <a:rPr lang="ru-RU" sz="2800" dirty="0" smtClean="0"/>
              <a:t> </a:t>
            </a:r>
            <a:r>
              <a:rPr lang="ru-RU" sz="2800" dirty="0" err="1" smtClean="0"/>
              <a:t>китайської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каліграфії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часів</a:t>
            </a:r>
            <a:r>
              <a:rPr lang="ru-RU" sz="2800" dirty="0" smtClean="0"/>
              <a:t> </a:t>
            </a:r>
            <a:r>
              <a:rPr lang="ru-RU" sz="2800" dirty="0" err="1" smtClean="0"/>
              <a:t>династії</a:t>
            </a:r>
            <a:r>
              <a:rPr lang="ru-RU" sz="2800" dirty="0" smtClean="0"/>
              <a:t> </a:t>
            </a:r>
            <a:r>
              <a:rPr lang="ru-RU" sz="2800" dirty="0" err="1" smtClean="0"/>
              <a:t>Сун</a:t>
            </a:r>
            <a:r>
              <a:rPr lang="ru-RU" sz="2800" dirty="0" smtClean="0"/>
              <a:t> (1051–1108), автограф </a:t>
            </a:r>
            <a:r>
              <a:rPr lang="ru-RU" sz="2800" dirty="0" err="1" smtClean="0"/>
              <a:t>поета</a:t>
            </a:r>
            <a:r>
              <a:rPr lang="ru-RU" sz="2800" dirty="0" smtClean="0"/>
              <a:t> </a:t>
            </a:r>
            <a:r>
              <a:rPr lang="ru-RU" sz="2800" u="sng" dirty="0" err="1" smtClean="0"/>
              <a:t>Мі</a:t>
            </a:r>
            <a:r>
              <a:rPr lang="ru-RU" sz="2800" u="sng" dirty="0" smtClean="0"/>
              <a:t> фу</a:t>
            </a:r>
            <a:endParaRPr lang="ru-RU" sz="2800" dirty="0"/>
          </a:p>
        </p:txBody>
      </p:sp>
      <p:pic>
        <p:nvPicPr>
          <p:cNvPr id="4" name="Содержимое 3" descr="Mifu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285992"/>
            <a:ext cx="5572164" cy="366388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Японська</a:t>
            </a:r>
            <a:r>
              <a:rPr lang="ru-RU" b="1" dirty="0" smtClean="0"/>
              <a:t> </a:t>
            </a:r>
            <a:r>
              <a:rPr lang="ru-RU" b="1" dirty="0" err="1" smtClean="0"/>
              <a:t>каліграфія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Каліграфічне</a:t>
            </a:r>
            <a:r>
              <a:rPr lang="ru-RU" dirty="0" smtClean="0"/>
              <a:t> письмо </a:t>
            </a:r>
            <a:r>
              <a:rPr lang="ru-RU" dirty="0" err="1" smtClean="0"/>
              <a:t>з'явилося</a:t>
            </a:r>
            <a:r>
              <a:rPr lang="ru-RU" dirty="0" smtClean="0"/>
              <a:t> в </a:t>
            </a:r>
            <a:r>
              <a:rPr lang="ru-RU" dirty="0" err="1" smtClean="0"/>
              <a:t>Японії</a:t>
            </a:r>
            <a:r>
              <a:rPr lang="ru-RU" dirty="0" smtClean="0"/>
              <a:t> у </a:t>
            </a:r>
            <a:r>
              <a:rPr lang="de-DE" dirty="0" smtClean="0"/>
              <a:t>VII </a:t>
            </a:r>
            <a:r>
              <a:rPr lang="ru-RU" dirty="0" err="1" smtClean="0"/>
              <a:t>столітті</a:t>
            </a:r>
            <a:r>
              <a:rPr lang="ru-RU" dirty="0" smtClean="0"/>
              <a:t> на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китайських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. </a:t>
            </a:r>
            <a:r>
              <a:rPr lang="ru-RU" dirty="0" err="1" smtClean="0"/>
              <a:t>Японські</a:t>
            </a:r>
            <a:r>
              <a:rPr lang="ru-RU" dirty="0" smtClean="0"/>
              <a:t> </a:t>
            </a:r>
            <a:r>
              <a:rPr lang="ru-RU" dirty="0" err="1" smtClean="0"/>
              <a:t>каліграфи</a:t>
            </a:r>
            <a:r>
              <a:rPr lang="ru-RU" dirty="0" smtClean="0"/>
              <a:t> створили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 простотою та </a:t>
            </a:r>
            <a:r>
              <a:rPr lang="ru-RU" dirty="0" err="1" smtClean="0"/>
              <a:t>емоційністю</a:t>
            </a:r>
            <a:r>
              <a:rPr lang="ru-RU" dirty="0" smtClean="0"/>
              <a:t>. </a:t>
            </a:r>
            <a:r>
              <a:rPr lang="ru-RU" dirty="0" err="1" smtClean="0"/>
              <a:t>Японські</a:t>
            </a:r>
            <a:r>
              <a:rPr lang="ru-RU" dirty="0" smtClean="0"/>
              <a:t> </a:t>
            </a:r>
            <a:r>
              <a:rPr lang="ru-RU" dirty="0" err="1" smtClean="0"/>
              <a:t>ідеограми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наділені</a:t>
            </a:r>
            <a:r>
              <a:rPr lang="ru-RU" dirty="0" smtClean="0"/>
              <a:t> </a:t>
            </a:r>
            <a:r>
              <a:rPr lang="ru-RU" dirty="0" err="1" smtClean="0"/>
              <a:t>глибоким</a:t>
            </a:r>
            <a:r>
              <a:rPr lang="ru-RU" dirty="0" smtClean="0"/>
              <a:t> </a:t>
            </a:r>
            <a:r>
              <a:rPr lang="ru-RU" dirty="0" err="1" smtClean="0"/>
              <a:t>філософським</a:t>
            </a:r>
            <a:r>
              <a:rPr lang="ru-RU" dirty="0" smtClean="0"/>
              <a:t> </a:t>
            </a:r>
            <a:r>
              <a:rPr lang="ru-RU" dirty="0" err="1" smtClean="0"/>
              <a:t>змістом</a:t>
            </a:r>
            <a:r>
              <a:rPr lang="ru-RU" dirty="0" smtClean="0"/>
              <a:t> та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формуванню</a:t>
            </a:r>
            <a:r>
              <a:rPr lang="ru-RU" dirty="0" smtClean="0"/>
              <a:t> структурно-образного </a:t>
            </a:r>
            <a:r>
              <a:rPr lang="ru-RU" dirty="0" err="1" smtClean="0"/>
              <a:t>сприйняття</a:t>
            </a:r>
            <a:r>
              <a:rPr lang="ru-RU" dirty="0" smtClean="0"/>
              <a:t> людей. </a:t>
            </a:r>
            <a:endParaRPr lang="ru-RU" dirty="0" smtClean="0"/>
          </a:p>
          <a:p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японської</a:t>
            </a:r>
            <a:r>
              <a:rPr lang="ru-RU" dirty="0" smtClean="0"/>
              <a:t> </a:t>
            </a:r>
            <a:r>
              <a:rPr lang="ru-RU" dirty="0" err="1" smtClean="0"/>
              <a:t>каліграфії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максимальної</a:t>
            </a:r>
            <a:r>
              <a:rPr lang="ru-RU" dirty="0" smtClean="0"/>
              <a:t> </a:t>
            </a:r>
            <a:r>
              <a:rPr lang="ru-RU" dirty="0" err="1" smtClean="0"/>
              <a:t>зосередженості</a:t>
            </a:r>
            <a:r>
              <a:rPr lang="ru-RU" dirty="0" smtClean="0"/>
              <a:t> та </a:t>
            </a:r>
            <a:r>
              <a:rPr lang="ru-RU" dirty="0" err="1" smtClean="0"/>
              <a:t>спонтанності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. </a:t>
            </a:r>
            <a:r>
              <a:rPr lang="ru-RU" dirty="0" err="1" smtClean="0"/>
              <a:t>Японська</a:t>
            </a:r>
            <a:r>
              <a:rPr lang="ru-RU" dirty="0" smtClean="0"/>
              <a:t> </a:t>
            </a:r>
            <a:r>
              <a:rPr lang="ru-RU" dirty="0" err="1" smtClean="0"/>
              <a:t>каліграфія</a:t>
            </a:r>
            <a:r>
              <a:rPr lang="ru-RU" dirty="0" smtClean="0"/>
              <a:t> </a:t>
            </a:r>
            <a:r>
              <a:rPr lang="ru-RU" dirty="0" err="1" smtClean="0"/>
              <a:t>зазнала</a:t>
            </a:r>
            <a:r>
              <a:rPr lang="ru-RU" dirty="0" smtClean="0"/>
              <a:t> великого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естетики</a:t>
            </a:r>
            <a:r>
              <a:rPr lang="ru-RU" dirty="0" smtClean="0"/>
              <a:t> та практики дзен-буддизму, в самому дзен вона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медитації</a:t>
            </a:r>
            <a:r>
              <a:rPr lang="ru-RU" dirty="0" smtClean="0"/>
              <a:t>, шляхом </a:t>
            </a:r>
            <a:r>
              <a:rPr lang="ru-RU" dirty="0" err="1" smtClean="0"/>
              <a:t>пізнання</a:t>
            </a:r>
            <a:r>
              <a:rPr lang="ru-RU" dirty="0" smtClean="0"/>
              <a:t> та </a:t>
            </a:r>
            <a:r>
              <a:rPr lang="ru-RU" dirty="0" err="1" smtClean="0"/>
              <a:t>духовним</a:t>
            </a:r>
            <a:r>
              <a:rPr lang="ru-RU" dirty="0" smtClean="0"/>
              <a:t> </a:t>
            </a:r>
            <a:r>
              <a:rPr lang="ru-RU" dirty="0" err="1" smtClean="0"/>
              <a:t>заповітом</a:t>
            </a:r>
            <a:r>
              <a:rPr lang="ru-RU" dirty="0" smtClean="0"/>
              <a:t> </a:t>
            </a:r>
            <a:r>
              <a:rPr lang="ru-RU" dirty="0" err="1" smtClean="0"/>
              <a:t>майстра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121</Words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Каліграфічне письмо далекого сходу</vt:lpstr>
      <vt:lpstr>Каліграфія у Південно-Східній Азії</vt:lpstr>
      <vt:lpstr>Китайська каліграфія</vt:lpstr>
      <vt:lpstr>Слайд 4</vt:lpstr>
      <vt:lpstr>Каліграфія Ша Менхая</vt:lpstr>
      <vt:lpstr>Юй Южень</vt:lpstr>
      <vt:lpstr>Фан Цзен і його каліграфія</vt:lpstr>
      <vt:lpstr>Зразок китайської каліграфії часів династії Сун (1051–1108), автограф поета Мі фу</vt:lpstr>
      <vt:lpstr>Японська каліграфія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Каліграфічне письмо далекого сходу</dc:title>
  <cp:lastModifiedBy>Admin</cp:lastModifiedBy>
  <cp:revision>4</cp:revision>
  <dcterms:modified xsi:type="dcterms:W3CDTF">2014-03-10T19:08:21Z</dcterms:modified>
</cp:coreProperties>
</file>