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A4A4-BA01-4BE0-9BCD-2EF8ED9DE33C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0FF4-0D9F-4FA9-81E1-60FA075D2C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A4A4-BA01-4BE0-9BCD-2EF8ED9DE33C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0FF4-0D9F-4FA9-81E1-60FA075D2C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A4A4-BA01-4BE0-9BCD-2EF8ED9DE33C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0FF4-0D9F-4FA9-81E1-60FA075D2C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A4A4-BA01-4BE0-9BCD-2EF8ED9DE33C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0FF4-0D9F-4FA9-81E1-60FA075D2C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A4A4-BA01-4BE0-9BCD-2EF8ED9DE33C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0FF4-0D9F-4FA9-81E1-60FA075D2C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A4A4-BA01-4BE0-9BCD-2EF8ED9DE33C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0FF4-0D9F-4FA9-81E1-60FA075D2C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A4A4-BA01-4BE0-9BCD-2EF8ED9DE33C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0FF4-0D9F-4FA9-81E1-60FA075D2C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A4A4-BA01-4BE0-9BCD-2EF8ED9DE33C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0FF4-0D9F-4FA9-81E1-60FA075D2C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A4A4-BA01-4BE0-9BCD-2EF8ED9DE33C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0FF4-0D9F-4FA9-81E1-60FA075D2C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A4A4-BA01-4BE0-9BCD-2EF8ED9DE33C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0FF4-0D9F-4FA9-81E1-60FA075D2C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A4A4-BA01-4BE0-9BCD-2EF8ED9DE33C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0FF4-0D9F-4FA9-81E1-60FA075D2C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6A4A4-BA01-4BE0-9BCD-2EF8ED9DE33C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10FF4-0D9F-4FA9-81E1-60FA075D2C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uk-UA" dirty="0" smtClean="0"/>
              <a:t>Ель </a:t>
            </a:r>
            <a:r>
              <a:rPr lang="uk-UA" dirty="0" err="1" smtClean="0"/>
              <a:t>Греко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4500570"/>
            <a:ext cx="7772400" cy="2971800"/>
          </a:xfrm>
        </p:spPr>
        <p:txBody>
          <a:bodyPr>
            <a:normAutofit/>
          </a:bodyPr>
          <a:lstStyle/>
          <a:p>
            <a:pPr algn="r"/>
            <a:r>
              <a:rPr lang="uk-UA" dirty="0"/>
              <a:t>п</a:t>
            </a:r>
            <a:r>
              <a:rPr lang="uk-UA" dirty="0" smtClean="0"/>
              <a:t>ідготували учениці 11-В класу</a:t>
            </a:r>
            <a:br>
              <a:rPr lang="uk-UA" dirty="0" smtClean="0"/>
            </a:br>
            <a:r>
              <a:rPr lang="uk-UA" dirty="0" smtClean="0"/>
              <a:t>Миколаївської СЗОШ № 22</a:t>
            </a:r>
          </a:p>
          <a:p>
            <a:pPr algn="r"/>
            <a:r>
              <a:rPr lang="uk-UA" dirty="0" err="1" smtClean="0"/>
              <a:t>Сулейманова</a:t>
            </a:r>
            <a:r>
              <a:rPr lang="uk-UA" dirty="0" smtClean="0"/>
              <a:t> Світлана , </a:t>
            </a:r>
            <a:r>
              <a:rPr lang="uk-UA" dirty="0" err="1" smtClean="0"/>
              <a:t>Кадкіна</a:t>
            </a:r>
            <a:r>
              <a:rPr lang="uk-UA" dirty="0" smtClean="0"/>
              <a:t> Софія</a:t>
            </a:r>
            <a:endParaRPr lang="ru-RU" dirty="0"/>
          </a:p>
        </p:txBody>
      </p:sp>
      <p:pic>
        <p:nvPicPr>
          <p:cNvPr id="4" name="Рисунок 3" descr="el_greco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357166"/>
            <a:ext cx="3750473" cy="4000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dirty="0" smtClean="0"/>
              <a:t>Ель Греко (</a:t>
            </a:r>
            <a:r>
              <a:rPr lang="en-US" sz="3600" dirty="0" smtClean="0"/>
              <a:t>El Greco; </a:t>
            </a:r>
            <a:r>
              <a:rPr lang="ru-RU" sz="3600" dirty="0" err="1" smtClean="0"/>
              <a:t>власне</a:t>
            </a:r>
            <a:r>
              <a:rPr lang="ru-RU" sz="3600" dirty="0" smtClean="0"/>
              <a:t> </a:t>
            </a:r>
            <a:r>
              <a:rPr lang="ru-RU" sz="3600" dirty="0" err="1" smtClean="0"/>
              <a:t>Доменіко</a:t>
            </a:r>
            <a:r>
              <a:rPr lang="ru-RU" sz="3600" dirty="0" smtClean="0"/>
              <a:t> </a:t>
            </a:r>
            <a:r>
              <a:rPr lang="ru-RU" sz="3600" dirty="0" err="1" smtClean="0"/>
              <a:t>Теотокопули</a:t>
            </a:r>
            <a:r>
              <a:rPr lang="ru-RU" sz="3600" dirty="0" smtClean="0"/>
              <a:t>, </a:t>
            </a:r>
            <a:r>
              <a:rPr lang="en-US" sz="3600" dirty="0" err="1" smtClean="0"/>
              <a:t>Theotocopuli</a:t>
            </a:r>
            <a:r>
              <a:rPr lang="en-US" sz="3600" dirty="0" smtClean="0"/>
              <a:t>) (1541-1614), </a:t>
            </a:r>
            <a:r>
              <a:rPr lang="ru-RU" sz="3600" dirty="0" smtClean="0"/>
              <a:t>великий </a:t>
            </a:r>
            <a:r>
              <a:rPr lang="ru-RU" sz="3600" dirty="0" err="1" smtClean="0"/>
              <a:t>іспанський</a:t>
            </a:r>
            <a:r>
              <a:rPr lang="ru-RU" sz="3600" dirty="0" smtClean="0"/>
              <a:t> </a:t>
            </a:r>
            <a:r>
              <a:rPr lang="ru-RU" sz="3600" dirty="0" err="1" smtClean="0"/>
              <a:t>живописець</a:t>
            </a:r>
            <a:r>
              <a:rPr lang="ru-RU" sz="3600" dirty="0" smtClean="0"/>
              <a:t>, </a:t>
            </a:r>
            <a:r>
              <a:rPr lang="ru-RU" sz="3600" dirty="0" err="1" smtClean="0"/>
              <a:t>архітектор</a:t>
            </a:r>
            <a:r>
              <a:rPr lang="ru-RU" sz="3600" dirty="0" smtClean="0"/>
              <a:t> </a:t>
            </a:r>
            <a:r>
              <a:rPr lang="ru-RU" sz="3600" dirty="0" err="1" smtClean="0"/>
              <a:t>і</a:t>
            </a:r>
            <a:r>
              <a:rPr lang="ru-RU" sz="3600" dirty="0" smtClean="0"/>
              <a:t> скульптор. Грек </a:t>
            </a:r>
            <a:r>
              <a:rPr lang="ru-RU" sz="3600" dirty="0" err="1" smtClean="0"/>
              <a:t>з</a:t>
            </a:r>
            <a:r>
              <a:rPr lang="ru-RU" sz="3600" dirty="0" smtClean="0"/>
              <a:t> острова Крит, Ель Греко </a:t>
            </a:r>
            <a:r>
              <a:rPr lang="ru-RU" sz="3600" dirty="0" err="1" smtClean="0"/>
              <a:t>навчався</a:t>
            </a:r>
            <a:r>
              <a:rPr lang="ru-RU" sz="3600" dirty="0" smtClean="0"/>
              <a:t>, </a:t>
            </a:r>
            <a:r>
              <a:rPr lang="ru-RU" sz="3600" dirty="0" err="1" smtClean="0"/>
              <a:t>мабуть</a:t>
            </a:r>
            <a:r>
              <a:rPr lang="ru-RU" sz="3600" dirty="0" smtClean="0"/>
              <a:t>, у </a:t>
            </a:r>
            <a:r>
              <a:rPr lang="ru-RU" sz="3600" dirty="0" err="1" smtClean="0"/>
              <a:t>місцевих</a:t>
            </a:r>
            <a:r>
              <a:rPr lang="ru-RU" sz="3600" dirty="0" smtClean="0"/>
              <a:t> </a:t>
            </a:r>
            <a:r>
              <a:rPr lang="ru-RU" sz="3600" dirty="0" err="1" smtClean="0"/>
              <a:t>іконописців</a:t>
            </a:r>
            <a:r>
              <a:rPr lang="ru-RU" sz="3600" dirty="0" smtClean="0"/>
              <a:t>, </a:t>
            </a:r>
            <a:r>
              <a:rPr lang="ru-RU" sz="3600" dirty="0" err="1" smtClean="0"/>
              <a:t>після</a:t>
            </a:r>
            <a:r>
              <a:rPr lang="ru-RU" sz="3600" dirty="0" smtClean="0"/>
              <a:t> 1560 </a:t>
            </a:r>
            <a:r>
              <a:rPr lang="ru-RU" sz="3600" dirty="0" err="1" smtClean="0"/>
              <a:t>приїхав</a:t>
            </a:r>
            <a:r>
              <a:rPr lang="ru-RU" sz="3600" dirty="0" smtClean="0"/>
              <a:t> до </a:t>
            </a:r>
            <a:r>
              <a:rPr lang="ru-RU" sz="3600" dirty="0" err="1" smtClean="0"/>
              <a:t>Венеції</a:t>
            </a:r>
            <a:r>
              <a:rPr lang="ru-RU" sz="3600" dirty="0" smtClean="0"/>
              <a:t>, де, </a:t>
            </a:r>
            <a:r>
              <a:rPr lang="ru-RU" sz="3600" dirty="0" err="1" smtClean="0"/>
              <a:t>можливо</a:t>
            </a:r>
            <a:r>
              <a:rPr lang="ru-RU" sz="3600" dirty="0" smtClean="0"/>
              <a:t>, </a:t>
            </a:r>
            <a:r>
              <a:rPr lang="ru-RU" sz="3600" dirty="0" err="1" smtClean="0"/>
              <a:t>навчався</a:t>
            </a:r>
            <a:r>
              <a:rPr lang="ru-RU" sz="3600" dirty="0" smtClean="0"/>
              <a:t> у </a:t>
            </a:r>
            <a:r>
              <a:rPr lang="ru-RU" sz="3600" dirty="0" err="1" smtClean="0"/>
              <a:t>Тиціана</a:t>
            </a:r>
            <a:r>
              <a:rPr lang="ru-RU" sz="3600" dirty="0" smtClean="0"/>
              <a:t>; </a:t>
            </a:r>
            <a:r>
              <a:rPr lang="ru-RU" sz="3600" dirty="0" err="1" smtClean="0"/>
              <a:t>з</a:t>
            </a:r>
            <a:r>
              <a:rPr lang="ru-RU" sz="3600" dirty="0" smtClean="0"/>
              <a:t> 1570 </a:t>
            </a:r>
            <a:r>
              <a:rPr lang="ru-RU" sz="3600" dirty="0" err="1" smtClean="0"/>
              <a:t>працював</a:t>
            </a:r>
            <a:r>
              <a:rPr lang="ru-RU" sz="3600" dirty="0" smtClean="0"/>
              <a:t> в </a:t>
            </a:r>
            <a:r>
              <a:rPr lang="ru-RU" sz="3600" dirty="0" err="1" smtClean="0"/>
              <a:t>Римі</a:t>
            </a:r>
            <a:r>
              <a:rPr lang="ru-RU" sz="3600" dirty="0" smtClean="0"/>
              <a:t>, </a:t>
            </a:r>
            <a:r>
              <a:rPr lang="ru-RU" sz="3600" dirty="0" err="1" smtClean="0"/>
              <a:t>випробував</a:t>
            </a:r>
            <a:r>
              <a:rPr lang="ru-RU" sz="3600" dirty="0" smtClean="0"/>
              <a:t> </a:t>
            </a:r>
            <a:r>
              <a:rPr lang="ru-RU" sz="3600" dirty="0" err="1" smtClean="0"/>
              <a:t>вплив</a:t>
            </a:r>
            <a:r>
              <a:rPr lang="ru-RU" sz="3600" dirty="0" smtClean="0"/>
              <a:t> </a:t>
            </a:r>
            <a:r>
              <a:rPr lang="ru-RU" sz="3600" dirty="0" err="1" smtClean="0"/>
              <a:t>маньєризму</a:t>
            </a:r>
            <a:r>
              <a:rPr lang="ru-RU" sz="3600" dirty="0" smtClean="0"/>
              <a:t>, </a:t>
            </a:r>
            <a:r>
              <a:rPr lang="ru-RU" sz="3600" dirty="0" err="1" smtClean="0"/>
              <a:t>Мікеланджело</a:t>
            </a:r>
            <a:r>
              <a:rPr lang="ru-RU" sz="3600" dirty="0" smtClean="0"/>
              <a:t>, </a:t>
            </a:r>
            <a:r>
              <a:rPr lang="ru-RU" sz="3600" dirty="0" err="1" smtClean="0"/>
              <a:t>Бассано</a:t>
            </a:r>
            <a:r>
              <a:rPr lang="ru-RU" sz="3600" dirty="0" smtClean="0"/>
              <a:t>, Пальма </a:t>
            </a:r>
            <a:r>
              <a:rPr lang="ru-RU" sz="3600" dirty="0" err="1" smtClean="0"/>
              <a:t>Веккьо</a:t>
            </a:r>
            <a:r>
              <a:rPr lang="ru-RU" sz="3600" dirty="0" smtClean="0"/>
              <a:t>, </a:t>
            </a:r>
            <a:r>
              <a:rPr lang="ru-RU" sz="3600" dirty="0" err="1" smtClean="0"/>
              <a:t>Тінторетто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4043362" cy="569755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У </a:t>
            </a:r>
            <a:r>
              <a:rPr lang="ru-RU" dirty="0" err="1" smtClean="0"/>
              <a:t>Венеції</a:t>
            </a:r>
            <a:r>
              <a:rPr lang="ru-RU" dirty="0" smtClean="0"/>
              <a:t> та </a:t>
            </a:r>
            <a:r>
              <a:rPr lang="ru-RU" dirty="0" err="1" smtClean="0"/>
              <a:t>Римі</a:t>
            </a:r>
            <a:r>
              <a:rPr lang="ru-RU" dirty="0" smtClean="0"/>
              <a:t> Ель Греко </a:t>
            </a:r>
            <a:r>
              <a:rPr lang="ru-RU" dirty="0" err="1" smtClean="0"/>
              <a:t>опанував</a:t>
            </a:r>
            <a:r>
              <a:rPr lang="ru-RU" dirty="0" smtClean="0"/>
              <a:t> </a:t>
            </a:r>
            <a:r>
              <a:rPr lang="ru-RU" dirty="0" err="1" smtClean="0"/>
              <a:t>прийоми</a:t>
            </a:r>
            <a:r>
              <a:rPr lang="ru-RU" dirty="0" smtClean="0"/>
              <a:t> </a:t>
            </a:r>
            <a:r>
              <a:rPr lang="ru-RU" dirty="0" err="1" smtClean="0"/>
              <a:t>олійного</a:t>
            </a:r>
            <a:r>
              <a:rPr lang="ru-RU" dirty="0" smtClean="0"/>
              <a:t> </a:t>
            </a:r>
            <a:r>
              <a:rPr lang="ru-RU" dirty="0" err="1" smtClean="0"/>
              <a:t>живопису</a:t>
            </a:r>
            <a:r>
              <a:rPr lang="ru-RU" dirty="0" smtClean="0"/>
              <a:t>, передачею простору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перспективи</a:t>
            </a:r>
            <a:r>
              <a:rPr lang="ru-RU" dirty="0" smtClean="0"/>
              <a:t>, </a:t>
            </a:r>
            <a:r>
              <a:rPr lang="ru-RU" dirty="0" err="1" smtClean="0"/>
              <a:t>узагальненим</a:t>
            </a:r>
            <a:r>
              <a:rPr lang="ru-RU" dirty="0" smtClean="0"/>
              <a:t> широким мазком; </a:t>
            </a:r>
            <a:r>
              <a:rPr lang="ru-RU" dirty="0" err="1" smtClean="0"/>
              <a:t>особливостями</a:t>
            </a:r>
            <a:r>
              <a:rPr lang="ru-RU" dirty="0" smtClean="0"/>
              <a:t> </a:t>
            </a:r>
            <a:r>
              <a:rPr lang="ru-RU" dirty="0" err="1" smtClean="0"/>
              <a:t>венеціанського</a:t>
            </a:r>
            <a:r>
              <a:rPr lang="ru-RU" dirty="0" smtClean="0"/>
              <a:t> </a:t>
            </a:r>
            <a:r>
              <a:rPr lang="ru-RU" dirty="0" err="1" smtClean="0"/>
              <a:t>колоризма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el_greco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630" y="0"/>
            <a:ext cx="524637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929058" y="4857736"/>
            <a:ext cx="2000264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Марія</a:t>
            </a:r>
            <a:r>
              <a:rPr lang="ru-RU" dirty="0" smtClean="0"/>
              <a:t> Магдалина, 1578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3686172" cy="58404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err="1" smtClean="0"/>
              <a:t>Розквіт</a:t>
            </a:r>
            <a:r>
              <a:rPr lang="ru-RU" dirty="0" smtClean="0"/>
              <a:t> таланту Ель Греко настав в </a:t>
            </a:r>
            <a:r>
              <a:rPr lang="ru-RU" dirty="0" err="1" smtClean="0"/>
              <a:t>Іспанії</a:t>
            </a:r>
            <a:r>
              <a:rPr lang="ru-RU" dirty="0" smtClean="0"/>
              <a:t>, </a:t>
            </a:r>
            <a:r>
              <a:rPr lang="ru-RU" dirty="0" err="1" smtClean="0"/>
              <a:t>куди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переїхав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1577 </a:t>
            </a:r>
            <a:r>
              <a:rPr lang="ru-RU" dirty="0" err="1" smtClean="0"/>
              <a:t>і</a:t>
            </a:r>
            <a:r>
              <a:rPr lang="ru-RU" dirty="0" smtClean="0"/>
              <a:t> де, не </a:t>
            </a:r>
            <a:r>
              <a:rPr lang="ru-RU" dirty="0" err="1" smtClean="0"/>
              <a:t>отримавши</a:t>
            </a:r>
            <a:r>
              <a:rPr lang="ru-RU" dirty="0" smtClean="0"/>
              <a:t> </a:t>
            </a:r>
            <a:r>
              <a:rPr lang="ru-RU" dirty="0" err="1" smtClean="0"/>
              <a:t>визнання</a:t>
            </a:r>
            <a:r>
              <a:rPr lang="ru-RU" dirty="0" smtClean="0"/>
              <a:t> при </a:t>
            </a:r>
            <a:r>
              <a:rPr lang="ru-RU" dirty="0" err="1" smtClean="0"/>
              <a:t>королівському</a:t>
            </a:r>
            <a:r>
              <a:rPr lang="ru-RU" dirty="0" smtClean="0"/>
              <a:t> </a:t>
            </a:r>
            <a:r>
              <a:rPr lang="ru-RU" dirty="0" err="1" smtClean="0"/>
              <a:t>дворі</a:t>
            </a:r>
            <a:r>
              <a:rPr lang="ru-RU" dirty="0" smtClean="0"/>
              <a:t> в </a:t>
            </a:r>
            <a:r>
              <a:rPr lang="ru-RU" dirty="0" err="1" smtClean="0"/>
              <a:t>Мадриді</a:t>
            </a:r>
            <a:r>
              <a:rPr lang="ru-RU" dirty="0" smtClean="0"/>
              <a:t>, </a:t>
            </a:r>
            <a:r>
              <a:rPr lang="ru-RU" dirty="0" err="1" smtClean="0"/>
              <a:t>оселився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Толедо.</a:t>
            </a:r>
            <a:endParaRPr lang="ru-RU" dirty="0"/>
          </a:p>
        </p:txBody>
      </p:sp>
      <p:pic>
        <p:nvPicPr>
          <p:cNvPr id="4" name="Рисунок 3" descr="el_greco01_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415" y="142852"/>
            <a:ext cx="4923727" cy="4572032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5000628" y="4929198"/>
            <a:ext cx="3786214" cy="17859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Дама в </a:t>
            </a:r>
            <a:r>
              <a:rPr lang="ru-RU" dirty="0" err="1" smtClean="0"/>
              <a:t>хутрах</a:t>
            </a:r>
            <a:r>
              <a:rPr lang="ru-RU" dirty="0" smtClean="0"/>
              <a:t>, 1577-1580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4429124" cy="621510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В </a:t>
            </a:r>
            <a:r>
              <a:rPr lang="ru-RU" dirty="0" err="1" smtClean="0"/>
              <a:t>зрілій</a:t>
            </a:r>
            <a:r>
              <a:rPr lang="ru-RU" dirty="0" smtClean="0"/>
              <a:t> </a:t>
            </a:r>
            <a:r>
              <a:rPr lang="ru-RU" dirty="0" err="1" smtClean="0"/>
              <a:t>творчості</a:t>
            </a:r>
            <a:r>
              <a:rPr lang="ru-RU" dirty="0" smtClean="0"/>
              <a:t> </a:t>
            </a:r>
            <a:r>
              <a:rPr lang="ru-RU" dirty="0" err="1" smtClean="0"/>
              <a:t>живописця</a:t>
            </a:r>
            <a:r>
              <a:rPr lang="ru-RU" dirty="0" smtClean="0"/>
              <a:t> Ель Греко, </a:t>
            </a:r>
            <a:r>
              <a:rPr lang="ru-RU" dirty="0" err="1" smtClean="0"/>
              <a:t>близькою</a:t>
            </a:r>
            <a:r>
              <a:rPr lang="ru-RU" dirty="0" smtClean="0"/>
              <a:t> до </a:t>
            </a:r>
            <a:r>
              <a:rPr lang="ru-RU" dirty="0" err="1" smtClean="0"/>
              <a:t>поезії</a:t>
            </a:r>
            <a:r>
              <a:rPr lang="ru-RU" dirty="0" smtClean="0"/>
              <a:t> </a:t>
            </a:r>
            <a:r>
              <a:rPr lang="ru-RU" dirty="0" err="1" smtClean="0"/>
              <a:t>іспанських</a:t>
            </a:r>
            <a:r>
              <a:rPr lang="ru-RU" dirty="0" smtClean="0"/>
              <a:t> </a:t>
            </a:r>
            <a:r>
              <a:rPr lang="ru-RU" dirty="0" err="1" smtClean="0"/>
              <a:t>містиків</a:t>
            </a:r>
            <a:r>
              <a:rPr lang="ru-RU" dirty="0" smtClean="0"/>
              <a:t> </a:t>
            </a:r>
            <a:r>
              <a:rPr lang="en-US" dirty="0" smtClean="0"/>
              <a:t>XVI </a:t>
            </a:r>
            <a:r>
              <a:rPr lang="ru-RU" dirty="0" err="1" smtClean="0"/>
              <a:t>століття</a:t>
            </a:r>
            <a:r>
              <a:rPr lang="ru-RU" dirty="0" smtClean="0"/>
              <a:t> (Хуан де </a:t>
            </a:r>
            <a:r>
              <a:rPr lang="ru-RU" dirty="0" err="1" smtClean="0"/>
              <a:t>ла</a:t>
            </a:r>
            <a:r>
              <a:rPr lang="ru-RU" dirty="0" smtClean="0"/>
              <a:t> </a:t>
            </a:r>
            <a:r>
              <a:rPr lang="ru-RU" dirty="0" err="1" smtClean="0"/>
              <a:t>Крус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ін</a:t>
            </a:r>
            <a:r>
              <a:rPr lang="ru-RU" dirty="0" smtClean="0"/>
              <a:t>.), в </a:t>
            </a:r>
            <a:r>
              <a:rPr lang="ru-RU" dirty="0" err="1" smtClean="0"/>
              <a:t>ілюзорно-безмежному</a:t>
            </a:r>
            <a:r>
              <a:rPr lang="ru-RU" dirty="0" smtClean="0"/>
              <a:t> </a:t>
            </a:r>
            <a:r>
              <a:rPr lang="ru-RU" dirty="0" err="1" smtClean="0"/>
              <a:t>просторі</a:t>
            </a:r>
            <a:r>
              <a:rPr lang="ru-RU" dirty="0" smtClean="0"/>
              <a:t> </a:t>
            </a:r>
            <a:r>
              <a:rPr lang="ru-RU" dirty="0" err="1" smtClean="0"/>
              <a:t>стираються</a:t>
            </a:r>
            <a:r>
              <a:rPr lang="ru-RU" dirty="0" smtClean="0"/>
              <a:t> </a:t>
            </a:r>
            <a:r>
              <a:rPr lang="ru-RU" dirty="0" err="1" smtClean="0"/>
              <a:t>грані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землею </a:t>
            </a:r>
            <a:r>
              <a:rPr lang="ru-RU" dirty="0" err="1" smtClean="0"/>
              <a:t>і</a:t>
            </a:r>
            <a:r>
              <a:rPr lang="ru-RU" dirty="0" smtClean="0"/>
              <a:t> небом, </a:t>
            </a:r>
            <a:r>
              <a:rPr lang="ru-RU" dirty="0" err="1" smtClean="0"/>
              <a:t>реальні</a:t>
            </a:r>
            <a:r>
              <a:rPr lang="ru-RU" dirty="0" smtClean="0"/>
              <a:t> </a:t>
            </a:r>
            <a:r>
              <a:rPr lang="ru-RU" dirty="0" err="1" smtClean="0"/>
              <a:t>образи</a:t>
            </a:r>
            <a:r>
              <a:rPr lang="ru-RU" dirty="0" smtClean="0"/>
              <a:t> </a:t>
            </a:r>
            <a:r>
              <a:rPr lang="ru-RU" dirty="0" err="1" smtClean="0"/>
              <a:t>отримують</a:t>
            </a:r>
            <a:r>
              <a:rPr lang="ru-RU" dirty="0" smtClean="0"/>
              <a:t> </a:t>
            </a:r>
            <a:r>
              <a:rPr lang="ru-RU" dirty="0" err="1" smtClean="0"/>
              <a:t>витончено-духовну</a:t>
            </a:r>
            <a:r>
              <a:rPr lang="ru-RU" dirty="0" smtClean="0"/>
              <a:t> </a:t>
            </a:r>
            <a:r>
              <a:rPr lang="ru-RU" dirty="0" err="1" smtClean="0"/>
              <a:t>інтерпретацію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da3340a2a1c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275" y="285728"/>
            <a:ext cx="4657725" cy="6096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286248" y="5500678"/>
            <a:ext cx="2357454" cy="135732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Поховання</a:t>
            </a:r>
            <a:r>
              <a:rPr lang="ru-RU" dirty="0" smtClean="0"/>
              <a:t> графа </a:t>
            </a:r>
            <a:r>
              <a:rPr lang="ru-RU" dirty="0" err="1" smtClean="0"/>
              <a:t>Оргаса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4500562" cy="61436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err="1" smtClean="0"/>
              <a:t>Різкі</a:t>
            </a:r>
            <a:r>
              <a:rPr lang="ru-RU" dirty="0" smtClean="0"/>
              <a:t> </a:t>
            </a:r>
            <a:r>
              <a:rPr lang="ru-RU" dirty="0" err="1" smtClean="0"/>
              <a:t>ракурси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неприродно</a:t>
            </a:r>
            <a:r>
              <a:rPr lang="ru-RU" dirty="0" smtClean="0"/>
              <a:t> </a:t>
            </a:r>
            <a:r>
              <a:rPr lang="ru-RU" dirty="0" err="1" smtClean="0"/>
              <a:t>витягнуті</a:t>
            </a:r>
            <a:r>
              <a:rPr lang="ru-RU" dirty="0" smtClean="0"/>
              <a:t> </a:t>
            </a:r>
            <a:r>
              <a:rPr lang="ru-RU" dirty="0" err="1" smtClean="0"/>
              <a:t>пропорції</a:t>
            </a:r>
            <a:r>
              <a:rPr lang="ru-RU" dirty="0" smtClean="0"/>
              <a:t> в картинах художника часом </a:t>
            </a:r>
            <a:r>
              <a:rPr lang="ru-RU" dirty="0" err="1" smtClean="0"/>
              <a:t>створюють</a:t>
            </a:r>
            <a:r>
              <a:rPr lang="ru-RU" dirty="0" smtClean="0"/>
              <a:t> </a:t>
            </a:r>
            <a:r>
              <a:rPr lang="ru-RU" dirty="0" err="1" smtClean="0"/>
              <a:t>ефект</a:t>
            </a:r>
            <a:r>
              <a:rPr lang="ru-RU" dirty="0" smtClean="0"/>
              <a:t> </a:t>
            </a:r>
            <a:r>
              <a:rPr lang="ru-RU" dirty="0" err="1" smtClean="0"/>
              <a:t>стрімкої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масштабу </a:t>
            </a:r>
            <a:r>
              <a:rPr lang="ru-RU" dirty="0" err="1" smtClean="0"/>
              <a:t>фігур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предметів</a:t>
            </a:r>
            <a:r>
              <a:rPr lang="ru-RU" dirty="0" smtClean="0"/>
              <a:t>, то </a:t>
            </a:r>
            <a:r>
              <a:rPr lang="ru-RU" dirty="0" err="1" smtClean="0"/>
              <a:t>раптово</a:t>
            </a:r>
            <a:r>
              <a:rPr lang="ru-RU" dirty="0" smtClean="0"/>
              <a:t> </a:t>
            </a:r>
            <a:r>
              <a:rPr lang="ru-RU" dirty="0" err="1" smtClean="0"/>
              <a:t>виростають</a:t>
            </a:r>
            <a:r>
              <a:rPr lang="ru-RU" dirty="0" smtClean="0"/>
              <a:t>, </a:t>
            </a:r>
            <a:r>
              <a:rPr lang="ru-RU" dirty="0" err="1" smtClean="0"/>
              <a:t>то</a:t>
            </a:r>
            <a:r>
              <a:rPr lang="ru-RU" dirty="0" smtClean="0"/>
              <a:t> </a:t>
            </a:r>
            <a:r>
              <a:rPr lang="ru-RU" dirty="0" err="1" smtClean="0"/>
              <a:t>зникаючих</a:t>
            </a:r>
            <a:r>
              <a:rPr lang="ru-RU" dirty="0" smtClean="0"/>
              <a:t> в </a:t>
            </a:r>
            <a:r>
              <a:rPr lang="ru-RU" dirty="0" err="1" smtClean="0"/>
              <a:t>глибині</a:t>
            </a:r>
            <a:r>
              <a:rPr lang="ru-RU" dirty="0" smtClean="0"/>
              <a:t> картинного простору.</a:t>
            </a:r>
            <a:endParaRPr lang="ru-RU" dirty="0"/>
          </a:p>
        </p:txBody>
      </p:sp>
      <p:pic>
        <p:nvPicPr>
          <p:cNvPr id="4" name="Рисунок 3" descr="57482290_Muchenichestvo_svyatogo_Mavrikiya_15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57166"/>
            <a:ext cx="4343400" cy="639165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572000" y="5214950"/>
            <a:ext cx="2214546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Мучеництво</a:t>
            </a:r>
            <a:r>
              <a:rPr lang="ru-RU" dirty="0" smtClean="0"/>
              <a:t> святого </a:t>
            </a:r>
            <a:r>
              <a:rPr lang="ru-RU" dirty="0" err="1" smtClean="0"/>
              <a:t>Маврикія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3"/>
            <a:ext cx="8229600" cy="371477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Одну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головних</a:t>
            </a:r>
            <a:r>
              <a:rPr lang="ru-RU" dirty="0" smtClean="0"/>
              <a:t> ролей у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творах</a:t>
            </a:r>
            <a:r>
              <a:rPr lang="ru-RU" dirty="0" smtClean="0"/>
              <a:t> Ель Греко </a:t>
            </a:r>
            <a:r>
              <a:rPr lang="ru-RU" dirty="0" err="1" smtClean="0"/>
              <a:t>грає</a:t>
            </a:r>
            <a:r>
              <a:rPr lang="ru-RU" dirty="0" smtClean="0"/>
              <a:t> колорит, </a:t>
            </a:r>
            <a:r>
              <a:rPr lang="ru-RU" dirty="0" err="1" smtClean="0"/>
              <a:t>заснований</a:t>
            </a:r>
            <a:r>
              <a:rPr lang="ru-RU" dirty="0" smtClean="0"/>
              <a:t> на </a:t>
            </a:r>
            <a:r>
              <a:rPr lang="ru-RU" dirty="0" err="1" smtClean="0"/>
              <a:t>великій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холодних</a:t>
            </a:r>
            <a:r>
              <a:rPr lang="ru-RU" dirty="0" smtClean="0"/>
              <a:t> </a:t>
            </a:r>
            <a:r>
              <a:rPr lang="ru-RU" dirty="0" err="1" smtClean="0"/>
              <a:t>рефлексів</a:t>
            </a:r>
            <a:r>
              <a:rPr lang="ru-RU" dirty="0" smtClean="0"/>
              <a:t>, </a:t>
            </a:r>
            <a:r>
              <a:rPr lang="ru-RU" dirty="0" err="1" smtClean="0"/>
              <a:t>неспокійній</a:t>
            </a:r>
            <a:r>
              <a:rPr lang="ru-RU" dirty="0" smtClean="0"/>
              <a:t> </a:t>
            </a:r>
            <a:r>
              <a:rPr lang="ru-RU" dirty="0" err="1" smtClean="0"/>
              <a:t>грі</a:t>
            </a:r>
            <a:r>
              <a:rPr lang="ru-RU" dirty="0" smtClean="0"/>
              <a:t> </a:t>
            </a:r>
            <a:r>
              <a:rPr lang="ru-RU" dirty="0" err="1" smtClean="0"/>
              <a:t>контрастних</a:t>
            </a:r>
            <a:r>
              <a:rPr lang="ru-RU" dirty="0" smtClean="0"/>
              <a:t> </a:t>
            </a:r>
            <a:r>
              <a:rPr lang="ru-RU" dirty="0" err="1" smtClean="0"/>
              <a:t>кольорів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яскраво</a:t>
            </a:r>
            <a:r>
              <a:rPr lang="ru-RU" dirty="0" smtClean="0"/>
              <a:t> </a:t>
            </a:r>
            <a:r>
              <a:rPr lang="ru-RU" dirty="0" err="1" smtClean="0"/>
              <a:t>спалахують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приглушені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el_greco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00600" cy="6858000"/>
          </a:xfrm>
          <a:prstGeom prst="rect">
            <a:avLst/>
          </a:prstGeom>
        </p:spPr>
      </p:pic>
      <p:pic>
        <p:nvPicPr>
          <p:cNvPr id="5" name="Рисунок 4" descr="el_greco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0"/>
            <a:ext cx="4857752" cy="68580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571736" y="5500702"/>
            <a:ext cx="1643074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Христос, </a:t>
            </a:r>
            <a:r>
              <a:rPr lang="ru-RU" dirty="0" err="1" smtClean="0"/>
              <a:t>що</a:t>
            </a:r>
            <a:r>
              <a:rPr lang="ru-RU" dirty="0" smtClean="0"/>
              <a:t> нее </a:t>
            </a:r>
            <a:r>
              <a:rPr lang="ru-RU" dirty="0" err="1" smtClean="0"/>
              <a:t>хрест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7358082" y="5643554"/>
            <a:ext cx="1643074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Молитва святого </a:t>
            </a:r>
            <a:r>
              <a:rPr lang="ru-RU" dirty="0" err="1" smtClean="0"/>
              <a:t>Домініка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err="1" smtClean="0"/>
              <a:t>Підвищена</a:t>
            </a:r>
            <a:r>
              <a:rPr lang="ru-RU" dirty="0" smtClean="0"/>
              <a:t> </a:t>
            </a:r>
            <a:r>
              <a:rPr lang="ru-RU" dirty="0" err="1" smtClean="0"/>
              <a:t>одухотвореність</a:t>
            </a:r>
            <a:r>
              <a:rPr lang="ru-RU" dirty="0" smtClean="0"/>
              <a:t> </a:t>
            </a:r>
            <a:r>
              <a:rPr lang="ru-RU" dirty="0" err="1" smtClean="0"/>
              <a:t>образів</a:t>
            </a:r>
            <a:r>
              <a:rPr lang="ru-RU" dirty="0" smtClean="0"/>
              <a:t>, </a:t>
            </a:r>
            <a:r>
              <a:rPr lang="ru-RU" dirty="0" err="1" smtClean="0"/>
              <a:t>містична</a:t>
            </a:r>
            <a:r>
              <a:rPr lang="ru-RU" dirty="0" smtClean="0"/>
              <a:t> </a:t>
            </a:r>
            <a:r>
              <a:rPr lang="ru-RU" dirty="0" err="1" smtClean="0"/>
              <a:t>екзальтація</a:t>
            </a:r>
            <a:r>
              <a:rPr lang="ru-RU" dirty="0" smtClean="0"/>
              <a:t> </a:t>
            </a:r>
            <a:r>
              <a:rPr lang="ru-RU" dirty="0" err="1" smtClean="0"/>
              <a:t>зближують</a:t>
            </a:r>
            <a:r>
              <a:rPr lang="ru-RU" dirty="0" smtClean="0"/>
              <a:t> </a:t>
            </a:r>
            <a:r>
              <a:rPr lang="ru-RU" dirty="0" err="1" smtClean="0"/>
              <a:t>мистецтво</a:t>
            </a:r>
            <a:r>
              <a:rPr lang="ru-RU" dirty="0" smtClean="0"/>
              <a:t> Ель Греко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маньєризмом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висловлюють</a:t>
            </a:r>
            <a:r>
              <a:rPr lang="ru-RU" dirty="0" smtClean="0"/>
              <a:t> </a:t>
            </a:r>
            <a:r>
              <a:rPr lang="ru-RU" dirty="0" err="1" smtClean="0"/>
              <a:t>кризовий</a:t>
            </a:r>
            <a:r>
              <a:rPr lang="ru-RU" dirty="0" smtClean="0"/>
              <a:t> стан </a:t>
            </a:r>
            <a:r>
              <a:rPr lang="ru-RU" dirty="0" err="1" smtClean="0"/>
              <a:t>художньої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Пізнього</a:t>
            </a:r>
            <a:r>
              <a:rPr lang="ru-RU" dirty="0" smtClean="0"/>
              <a:t> </a:t>
            </a:r>
            <a:r>
              <a:rPr lang="ru-RU" dirty="0" err="1" smtClean="0"/>
              <a:t>Відродження</a:t>
            </a:r>
            <a:r>
              <a:rPr lang="ru-RU" dirty="0" smtClean="0"/>
              <a:t>. </a:t>
            </a:r>
            <a:r>
              <a:rPr lang="ru-RU" dirty="0" err="1" smtClean="0"/>
              <a:t>Зазначене</a:t>
            </a:r>
            <a:r>
              <a:rPr lang="ru-RU" dirty="0" smtClean="0"/>
              <a:t> </a:t>
            </a:r>
            <a:r>
              <a:rPr lang="ru-RU" dirty="0" err="1" smtClean="0"/>
              <a:t>напруженим</a:t>
            </a:r>
            <a:r>
              <a:rPr lang="ru-RU" dirty="0" smtClean="0"/>
              <a:t> </a:t>
            </a:r>
            <a:r>
              <a:rPr lang="ru-RU" dirty="0" err="1" smtClean="0"/>
              <a:t>прагненням</a:t>
            </a:r>
            <a:r>
              <a:rPr lang="ru-RU" dirty="0" smtClean="0"/>
              <a:t> до </a:t>
            </a:r>
            <a:r>
              <a:rPr lang="ru-RU" dirty="0" err="1" smtClean="0"/>
              <a:t>вираження</a:t>
            </a:r>
            <a:r>
              <a:rPr lang="ru-RU" dirty="0" smtClean="0"/>
              <a:t> </a:t>
            </a:r>
            <a:r>
              <a:rPr lang="ru-RU" dirty="0" err="1" smtClean="0"/>
              <a:t>піднесено-драматичних</a:t>
            </a:r>
            <a:r>
              <a:rPr lang="ru-RU" dirty="0" smtClean="0"/>
              <a:t> </a:t>
            </a:r>
            <a:r>
              <a:rPr lang="ru-RU" dirty="0" err="1" smtClean="0"/>
              <a:t>поривань</a:t>
            </a:r>
            <a:r>
              <a:rPr lang="ru-RU" dirty="0" smtClean="0"/>
              <a:t> </a:t>
            </a:r>
            <a:r>
              <a:rPr lang="ru-RU" dirty="0" err="1" smtClean="0"/>
              <a:t>людського</a:t>
            </a:r>
            <a:r>
              <a:rPr lang="ru-RU" dirty="0" smtClean="0"/>
              <a:t> духу, </a:t>
            </a:r>
            <a:r>
              <a:rPr lang="ru-RU" dirty="0" err="1" smtClean="0"/>
              <a:t>творчість</a:t>
            </a:r>
            <a:r>
              <a:rPr lang="ru-RU" dirty="0" smtClean="0"/>
              <a:t> Ель Греко в </a:t>
            </a:r>
            <a:r>
              <a:rPr lang="en-US" dirty="0" smtClean="0"/>
              <a:t>XVII-XIX </a:t>
            </a:r>
            <a:r>
              <a:rPr lang="ru-RU" dirty="0" err="1" smtClean="0"/>
              <a:t>століттях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забуто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заново </a:t>
            </a:r>
            <a:r>
              <a:rPr lang="ru-RU" dirty="0" err="1" smtClean="0"/>
              <a:t>відкрито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на початку </a:t>
            </a:r>
            <a:r>
              <a:rPr lang="en-US" dirty="0" smtClean="0"/>
              <a:t>XX </a:t>
            </a:r>
            <a:r>
              <a:rPr lang="ru-RU" dirty="0" err="1" smtClean="0"/>
              <a:t>століття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el_greco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6286480" y="4857760"/>
            <a:ext cx="2857520" cy="178595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Хлопчик, </a:t>
            </a:r>
            <a:r>
              <a:rPr lang="ru-RU" dirty="0" err="1" smtClean="0"/>
              <a:t>роздмухує</a:t>
            </a:r>
            <a:r>
              <a:rPr lang="ru-RU" dirty="0" smtClean="0"/>
              <a:t> скалку</a:t>
            </a:r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464646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303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Ель Греко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Ель Греко</dc:title>
  <dc:creator>Admin</dc:creator>
  <cp:lastModifiedBy>Admin</cp:lastModifiedBy>
  <cp:revision>4</cp:revision>
  <dcterms:created xsi:type="dcterms:W3CDTF">2014-11-18T19:48:18Z</dcterms:created>
  <dcterms:modified xsi:type="dcterms:W3CDTF">2014-11-18T20:19:26Z</dcterms:modified>
</cp:coreProperties>
</file>