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Международная торговля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Выполнила: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Ученица 11-Б класса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Прищепа Елизавета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dirty="0"/>
              <a:t>Терминология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5760640" cy="56166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5200" dirty="0" smtClean="0"/>
              <a:t>При </a:t>
            </a:r>
            <a:r>
              <a:rPr lang="ru-RU" sz="5200" dirty="0"/>
              <a:t>разработке </a:t>
            </a:r>
            <a:r>
              <a:rPr lang="ru-RU" sz="5200" dirty="0" err="1"/>
              <a:t>Инкотермс</a:t>
            </a:r>
            <a:r>
              <a:rPr lang="ru-RU" sz="5200" dirty="0"/>
              <a:t> были приложены значительные усилия для достижения максимально возможной и желаемой согласованности в отношении различных выражений, используемых в тринадцати терминах. Таким образом, удалось избежать использования различных формулировок для выражения одного и того же значения. Кроме того, по возможности использовались выражения, употребляемые в Конвенции ООН о договорах международной купли-продажи товаров</a:t>
            </a:r>
            <a:r>
              <a:rPr lang="ru-RU" sz="5200" dirty="0" smtClean="0"/>
              <a:t>.</a:t>
            </a:r>
          </a:p>
          <a:p>
            <a:pPr marL="0" indent="0">
              <a:buNone/>
            </a:pPr>
            <a:r>
              <a:rPr lang="ru-RU" sz="5200" dirty="0"/>
              <a:t>Все условия для облегчения понимания сгруппированы в четыре категории</a:t>
            </a:r>
            <a:r>
              <a:rPr lang="ru-RU" sz="5200" dirty="0" smtClean="0"/>
              <a:t>:</a:t>
            </a:r>
          </a:p>
          <a:p>
            <a:r>
              <a:rPr lang="ru-RU" sz="5200" dirty="0"/>
              <a:t>«Е» — условие, возлагающее на продавца минимальные обязательства: продавец должен лишь предоставить товар в распоряжение покупателя в согласованном месте — обычно в собственном помещении </a:t>
            </a:r>
            <a:r>
              <a:rPr lang="ru-RU" sz="5200" dirty="0" smtClean="0"/>
              <a:t>продавца.</a:t>
            </a:r>
          </a:p>
          <a:p>
            <a:r>
              <a:rPr lang="ru-RU" sz="5200" dirty="0"/>
              <a:t>«F» — условие, предусматривающее, чтобы продавец доставил товар для перевозки в соответствии с инструкциями </a:t>
            </a:r>
            <a:r>
              <a:rPr lang="ru-RU" sz="5200" dirty="0" smtClean="0"/>
              <a:t>покупателя</a:t>
            </a:r>
          </a:p>
          <a:p>
            <a:r>
              <a:rPr lang="ru-RU" sz="5200" dirty="0"/>
              <a:t>«С» — условие, возлагающее на продавца обязанность заключить договор перевозки на обычных условиях за свой собственный </a:t>
            </a:r>
            <a:r>
              <a:rPr lang="ru-RU" sz="5200" dirty="0" smtClean="0"/>
              <a:t>счет</a:t>
            </a:r>
          </a:p>
          <a:p>
            <a:r>
              <a:rPr lang="ru-RU" sz="5200" dirty="0"/>
              <a:t>«D» — условие, при котором продавец отвечает за прибытие товара в согласованное место или пункт назначения на границе или в стране </a:t>
            </a:r>
            <a:r>
              <a:rPr lang="ru-RU" sz="5200" dirty="0" smtClean="0"/>
              <a:t>импорта.</a:t>
            </a:r>
            <a:endParaRPr lang="ru-RU" sz="5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07328"/>
            <a:ext cx="2736304" cy="28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2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4982"/>
          </a:xfrm>
        </p:spPr>
        <p:txBody>
          <a:bodyPr/>
          <a:lstStyle/>
          <a:p>
            <a:r>
              <a:rPr lang="ru-RU" dirty="0"/>
              <a:t>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800" dirty="0" smtClean="0"/>
              <a:t>Регулированием </a:t>
            </a:r>
            <a:r>
              <a:rPr lang="ru-RU" sz="1800" dirty="0"/>
              <a:t>мировой торговли занимается ряд международных и общественных организаций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В 1966 году в целях содействия развитию права международной торговли была создана Комиссия ООН по праву международной торговли — вспомогательный орган Генеральной Ассамблеи ООН.</a:t>
            </a:r>
          </a:p>
          <a:p>
            <a:r>
              <a:rPr lang="ru-RU" sz="1800" dirty="0"/>
              <a:t>В 1995 году была основана глобальная международная организация в области правил международной торговли — Всемирная торговая организация (ВТО). ВТО является преемником Генерального соглашения о тарифах и торговле.</a:t>
            </a:r>
          </a:p>
          <a:p>
            <a:r>
              <a:rPr lang="ru-RU" sz="1800" dirty="0"/>
              <a:t>Всемирный экономический форум (ВЭФ) — международная неправительственная организация, деятельность которой направлена на развитие международного сотрудничества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      </a:t>
            </a:r>
            <a:r>
              <a:rPr lang="ru-RU" sz="1800" dirty="0"/>
              <a:t>Форумы проводятся в Давосе. Членами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Всемирного </a:t>
            </a:r>
            <a:r>
              <a:rPr lang="ru-RU" sz="1800" dirty="0"/>
              <a:t>экономического форума (ВЭФ)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являются </a:t>
            </a:r>
            <a:r>
              <a:rPr lang="ru-RU" sz="1800" dirty="0"/>
              <a:t>около 1000 крупных компаний и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организаций </a:t>
            </a:r>
            <a:r>
              <a:rPr lang="ru-RU" sz="1800" dirty="0"/>
              <a:t>из разных стран мира, в том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числе </a:t>
            </a:r>
            <a:r>
              <a:rPr lang="ru-RU" sz="1800" dirty="0"/>
              <a:t>и из России.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333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7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Рейтинг свободы торговли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Начиная </a:t>
            </a:r>
            <a:r>
              <a:rPr lang="ru-RU" sz="2000" dirty="0"/>
              <a:t>2008 публикуется доклад ВЭФ о состоянии и стимулировании мировой </a:t>
            </a:r>
            <a:r>
              <a:rPr lang="ru-RU" sz="2000" dirty="0" smtClean="0"/>
              <a:t>торговли. </a:t>
            </a:r>
            <a:r>
              <a:rPr lang="ru-RU" sz="2000" dirty="0"/>
              <a:t>Частью доклада является рейтинг стран по степени благоприятности условий для перемещения товаров и инвестиций через границы. По данным доклада 2009 первое место в списке из 121 страны разделили Сингапур и специальный административный район Китая Гонконг. Последние места рейтинга занимают Венесуэла, Кот-д'Ивуар и Чад. Россия заняла 109-е место по интегральному показателю и 113-е по доступности внешнего и внутреннего </a:t>
            </a:r>
            <a:r>
              <a:rPr lang="ru-RU" sz="2000" dirty="0" smtClean="0"/>
              <a:t>рынков.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53001"/>
            <a:ext cx="5328592" cy="24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/>
              <a:t>Международная торговля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627504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Международная торговля - система международных </a:t>
            </a:r>
            <a:r>
              <a:rPr lang="ru-RU" sz="2800" dirty="0"/>
              <a:t>товарно-денежных отношений, складывающаяся из внешней торговли всех стран мира.</a:t>
            </a:r>
          </a:p>
          <a:p>
            <a:pPr marL="0" indent="0">
              <a:buNone/>
            </a:pPr>
            <a:r>
              <a:rPr lang="ru-RU" sz="2800" dirty="0" smtClean="0"/>
              <a:t>	Международная </a:t>
            </a:r>
            <a:r>
              <a:rPr lang="ru-RU" sz="2800" dirty="0"/>
              <a:t>торговля возникла в процессе зарождения мирового рынка в XVI—XVIII веках. Её развитие — один из важных факторов развития мировой экономики Нового времени.</a:t>
            </a:r>
          </a:p>
          <a:p>
            <a:pPr marL="0" indent="0">
              <a:buNone/>
            </a:pPr>
            <a:r>
              <a:rPr lang="ru-RU" sz="2800" dirty="0" smtClean="0"/>
              <a:t>	Термин впервые </a:t>
            </a:r>
            <a:r>
              <a:rPr lang="ru-RU" sz="2800" dirty="0"/>
              <a:t>использовал в XII веке итальянский ученый-экономист Антонио </a:t>
            </a:r>
            <a:r>
              <a:rPr lang="ru-RU" sz="2800" dirty="0" err="1"/>
              <a:t>Маргаретти</a:t>
            </a:r>
            <a:r>
              <a:rPr lang="ru-RU" sz="2800" dirty="0"/>
              <a:t>, автор экономического трактата «Власть народных масс на Севере Италии».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16" y="1556792"/>
            <a:ext cx="2265334" cy="224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65394"/>
            <a:ext cx="2276718" cy="227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6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участия в международной торговле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00200"/>
            <a:ext cx="5040560" cy="50691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интенсификация воспроизводственного процесса в национальных хозяйствах является следствием усиления специализации, создания возможности для зарождения и развития массового производства, повышения степени загруженности оборудования, роста эффективности внедрения новых технологий;</a:t>
            </a:r>
          </a:p>
          <a:p>
            <a:r>
              <a:rPr lang="ru-RU" dirty="0"/>
              <a:t>увеличение экспортных поставок влечёт за собой повышение занятости;</a:t>
            </a:r>
          </a:p>
          <a:p>
            <a:r>
              <a:rPr lang="ru-RU" dirty="0"/>
              <a:t>международная конкуренция вызывает необходимость совершенствования предприятий;</a:t>
            </a:r>
          </a:p>
          <a:p>
            <a:r>
              <a:rPr lang="ru-RU" dirty="0"/>
              <a:t>экспортная выручка служит источником накопления капитала, направленного на промышленное развитие.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8" y="1717936"/>
            <a:ext cx="3102645" cy="401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Классические теории международной торговли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600" b="1" i="1" dirty="0" smtClean="0"/>
              <a:t>Меркантилизм</a:t>
            </a:r>
          </a:p>
          <a:p>
            <a:pPr marL="0" indent="0">
              <a:buNone/>
            </a:pPr>
            <a:r>
              <a:rPr lang="ru-RU" dirty="0" smtClean="0"/>
              <a:t>	Меркантилизм </a:t>
            </a:r>
            <a:r>
              <a:rPr lang="ru-RU" dirty="0"/>
              <a:t>— система взглядов экономистов XV—XVII веков, ориентированная на активное вмешательство государства в хозяйственную деятельность. Представители направления: Томас Мэн, Антуан де </a:t>
            </a:r>
            <a:r>
              <a:rPr lang="ru-RU" dirty="0" err="1"/>
              <a:t>Монкретьен</a:t>
            </a:r>
            <a:r>
              <a:rPr lang="ru-RU" dirty="0"/>
              <a:t>, Уильям Стаффорд. Термин был предложен Адамом Смитом, критиковавшим труды меркантилистов. Основные положения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необходимость поддержания активного торгового баланса государства (превышения экспорта над импортом);</a:t>
            </a:r>
          </a:p>
          <a:p>
            <a:r>
              <a:rPr lang="ru-RU" dirty="0"/>
              <a:t>признание пользы привлечения в страну золота и других драгоценных металлов с целью повышения её благосостояния;</a:t>
            </a:r>
          </a:p>
          <a:p>
            <a:r>
              <a:rPr lang="ru-RU" dirty="0"/>
              <a:t>деньги — стимул торговли, поскольку считается, что увеличение массы денег увеличивает объём товарной массы;</a:t>
            </a:r>
          </a:p>
          <a:p>
            <a:r>
              <a:rPr lang="ru-RU" dirty="0"/>
              <a:t>приветствуется протекционизм, направленный на импортирование сырья и полуфабрикатов и экспортирование готовой продукции;</a:t>
            </a:r>
          </a:p>
          <a:p>
            <a:r>
              <a:rPr lang="ru-RU" dirty="0"/>
              <a:t>ограничение на экспорт предметов роскоши, т. к. он ведет к утечке золота из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18401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Теория абсолютных преимуществ Адама Смита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04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Реальное </a:t>
            </a:r>
            <a:r>
              <a:rPr lang="ru-RU" dirty="0"/>
              <a:t>богатство страны состоит из товаров и услуг, доступных её гражданам. Если какая-либо страна может производить тот или иной товар больше и дешевле, чем другие страны, то она обладает абсолютным преимуществом. Одни страны могут производить товары более эффективно, чем другие. Ресурсы страны перетекают в рентабельные отрасли, так как страна не может конкурировать в нерентабельных отраслях. Это приводит к повышению производительности страны, а также квалификации рабочей силы; длительные периоды производства однородной продукции обеспечивают стимулирование выработки более эффективных методов работы.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Естественные </a:t>
            </a:r>
            <a:r>
              <a:rPr lang="ru-RU" dirty="0"/>
              <a:t>преимущества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климат;</a:t>
            </a:r>
          </a:p>
          <a:p>
            <a:r>
              <a:rPr lang="ru-RU" dirty="0"/>
              <a:t>территория;</a:t>
            </a:r>
          </a:p>
          <a:p>
            <a:r>
              <a:rPr lang="ru-RU" dirty="0"/>
              <a:t>ресурсы.</a:t>
            </a:r>
          </a:p>
          <a:p>
            <a:pPr marL="0" indent="0">
              <a:buNone/>
            </a:pPr>
            <a:r>
              <a:rPr lang="ru-RU" dirty="0" smtClean="0"/>
              <a:t>	Приобретенные </a:t>
            </a:r>
            <a:r>
              <a:rPr lang="ru-RU" dirty="0"/>
              <a:t>преимущества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технология производства, то есть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способность </a:t>
            </a:r>
            <a:r>
              <a:rPr lang="ru-RU" dirty="0"/>
              <a:t>изготовить разнообразную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продукцию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3888432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Теория сравнительных преимуществ Давида </a:t>
            </a:r>
            <a:r>
              <a:rPr lang="ru-RU" dirty="0" err="1"/>
              <a:t>Рикардо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184576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	Специализация </a:t>
            </a:r>
            <a:r>
              <a:rPr lang="ru-RU" sz="2000" dirty="0"/>
              <a:t>на производстве товара, имеющего максимальные сравнительные преимущества, выгодна и в случае отсутствия абсолютных преимуществ. Страна должна специализироваться на экспорте товаров, в производстве которых она имеет наибольшее абсолютное преимущество (если она имеет абсолютное преимущество по обоим товарам) или наименьшее абсолютное </a:t>
            </a:r>
            <a:r>
              <a:rPr lang="ru-RU" sz="2000" dirty="0" err="1"/>
              <a:t>непреимущество</a:t>
            </a:r>
            <a:r>
              <a:rPr lang="ru-RU" sz="2000" dirty="0"/>
              <a:t> (если она не имеет абсолютного преимущества ни по одному из товаров). Специализация на определённых видах товаров выгодна для каждой из этих стран и приводит к росту общего объёма производства, происходит мотивация торговли даже в том случае, если одна страна обладает абсолютным преимуществом в производстве всех товаров перед другой страной. Примером в данном случае может служить обмен английского сукна на португальское вино, что приносит выгоды обеим странам.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31088"/>
            <a:ext cx="3334625" cy="43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Теория </a:t>
            </a:r>
            <a:r>
              <a:rPr lang="ru-RU" dirty="0" err="1"/>
              <a:t>Хекшера</a:t>
            </a:r>
            <a:r>
              <a:rPr lang="ru-RU" dirty="0"/>
              <a:t>-Олина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052736"/>
            <a:ext cx="5357229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	Согласно </a:t>
            </a:r>
            <a:r>
              <a:rPr lang="ru-RU" sz="1800" dirty="0"/>
              <a:t>данной теории страна экспортирует товар, для производства которого используется интенсивно относительно избыточный фактор производства, и импортирует товары, для производства которых она испытывает относительный недостаток факторов производства. Необходимые условия существования</a:t>
            </a:r>
            <a:r>
              <a:rPr lang="ru-RU" sz="1800" dirty="0" smtClean="0"/>
              <a:t>:</a:t>
            </a:r>
            <a:endParaRPr lang="ru-RU" sz="1800" dirty="0"/>
          </a:p>
          <a:p>
            <a:r>
              <a:rPr lang="ru-RU" sz="1800" dirty="0"/>
              <a:t>у стран-участниц международного обмена складывается тенденция к вывозу тех товаров и услуг, для изготовления которых используются преимущественно факторы производства, имеющиеся в избытке, и, наоборот, тенденция к ввозу той продукции, по которой имеется дефицит каких-либо факторов;</a:t>
            </a:r>
          </a:p>
          <a:p>
            <a:r>
              <a:rPr lang="ru-RU" sz="1800" dirty="0" smtClean="0"/>
              <a:t>существует </a:t>
            </a:r>
            <a:r>
              <a:rPr lang="ru-RU" sz="1800" dirty="0"/>
              <a:t>возможность при достаточной международной мобильности факторов производства замены экспорта товаров перемещением самих факторов между странами.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49" y="1196752"/>
            <a:ext cx="3043220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49" y="3789040"/>
            <a:ext cx="304322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 </a:t>
            </a:r>
            <a:r>
              <a:rPr lang="ru-RU" dirty="0" err="1"/>
              <a:t>Самуэльсона</a:t>
            </a:r>
            <a:r>
              <a:rPr lang="ru-RU" dirty="0"/>
              <a:t> и </a:t>
            </a:r>
            <a:r>
              <a:rPr lang="ru-RU" dirty="0" err="1"/>
              <a:t>Столпера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268760"/>
            <a:ext cx="5122912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600" dirty="0" smtClean="0"/>
              <a:t>В </a:t>
            </a:r>
            <a:r>
              <a:rPr lang="ru-RU" sz="2600" dirty="0"/>
              <a:t>середине XX в. (1948 г.) американские экономисты П. </a:t>
            </a:r>
            <a:r>
              <a:rPr lang="ru-RU" sz="2600" dirty="0" err="1"/>
              <a:t>Самуэльсон</a:t>
            </a:r>
            <a:r>
              <a:rPr lang="ru-RU" sz="2600" dirty="0"/>
              <a:t> и В. </a:t>
            </a:r>
            <a:r>
              <a:rPr lang="ru-RU" sz="2600" dirty="0" err="1"/>
              <a:t>Столпер</a:t>
            </a:r>
            <a:r>
              <a:rPr lang="ru-RU" sz="2600" dirty="0"/>
              <a:t> усовершенствовали теорию </a:t>
            </a:r>
            <a:r>
              <a:rPr lang="ru-RU" sz="2600" dirty="0" err="1"/>
              <a:t>Хекшера</a:t>
            </a:r>
            <a:r>
              <a:rPr lang="ru-RU" sz="2600" dirty="0"/>
              <a:t> — Олина, представив, что в случае однородности факторов производства, идентичности техники, совершенной конкуренции и полной мобильности товаров международный обмен выравнивает цену факторов производства между странами. Авторы основывают свою концепцию на модели </a:t>
            </a:r>
            <a:r>
              <a:rPr lang="ru-RU" sz="2600" dirty="0" err="1"/>
              <a:t>Рикардо</a:t>
            </a:r>
            <a:r>
              <a:rPr lang="ru-RU" sz="2600" dirty="0"/>
              <a:t> с дополнениями </a:t>
            </a:r>
            <a:r>
              <a:rPr lang="ru-RU" sz="2600" dirty="0" err="1"/>
              <a:t>Хекшера</a:t>
            </a:r>
            <a:r>
              <a:rPr lang="ru-RU" sz="2600" dirty="0"/>
              <a:t> и Олина и рассматривают торговлю не просто как взаимовыгодный обмен, но и как средство, позволяющее сократить разрыв в уровне развития между странами.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2" y="1484784"/>
            <a:ext cx="324826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ИНКОТЕРМС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ИНКОТЕРМС </a:t>
            </a:r>
            <a:r>
              <a:rPr lang="ru-RU" dirty="0"/>
              <a:t>— это международные правила, признанные правительственными органами, юридическими компаниями и коммерсантами по всему миру как толкование наиболее применимых в международной торговле терминов. Сфера действия </a:t>
            </a:r>
            <a:r>
              <a:rPr lang="ru-RU" dirty="0" err="1"/>
              <a:t>Инкотермс</a:t>
            </a:r>
            <a:r>
              <a:rPr lang="ru-RU" dirty="0"/>
              <a:t> распространяется на права и обязанности сторон по договору купли-продажи в части поставки товаров. Каждый термин </a:t>
            </a:r>
            <a:r>
              <a:rPr lang="ru-RU" dirty="0" err="1"/>
              <a:t>Инкотермс</a:t>
            </a:r>
            <a:r>
              <a:rPr lang="ru-RU" dirty="0"/>
              <a:t> представляет собой аббревиатуру из трех букв. Существуют разные редакции </a:t>
            </a:r>
            <a:r>
              <a:rPr lang="ru-RU" dirty="0" err="1"/>
              <a:t>инкотермс</a:t>
            </a:r>
            <a:r>
              <a:rPr lang="ru-RU" dirty="0"/>
              <a:t> (2000, 2005, 2010). Их применение факультативно по выбору сторон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28163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102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Международная торговля</vt:lpstr>
      <vt:lpstr>Международная торговля</vt:lpstr>
      <vt:lpstr>Преимущества участия в международной торговле</vt:lpstr>
      <vt:lpstr>Классические теории международной торговли</vt:lpstr>
      <vt:lpstr>Теория абсолютных преимуществ Адама Смита</vt:lpstr>
      <vt:lpstr>Теория сравнительных преимуществ Давида Рикардо</vt:lpstr>
      <vt:lpstr>Теория Хекшера-Олина</vt:lpstr>
      <vt:lpstr>Теория Самуэльсона и Столпера</vt:lpstr>
      <vt:lpstr>ИНКОТЕРМС</vt:lpstr>
      <vt:lpstr>Терминология</vt:lpstr>
      <vt:lpstr>Организации</vt:lpstr>
      <vt:lpstr>Рейтинг свободы торговли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торговля</dc:title>
  <cp:lastModifiedBy>qwery</cp:lastModifiedBy>
  <cp:revision>7</cp:revision>
  <dcterms:modified xsi:type="dcterms:W3CDTF">2014-04-11T16:19:05Z</dcterms:modified>
</cp:coreProperties>
</file>