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AEF6B-2C76-4E1F-97B4-B0EC4E6A3E72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56A8A-F1A8-40EA-B401-F3887B4AA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71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AEF6B-2C76-4E1F-97B4-B0EC4E6A3E72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56A8A-F1A8-40EA-B401-F3887B4AA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69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AEF6B-2C76-4E1F-97B4-B0EC4E6A3E72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56A8A-F1A8-40EA-B401-F3887B4AA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64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AEF6B-2C76-4E1F-97B4-B0EC4E6A3E72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56A8A-F1A8-40EA-B401-F3887B4AA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84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AEF6B-2C76-4E1F-97B4-B0EC4E6A3E72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56A8A-F1A8-40EA-B401-F3887B4AA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68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AEF6B-2C76-4E1F-97B4-B0EC4E6A3E72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56A8A-F1A8-40EA-B401-F3887B4AA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95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AEF6B-2C76-4E1F-97B4-B0EC4E6A3E72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56A8A-F1A8-40EA-B401-F3887B4AA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90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AEF6B-2C76-4E1F-97B4-B0EC4E6A3E72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56A8A-F1A8-40EA-B401-F3887B4AA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80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AEF6B-2C76-4E1F-97B4-B0EC4E6A3E72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56A8A-F1A8-40EA-B401-F3887B4AA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0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AEF6B-2C76-4E1F-97B4-B0EC4E6A3E72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56A8A-F1A8-40EA-B401-F3887B4AA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71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AEF6B-2C76-4E1F-97B4-B0EC4E6A3E72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56A8A-F1A8-40EA-B401-F3887B4AA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1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AEF6B-2C76-4E1F-97B4-B0EC4E6A3E72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56A8A-F1A8-40EA-B401-F3887B4AA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8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1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6912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Корупція</a:t>
            </a:r>
            <a:r>
              <a:rPr lang="ru-RU" sz="2000" dirty="0" smtClean="0">
                <a:solidFill>
                  <a:schemeClr val="bg1"/>
                </a:solidFill>
              </a:rPr>
              <a:t> (</a:t>
            </a:r>
            <a:r>
              <a:rPr lang="ru-RU" sz="2000" dirty="0" err="1" smtClean="0">
                <a:solidFill>
                  <a:schemeClr val="bg1"/>
                </a:solidFill>
              </a:rPr>
              <a:t>від</a:t>
            </a:r>
            <a:r>
              <a:rPr lang="ru-RU" sz="2000" dirty="0" smtClean="0">
                <a:solidFill>
                  <a:schemeClr val="bg1"/>
                </a:solidFill>
              </a:rPr>
              <a:t> лат. </a:t>
            </a:r>
            <a:r>
              <a:rPr lang="en-US" sz="2000" dirty="0" err="1" smtClean="0">
                <a:solidFill>
                  <a:schemeClr val="bg1"/>
                </a:solidFill>
              </a:rPr>
              <a:t>corrumpere</a:t>
            </a:r>
            <a:r>
              <a:rPr lang="en-US" sz="2000" dirty="0" smtClean="0">
                <a:solidFill>
                  <a:schemeClr val="bg1"/>
                </a:solidFill>
              </a:rPr>
              <a:t> — </a:t>
            </a:r>
            <a:r>
              <a:rPr lang="ru-RU" sz="2000" dirty="0" err="1" smtClean="0">
                <a:solidFill>
                  <a:schemeClr val="bg1"/>
                </a:solidFill>
              </a:rPr>
              <a:t>псувати</a:t>
            </a:r>
            <a:r>
              <a:rPr lang="ru-RU" sz="2000" dirty="0" smtClean="0">
                <a:solidFill>
                  <a:schemeClr val="bg1"/>
                </a:solidFill>
              </a:rPr>
              <a:t>) — </a:t>
            </a:r>
            <a:r>
              <a:rPr lang="ru-RU" sz="2000" dirty="0" err="1" smtClean="0">
                <a:solidFill>
                  <a:schemeClr val="bg1"/>
                </a:solidFill>
              </a:rPr>
              <a:t>протиправна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діяльність</a:t>
            </a:r>
            <a:r>
              <a:rPr lang="ru-RU" sz="2000" dirty="0" smtClean="0">
                <a:solidFill>
                  <a:schemeClr val="bg1"/>
                </a:solidFill>
              </a:rPr>
              <a:t>, яка </a:t>
            </a:r>
            <a:r>
              <a:rPr lang="ru-RU" sz="2000" dirty="0" err="1" smtClean="0">
                <a:solidFill>
                  <a:schemeClr val="bg1"/>
                </a:solidFill>
              </a:rPr>
              <a:t>полягає</a:t>
            </a:r>
            <a:r>
              <a:rPr lang="ru-RU" sz="2000" dirty="0" smtClean="0">
                <a:solidFill>
                  <a:schemeClr val="bg1"/>
                </a:solidFill>
              </a:rPr>
              <a:t> у </a:t>
            </a:r>
            <a:r>
              <a:rPr lang="ru-RU" sz="2000" dirty="0" err="1" smtClean="0">
                <a:solidFill>
                  <a:schemeClr val="bg1"/>
                </a:solidFill>
              </a:rPr>
              <a:t>використанні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службовими</a:t>
            </a:r>
            <a:r>
              <a:rPr lang="ru-RU" sz="2000" dirty="0" smtClean="0">
                <a:solidFill>
                  <a:schemeClr val="bg1"/>
                </a:solidFill>
              </a:rPr>
              <a:t> особами </a:t>
            </a:r>
            <a:r>
              <a:rPr lang="ru-RU" sz="2000" dirty="0" err="1" smtClean="0">
                <a:solidFill>
                  <a:schemeClr val="bg1"/>
                </a:solidFill>
              </a:rPr>
              <a:t>їх</a:t>
            </a:r>
            <a:r>
              <a:rPr lang="ru-RU" sz="2000" dirty="0" smtClean="0">
                <a:solidFill>
                  <a:schemeClr val="bg1"/>
                </a:solidFill>
              </a:rPr>
              <a:t> прав і </a:t>
            </a:r>
            <a:r>
              <a:rPr lang="ru-RU" sz="2000" dirty="0" err="1" smtClean="0">
                <a:solidFill>
                  <a:schemeClr val="bg1"/>
                </a:solidFill>
              </a:rPr>
              <a:t>посадових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можливостей</a:t>
            </a:r>
            <a:r>
              <a:rPr lang="ru-RU" sz="2000" dirty="0" smtClean="0">
                <a:solidFill>
                  <a:schemeClr val="bg1"/>
                </a:solidFill>
              </a:rPr>
              <a:t> для </a:t>
            </a:r>
            <a:r>
              <a:rPr lang="ru-RU" sz="2000" dirty="0" err="1" smtClean="0">
                <a:solidFill>
                  <a:schemeClr val="bg1"/>
                </a:solidFill>
              </a:rPr>
              <a:t>особистого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збагачення</a:t>
            </a:r>
            <a:r>
              <a:rPr lang="ru-RU" sz="2000" dirty="0" smtClean="0">
                <a:solidFill>
                  <a:schemeClr val="bg1"/>
                </a:solidFill>
              </a:rPr>
              <a:t>; </a:t>
            </a:r>
            <a:r>
              <a:rPr lang="ru-RU" sz="2000" dirty="0" err="1" smtClean="0">
                <a:solidFill>
                  <a:schemeClr val="bg1"/>
                </a:solidFill>
              </a:rPr>
              <a:t>підкупність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продажність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громадських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політичних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діячів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18448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Розгорнуте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визначення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містить</a:t>
            </a:r>
            <a:r>
              <a:rPr lang="ru-RU" sz="2000" dirty="0" smtClean="0">
                <a:solidFill>
                  <a:schemeClr val="bg1"/>
                </a:solidFill>
              </a:rPr>
              <a:t> ЗУ «Про засади </a:t>
            </a:r>
            <a:r>
              <a:rPr lang="ru-RU" sz="2000" dirty="0" err="1" smtClean="0">
                <a:solidFill>
                  <a:schemeClr val="bg1"/>
                </a:solidFill>
              </a:rPr>
              <a:t>запобігання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протидії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корупції</a:t>
            </a:r>
            <a:r>
              <a:rPr lang="ru-RU" sz="2000" dirty="0" smtClean="0">
                <a:solidFill>
                  <a:schemeClr val="bg1"/>
                </a:solidFill>
              </a:rPr>
              <a:t>».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96952"/>
            <a:ext cx="2551128" cy="367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2993300"/>
            <a:ext cx="29523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Корупційним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правопорушенням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вважається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умисне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діяння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містить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ознаки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корупції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вчинене</a:t>
            </a:r>
            <a:r>
              <a:rPr lang="ru-RU" dirty="0" smtClean="0">
                <a:solidFill>
                  <a:schemeClr val="bg1"/>
                </a:solidFill>
              </a:rPr>
              <a:t> особою, </a:t>
            </a:r>
            <a:r>
              <a:rPr lang="ru-RU" dirty="0" err="1" smtClean="0">
                <a:solidFill>
                  <a:schemeClr val="bg1"/>
                </a:solidFill>
              </a:rPr>
              <a:t>зазначеною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частині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першій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статті</a:t>
            </a:r>
            <a:r>
              <a:rPr lang="ru-RU" dirty="0" smtClean="0">
                <a:solidFill>
                  <a:schemeClr val="bg1"/>
                </a:solidFill>
              </a:rPr>
              <a:t> 4 </a:t>
            </a:r>
            <a:r>
              <a:rPr lang="ru-RU" dirty="0" err="1" smtClean="0">
                <a:solidFill>
                  <a:schemeClr val="bg1"/>
                </a:solidFill>
              </a:rPr>
              <a:t>цього</a:t>
            </a:r>
            <a:r>
              <a:rPr lang="ru-RU" dirty="0" smtClean="0">
                <a:solidFill>
                  <a:schemeClr val="bg1"/>
                </a:solidFill>
              </a:rPr>
              <a:t> Закону, за яке законом установлено </a:t>
            </a:r>
            <a:r>
              <a:rPr lang="ru-RU" dirty="0" err="1" smtClean="0">
                <a:solidFill>
                  <a:schemeClr val="bg1"/>
                </a:solidFill>
              </a:rPr>
              <a:t>кримінальну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адміністративну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цивільно-правову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дисциплінарну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відповідальність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Типи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взаємодіючих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суб'єктів</a:t>
            </a:r>
            <a:endParaRPr lang="ru-RU" sz="28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    </a:t>
            </a:r>
            <a:r>
              <a:rPr lang="ru-RU" sz="2000" dirty="0" err="1" smtClean="0">
                <a:solidFill>
                  <a:schemeClr val="bg1"/>
                </a:solidFill>
              </a:rPr>
              <a:t>Побутова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корупція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- </a:t>
            </a:r>
            <a:r>
              <a:rPr lang="ru-RU" sz="2000" dirty="0" err="1" smtClean="0">
                <a:solidFill>
                  <a:schemeClr val="bg1"/>
                </a:solidFill>
              </a:rPr>
              <a:t>породжується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взаємодією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пересічних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громадян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чиновників</a:t>
            </a:r>
            <a:r>
              <a:rPr lang="ru-RU" sz="2000" dirty="0" smtClean="0">
                <a:solidFill>
                  <a:schemeClr val="bg1"/>
                </a:solidFill>
              </a:rPr>
              <a:t>. У </a:t>
            </a:r>
            <a:r>
              <a:rPr lang="ru-RU" sz="2000" dirty="0" err="1" smtClean="0">
                <a:solidFill>
                  <a:schemeClr val="bg1"/>
                </a:solidFill>
              </a:rPr>
              <a:t>неї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входять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різні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подарунки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від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громадян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послуги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посадовій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особі</a:t>
            </a:r>
            <a:r>
              <a:rPr lang="ru-RU" sz="2000" dirty="0" smtClean="0">
                <a:solidFill>
                  <a:schemeClr val="bg1"/>
                </a:solidFill>
              </a:rPr>
              <a:t> і членам </a:t>
            </a:r>
            <a:r>
              <a:rPr lang="ru-RU" sz="2000" dirty="0" err="1" smtClean="0">
                <a:solidFill>
                  <a:schemeClr val="bg1"/>
                </a:solidFill>
              </a:rPr>
              <a:t>його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сім'ї</a:t>
            </a:r>
            <a:r>
              <a:rPr lang="ru-RU" sz="2000" dirty="0" smtClean="0">
                <a:solidFill>
                  <a:schemeClr val="bg1"/>
                </a:solidFill>
              </a:rPr>
              <a:t>. До </a:t>
            </a:r>
            <a:r>
              <a:rPr lang="ru-RU" sz="2000" dirty="0" err="1" smtClean="0">
                <a:solidFill>
                  <a:schemeClr val="bg1"/>
                </a:solidFill>
              </a:rPr>
              <a:t>цієї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категорії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також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відноситься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кумівство</a:t>
            </a:r>
            <a:r>
              <a:rPr lang="ru-RU" sz="2000" dirty="0" smtClean="0">
                <a:solidFill>
                  <a:schemeClr val="bg1"/>
                </a:solidFill>
              </a:rPr>
              <a:t> .</a:t>
            </a:r>
          </a:p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89093"/>
            <a:ext cx="3528392" cy="264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72" y="3645024"/>
            <a:ext cx="3946748" cy="26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54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3529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Ділова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корупція</a:t>
            </a:r>
            <a:r>
              <a:rPr lang="en-US" sz="2400" dirty="0" smtClean="0">
                <a:solidFill>
                  <a:schemeClr val="bg1"/>
                </a:solidFill>
              </a:rPr>
              <a:t> - 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виникає</a:t>
            </a:r>
            <a:r>
              <a:rPr lang="ru-RU" sz="2400" dirty="0" smtClean="0">
                <a:solidFill>
                  <a:schemeClr val="bg1"/>
                </a:solidFill>
              </a:rPr>
              <a:t> при </a:t>
            </a:r>
            <a:r>
              <a:rPr lang="ru-RU" sz="2400" dirty="0" err="1" smtClean="0">
                <a:solidFill>
                  <a:schemeClr val="bg1"/>
                </a:solidFill>
              </a:rPr>
              <a:t>взаємодії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влади</a:t>
            </a:r>
            <a:r>
              <a:rPr lang="ru-RU" sz="2400" dirty="0" smtClean="0">
                <a:solidFill>
                  <a:schemeClr val="bg1"/>
                </a:solidFill>
              </a:rPr>
              <a:t> і </a:t>
            </a:r>
            <a:r>
              <a:rPr lang="ru-RU" sz="2400" dirty="0" err="1" smtClean="0">
                <a:solidFill>
                  <a:schemeClr val="bg1"/>
                </a:solidFill>
              </a:rPr>
              <a:t>бізнесу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Наприклад</a:t>
            </a:r>
            <a:r>
              <a:rPr lang="ru-RU" sz="2400" dirty="0" smtClean="0">
                <a:solidFill>
                  <a:schemeClr val="bg1"/>
                </a:solidFill>
              </a:rPr>
              <a:t>, у </a:t>
            </a:r>
            <a:r>
              <a:rPr lang="ru-RU" sz="2400" dirty="0" err="1" smtClean="0">
                <a:solidFill>
                  <a:schemeClr val="bg1"/>
                </a:solidFill>
              </a:rPr>
              <a:t>разі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господарської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суперечки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сторони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можуть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прагнути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заручитися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підтримкою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судді</a:t>
            </a:r>
            <a:r>
              <a:rPr lang="ru-RU" sz="2400" dirty="0" smtClean="0">
                <a:solidFill>
                  <a:schemeClr val="bg1"/>
                </a:solidFill>
              </a:rPr>
              <a:t> з метою </a:t>
            </a:r>
            <a:r>
              <a:rPr lang="ru-RU" sz="2400" dirty="0" err="1" smtClean="0">
                <a:solidFill>
                  <a:schemeClr val="bg1"/>
                </a:solidFill>
              </a:rPr>
              <a:t>винесення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ухвали</a:t>
            </a:r>
            <a:r>
              <a:rPr lang="ru-RU" sz="2400" dirty="0" smtClean="0">
                <a:solidFill>
                  <a:schemeClr val="bg1"/>
                </a:solidFill>
              </a:rPr>
              <a:t> в свою </a:t>
            </a:r>
            <a:r>
              <a:rPr lang="ru-RU" sz="2400" dirty="0" err="1" smtClean="0">
                <a:solidFill>
                  <a:schemeClr val="bg1"/>
                </a:solidFill>
              </a:rPr>
              <a:t>користь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3000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86" y="3993083"/>
            <a:ext cx="3613770" cy="248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98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88640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Корупція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верховної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влади</a:t>
            </a:r>
            <a:r>
              <a:rPr lang="en-US" sz="2400" dirty="0" smtClean="0">
                <a:solidFill>
                  <a:schemeClr val="bg1"/>
                </a:solidFill>
              </a:rPr>
              <a:t> - 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відноситься</a:t>
            </a:r>
            <a:r>
              <a:rPr lang="ru-RU" sz="2400" dirty="0" smtClean="0">
                <a:solidFill>
                  <a:schemeClr val="bg1"/>
                </a:solidFill>
              </a:rPr>
              <a:t> до </a:t>
            </a:r>
            <a:r>
              <a:rPr lang="ru-RU" sz="2400" dirty="0" err="1" smtClean="0">
                <a:solidFill>
                  <a:schemeClr val="bg1"/>
                </a:solidFill>
              </a:rPr>
              <a:t>політичного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керівництва</a:t>
            </a:r>
            <a:r>
              <a:rPr lang="ru-RU" sz="2400" dirty="0" smtClean="0">
                <a:solidFill>
                  <a:schemeClr val="bg1"/>
                </a:solidFill>
              </a:rPr>
              <a:t> і </a:t>
            </a:r>
            <a:r>
              <a:rPr lang="ru-RU" sz="2400" dirty="0" err="1" smtClean="0">
                <a:solidFill>
                  <a:schemeClr val="bg1"/>
                </a:solidFill>
              </a:rPr>
              <a:t>верховних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судів</a:t>
            </a:r>
            <a:r>
              <a:rPr lang="ru-RU" sz="2400" dirty="0" smtClean="0">
                <a:solidFill>
                  <a:schemeClr val="bg1"/>
                </a:solidFill>
              </a:rPr>
              <a:t> в </a:t>
            </a:r>
            <a:r>
              <a:rPr lang="ru-RU" sz="2400" dirty="0" err="1" smtClean="0">
                <a:solidFill>
                  <a:schemeClr val="bg1"/>
                </a:solidFill>
              </a:rPr>
              <a:t>демократичних</a:t>
            </a:r>
            <a:r>
              <a:rPr lang="ru-RU" sz="2400" dirty="0" smtClean="0">
                <a:solidFill>
                  <a:schemeClr val="bg1"/>
                </a:solidFill>
              </a:rPr>
              <a:t> системах. Вона </a:t>
            </a:r>
            <a:r>
              <a:rPr lang="ru-RU" sz="2400" dirty="0" err="1" smtClean="0">
                <a:solidFill>
                  <a:schemeClr val="bg1"/>
                </a:solidFill>
              </a:rPr>
              <a:t>стосується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груп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що</a:t>
            </a:r>
            <a:r>
              <a:rPr lang="ru-RU" sz="2400" dirty="0" smtClean="0">
                <a:solidFill>
                  <a:schemeClr val="bg1"/>
                </a:solidFill>
              </a:rPr>
              <a:t> стоять у </a:t>
            </a:r>
            <a:r>
              <a:rPr lang="ru-RU" sz="2400" dirty="0" err="1" smtClean="0">
                <a:solidFill>
                  <a:schemeClr val="bg1"/>
                </a:solidFill>
              </a:rPr>
              <a:t>влади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недобросовісна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поведінка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яких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полягає</a:t>
            </a:r>
            <a:r>
              <a:rPr lang="ru-RU" sz="2400" dirty="0" smtClean="0">
                <a:solidFill>
                  <a:schemeClr val="bg1"/>
                </a:solidFill>
              </a:rPr>
              <a:t> в </a:t>
            </a:r>
            <a:r>
              <a:rPr lang="ru-RU" sz="2400" dirty="0" err="1" smtClean="0">
                <a:solidFill>
                  <a:schemeClr val="bg1"/>
                </a:solidFill>
              </a:rPr>
              <a:t>здійсненні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політики</a:t>
            </a:r>
            <a:r>
              <a:rPr lang="ru-RU" sz="2400" dirty="0" smtClean="0">
                <a:solidFill>
                  <a:schemeClr val="bg1"/>
                </a:solidFill>
              </a:rPr>
              <a:t> в </a:t>
            </a:r>
            <a:r>
              <a:rPr lang="ru-RU" sz="2400" dirty="0" err="1" smtClean="0">
                <a:solidFill>
                  <a:schemeClr val="bg1"/>
                </a:solidFill>
              </a:rPr>
              <a:t>своїх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інтересах</a:t>
            </a:r>
            <a:r>
              <a:rPr lang="ru-RU" sz="2400" dirty="0" smtClean="0">
                <a:solidFill>
                  <a:schemeClr val="bg1"/>
                </a:solidFill>
              </a:rPr>
              <a:t> і в </a:t>
            </a:r>
            <a:r>
              <a:rPr lang="ru-RU" sz="2400" dirty="0" err="1" smtClean="0">
                <a:solidFill>
                  <a:schemeClr val="bg1"/>
                </a:solidFill>
              </a:rPr>
              <a:t>збиток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інтересам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виборців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16" y="3789040"/>
            <a:ext cx="4029243" cy="268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884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1248" y="116632"/>
            <a:ext cx="3069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Шкода </a:t>
            </a:r>
            <a:r>
              <a:rPr lang="ru-RU" sz="2800" dirty="0" err="1" smtClean="0">
                <a:solidFill>
                  <a:schemeClr val="bg1"/>
                </a:solidFill>
              </a:rPr>
              <a:t>від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корупції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248" y="920621"/>
            <a:ext cx="34346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неефективний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розподіл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витрачання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державних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коштів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ресурсів</a:t>
            </a:r>
            <a:r>
              <a:rPr lang="ru-RU" sz="2000" dirty="0" smtClean="0">
                <a:solidFill>
                  <a:schemeClr val="bg1"/>
                </a:solidFill>
              </a:rPr>
              <a:t>; </a:t>
            </a:r>
            <a:r>
              <a:rPr lang="ru-RU" sz="2000" dirty="0" err="1" smtClean="0">
                <a:solidFill>
                  <a:schemeClr val="bg1"/>
                </a:solidFill>
              </a:rPr>
              <a:t>неефективність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корупційних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фінансових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потоків</a:t>
            </a:r>
            <a:r>
              <a:rPr lang="ru-RU" sz="2000" dirty="0" smtClean="0">
                <a:solidFill>
                  <a:schemeClr val="bg1"/>
                </a:solidFill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</a:rPr>
              <a:t>погляду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економіки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країни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втрати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податків</a:t>
            </a:r>
            <a:r>
              <a:rPr lang="ru-RU" sz="2000" dirty="0" smtClean="0">
                <a:solidFill>
                  <a:schemeClr val="bg1"/>
                </a:solidFill>
              </a:rPr>
              <a:t>, коли </a:t>
            </a:r>
            <a:r>
              <a:rPr lang="ru-RU" sz="2000" dirty="0" err="1" smtClean="0">
                <a:solidFill>
                  <a:schemeClr val="bg1"/>
                </a:solidFill>
              </a:rPr>
              <a:t>податкові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органи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привласнюють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собі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частину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податків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втрати</a:t>
            </a:r>
            <a:r>
              <a:rPr lang="ru-RU" sz="2000" dirty="0" smtClean="0">
                <a:solidFill>
                  <a:schemeClr val="bg1"/>
                </a:solidFill>
              </a:rPr>
              <a:t> часу через </a:t>
            </a:r>
            <a:r>
              <a:rPr lang="ru-RU" sz="2000" dirty="0" err="1" smtClean="0">
                <a:solidFill>
                  <a:schemeClr val="bg1"/>
                </a:solidFill>
              </a:rPr>
              <a:t>чинення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перешкод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зниження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ефективності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роботи</a:t>
            </a:r>
            <a:r>
              <a:rPr lang="ru-RU" sz="2000" dirty="0" smtClean="0">
                <a:solidFill>
                  <a:schemeClr val="bg1"/>
                </a:solidFill>
              </a:rPr>
              <a:t> державного </a:t>
            </a:r>
            <a:r>
              <a:rPr lang="ru-RU" sz="2000" dirty="0" err="1" smtClean="0">
                <a:solidFill>
                  <a:schemeClr val="bg1"/>
                </a:solidFill>
              </a:rPr>
              <a:t>апарату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цілому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248361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160" y="2420888"/>
            <a:ext cx="3266133" cy="211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53136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680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41044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розорення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приватних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підприємців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зниження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інвестицій</a:t>
            </a:r>
            <a:r>
              <a:rPr lang="ru-RU" sz="2000" dirty="0" smtClean="0">
                <a:solidFill>
                  <a:schemeClr val="bg1"/>
                </a:solidFill>
              </a:rPr>
              <a:t> у </a:t>
            </a:r>
            <a:r>
              <a:rPr lang="ru-RU" sz="2000" dirty="0" err="1" smtClean="0">
                <a:solidFill>
                  <a:schemeClr val="bg1"/>
                </a:solidFill>
              </a:rPr>
              <a:t>виробництво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уповільнення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економічного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зростання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пониження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якості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суспільного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сервісу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нецільове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використання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міжнародної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допомоги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країнам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розвиваються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різко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знижує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її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ефективність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3068960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4" y="3791304"/>
            <a:ext cx="3711076" cy="291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369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неефективне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використання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здібностей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індивідів</a:t>
            </a:r>
            <a:r>
              <a:rPr lang="ru-RU" sz="2000" dirty="0" smtClean="0">
                <a:solidFill>
                  <a:schemeClr val="bg1"/>
                </a:solidFill>
              </a:rPr>
              <a:t>: </a:t>
            </a:r>
            <a:r>
              <a:rPr lang="ru-RU" sz="2000" dirty="0" err="1" smtClean="0">
                <a:solidFill>
                  <a:schemeClr val="bg1"/>
                </a:solidFill>
              </a:rPr>
              <a:t>замість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виробництва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матеріальних</a:t>
            </a:r>
            <a:r>
              <a:rPr lang="ru-RU" sz="2000" dirty="0" smtClean="0">
                <a:solidFill>
                  <a:schemeClr val="bg1"/>
                </a:solidFill>
              </a:rPr>
              <a:t> благ люди </a:t>
            </a:r>
            <a:r>
              <a:rPr lang="ru-RU" sz="2000" dirty="0" err="1" smtClean="0">
                <a:solidFill>
                  <a:schemeClr val="bg1"/>
                </a:solidFill>
              </a:rPr>
              <a:t>витрачають</a:t>
            </a:r>
            <a:r>
              <a:rPr lang="ru-RU" sz="2000" dirty="0" smtClean="0">
                <a:solidFill>
                  <a:schemeClr val="bg1"/>
                </a:solidFill>
              </a:rPr>
              <a:t> час на </a:t>
            </a:r>
            <a:r>
              <a:rPr lang="ru-RU" sz="2000" dirty="0" err="1" smtClean="0">
                <a:solidFill>
                  <a:schemeClr val="bg1"/>
                </a:solidFill>
              </a:rPr>
              <a:t>непродуктивний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пошук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ренти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зростання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соціальної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нерівності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посилення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організованої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злочинності</a:t>
            </a:r>
            <a:r>
              <a:rPr lang="ru-RU" sz="2000" dirty="0" smtClean="0">
                <a:solidFill>
                  <a:schemeClr val="bg1"/>
                </a:solidFill>
              </a:rPr>
              <a:t> — банди </a:t>
            </a:r>
            <a:r>
              <a:rPr lang="ru-RU" sz="2000" dirty="0" err="1" smtClean="0">
                <a:solidFill>
                  <a:schemeClr val="bg1"/>
                </a:solidFill>
              </a:rPr>
              <a:t>перетворюються</a:t>
            </a:r>
            <a:r>
              <a:rPr lang="ru-RU" sz="2000" dirty="0" smtClean="0">
                <a:solidFill>
                  <a:schemeClr val="bg1"/>
                </a:solidFill>
              </a:rPr>
              <a:t> на </a:t>
            </a:r>
            <a:r>
              <a:rPr lang="ru-RU" sz="2000" dirty="0" err="1" smtClean="0">
                <a:solidFill>
                  <a:schemeClr val="bg1"/>
                </a:solidFill>
              </a:rPr>
              <a:t>мафію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занепад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політичної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легітимності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влади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зниження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суспільної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моралі</a:t>
            </a:r>
            <a:r>
              <a:rPr lang="en-US" sz="2000" dirty="0">
                <a:solidFill>
                  <a:schemeClr val="bg1"/>
                </a:solidFill>
              </a:rPr>
              <a:t> 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765" y="2475786"/>
            <a:ext cx="2552675" cy="190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475252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369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56120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Причини </a:t>
            </a:r>
            <a:r>
              <a:rPr lang="ru-RU" sz="2000" dirty="0" err="1" smtClean="0">
                <a:solidFill>
                  <a:schemeClr val="bg1"/>
                </a:solidFill>
              </a:rPr>
              <a:t>корупції</a:t>
            </a:r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Причини </a:t>
            </a:r>
            <a:r>
              <a:rPr lang="ru-RU" sz="2000" dirty="0" err="1" smtClean="0">
                <a:solidFill>
                  <a:schemeClr val="bg1"/>
                </a:solidFill>
              </a:rPr>
              <a:t>корупції</a:t>
            </a:r>
            <a:r>
              <a:rPr lang="ru-RU" sz="2000" dirty="0" smtClean="0">
                <a:solidFill>
                  <a:schemeClr val="bg1"/>
                </a:solidFill>
              </a:rPr>
              <a:t> для </a:t>
            </a:r>
            <a:r>
              <a:rPr lang="ru-RU" sz="2000" dirty="0" err="1" smtClean="0">
                <a:solidFill>
                  <a:schemeClr val="bg1"/>
                </a:solidFill>
              </a:rPr>
              <a:t>кожної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із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країн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можуть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відрізнятися</a:t>
            </a:r>
            <a:r>
              <a:rPr lang="ru-RU" sz="2000" dirty="0" smtClean="0">
                <a:solidFill>
                  <a:schemeClr val="bg1"/>
                </a:solidFill>
              </a:rPr>
              <a:t>, але </a:t>
            </a:r>
            <a:r>
              <a:rPr lang="ru-RU" sz="2000" dirty="0" err="1" smtClean="0">
                <a:solidFill>
                  <a:schemeClr val="bg1"/>
                </a:solidFill>
              </a:rPr>
              <a:t>головними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серед</a:t>
            </a:r>
            <a:r>
              <a:rPr lang="ru-RU" sz="2000" dirty="0" smtClean="0">
                <a:solidFill>
                  <a:schemeClr val="bg1"/>
                </a:solidFill>
              </a:rPr>
              <a:t> них </a:t>
            </a:r>
            <a:r>
              <a:rPr lang="ru-RU" sz="2000" dirty="0" err="1" smtClean="0">
                <a:solidFill>
                  <a:schemeClr val="bg1"/>
                </a:solidFill>
              </a:rPr>
              <a:t>будуть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невдало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побудована</a:t>
            </a:r>
            <a:r>
              <a:rPr lang="ru-RU" sz="2000" dirty="0" smtClean="0">
                <a:solidFill>
                  <a:schemeClr val="bg1"/>
                </a:solidFill>
              </a:rPr>
              <a:t> система державного </a:t>
            </a:r>
            <a:r>
              <a:rPr lang="ru-RU" sz="2000" dirty="0" err="1" smtClean="0">
                <a:solidFill>
                  <a:schemeClr val="bg1"/>
                </a:solidFill>
              </a:rPr>
              <a:t>управління</a:t>
            </a:r>
            <a:r>
              <a:rPr lang="ru-RU" sz="2000" dirty="0" smtClean="0">
                <a:solidFill>
                  <a:schemeClr val="bg1"/>
                </a:solidFill>
              </a:rPr>
              <a:t> (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незакінчені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реформи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системі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органів</a:t>
            </a:r>
            <a:r>
              <a:rPr lang="ru-RU" sz="2000" dirty="0" smtClean="0">
                <a:solidFill>
                  <a:schemeClr val="bg1"/>
                </a:solidFill>
              </a:rPr>
              <a:t> державного </a:t>
            </a:r>
            <a:r>
              <a:rPr lang="ru-RU" sz="2000" dirty="0" err="1" smtClean="0">
                <a:solidFill>
                  <a:schemeClr val="bg1"/>
                </a:solidFill>
              </a:rPr>
              <a:t>управління</a:t>
            </a:r>
            <a:r>
              <a:rPr lang="ru-RU" sz="2000" dirty="0" smtClean="0">
                <a:solidFill>
                  <a:schemeClr val="bg1"/>
                </a:solidFill>
              </a:rPr>
              <a:t>), </a:t>
            </a:r>
            <a:r>
              <a:rPr lang="ru-RU" sz="2000" dirty="0" err="1" smtClean="0">
                <a:solidFill>
                  <a:schemeClr val="bg1"/>
                </a:solidFill>
              </a:rPr>
              <a:t>непрофесійність</a:t>
            </a:r>
            <a:r>
              <a:rPr lang="ru-RU" sz="2000" dirty="0" smtClean="0">
                <a:solidFill>
                  <a:schemeClr val="bg1"/>
                </a:solidFill>
              </a:rPr>
              <a:t> топ-</a:t>
            </a:r>
            <a:r>
              <a:rPr lang="ru-RU" sz="2000" dirty="0" err="1" smtClean="0">
                <a:solidFill>
                  <a:schemeClr val="bg1"/>
                </a:solidFill>
              </a:rPr>
              <a:t>менеджерів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державі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відверто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недосконала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судова</a:t>
            </a:r>
            <a:r>
              <a:rPr lang="ru-RU" sz="2000" dirty="0" smtClean="0">
                <a:solidFill>
                  <a:schemeClr val="bg1"/>
                </a:solidFill>
              </a:rPr>
              <a:t> система, </a:t>
            </a:r>
            <a:r>
              <a:rPr lang="ru-RU" sz="2000" dirty="0" err="1" smtClean="0">
                <a:solidFill>
                  <a:schemeClr val="bg1"/>
                </a:solidFill>
              </a:rPr>
              <a:t>політична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корупція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парламенті</a:t>
            </a:r>
            <a:r>
              <a:rPr lang="ru-RU" sz="2000" dirty="0" smtClean="0">
                <a:solidFill>
                  <a:schemeClr val="bg1"/>
                </a:solidFill>
              </a:rPr>
              <a:t>, брак </a:t>
            </a:r>
            <a:r>
              <a:rPr lang="ru-RU" sz="2000" dirty="0" err="1" smtClean="0">
                <a:solidFill>
                  <a:schemeClr val="bg1"/>
                </a:solidFill>
              </a:rPr>
              <a:t>політичної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волі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національних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лідерів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щодо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ефективного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протистояння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проявам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корупції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насамперед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проявам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політичної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корупції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слабкість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інститутів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громадянського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суспільства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34653"/>
            <a:ext cx="3317354" cy="268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739"/>
            <a:ext cx="35242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515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88640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Сінгапурська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стратегія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боротьби</a:t>
            </a:r>
            <a:r>
              <a:rPr lang="ru-RU" sz="2400" dirty="0" smtClean="0">
                <a:solidFill>
                  <a:schemeClr val="bg1"/>
                </a:solidFill>
              </a:rPr>
              <a:t> з </a:t>
            </a:r>
            <a:r>
              <a:rPr lang="ru-RU" sz="2400" dirty="0" err="1" smtClean="0">
                <a:solidFill>
                  <a:schemeClr val="bg1"/>
                </a:solidFill>
              </a:rPr>
              <a:t>корупцією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</a:rPr>
              <a:t>Сінгапурська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стратегія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боротьби</a:t>
            </a:r>
            <a:r>
              <a:rPr lang="ru-RU" sz="2000" dirty="0" smtClean="0">
                <a:solidFill>
                  <a:schemeClr val="bg1"/>
                </a:solidFill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</a:rPr>
              <a:t>корупцією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відрізняється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строгістю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послідовністю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грунтуючись</a:t>
            </a:r>
            <a:r>
              <a:rPr lang="ru-RU" sz="2000" dirty="0" smtClean="0">
                <a:solidFill>
                  <a:schemeClr val="bg1"/>
                </a:solidFill>
              </a:rPr>
              <a:t> на «</a:t>
            </a:r>
            <a:r>
              <a:rPr lang="ru-RU" sz="2000" dirty="0" err="1" smtClean="0">
                <a:solidFill>
                  <a:schemeClr val="bg1"/>
                </a:solidFill>
              </a:rPr>
              <a:t>логіці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контролі</a:t>
            </a:r>
            <a:r>
              <a:rPr lang="ru-RU" sz="2000" dirty="0" smtClean="0">
                <a:solidFill>
                  <a:schemeClr val="bg1"/>
                </a:solidFill>
              </a:rPr>
              <a:t> за </a:t>
            </a:r>
            <a:r>
              <a:rPr lang="ru-RU" sz="2000" dirty="0" err="1" smtClean="0">
                <a:solidFill>
                  <a:schemeClr val="bg1"/>
                </a:solidFill>
              </a:rPr>
              <a:t>корупцією</a:t>
            </a:r>
            <a:r>
              <a:rPr lang="ru-RU" sz="2000" dirty="0" smtClean="0">
                <a:solidFill>
                  <a:schemeClr val="bg1"/>
                </a:solidFill>
              </a:rPr>
              <a:t>»: «</a:t>
            </a:r>
            <a:r>
              <a:rPr lang="ru-RU" sz="2000" dirty="0" err="1" smtClean="0">
                <a:solidFill>
                  <a:schemeClr val="bg1"/>
                </a:solidFill>
              </a:rPr>
              <a:t>спроби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викоренити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корупцію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повинні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грунтуватися</a:t>
            </a:r>
            <a:r>
              <a:rPr lang="ru-RU" sz="2000" dirty="0" smtClean="0">
                <a:solidFill>
                  <a:schemeClr val="bg1"/>
                </a:solidFill>
              </a:rPr>
              <a:t> на </a:t>
            </a:r>
            <a:r>
              <a:rPr lang="ru-RU" sz="2000" dirty="0" err="1" smtClean="0">
                <a:solidFill>
                  <a:schemeClr val="bg1"/>
                </a:solidFill>
              </a:rPr>
              <a:t>прагненні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мінімізувати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виключити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умови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створюють</a:t>
            </a:r>
            <a:r>
              <a:rPr lang="ru-RU" sz="2000" dirty="0" smtClean="0">
                <a:solidFill>
                  <a:schemeClr val="bg1"/>
                </a:solidFill>
              </a:rPr>
              <a:t> як стимул, так і </a:t>
            </a:r>
            <a:r>
              <a:rPr lang="ru-RU" sz="2000" dirty="0" err="1" smtClean="0">
                <a:solidFill>
                  <a:schemeClr val="bg1"/>
                </a:solidFill>
              </a:rPr>
              <a:t>можливість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схилення</a:t>
            </a:r>
            <a:r>
              <a:rPr lang="ru-RU" sz="2000" dirty="0" smtClean="0">
                <a:solidFill>
                  <a:schemeClr val="bg1"/>
                </a:solidFill>
              </a:rPr>
              <a:t> особи до </a:t>
            </a:r>
            <a:r>
              <a:rPr lang="ru-RU" sz="2000" dirty="0" err="1" smtClean="0">
                <a:solidFill>
                  <a:schemeClr val="bg1"/>
                </a:solidFill>
              </a:rPr>
              <a:t>здійснення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корумпованих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дій</a:t>
            </a:r>
            <a:r>
              <a:rPr lang="ru-RU" sz="2000" dirty="0" smtClean="0">
                <a:solidFill>
                  <a:schemeClr val="bg1"/>
                </a:solidFill>
              </a:rPr>
              <a:t>».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8920"/>
            <a:ext cx="3723109" cy="39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729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332656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Корупції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може</a:t>
            </a:r>
            <a:r>
              <a:rPr lang="ru-RU" sz="2000" dirty="0" smtClean="0">
                <a:solidFill>
                  <a:schemeClr val="bg1"/>
                </a:solidFill>
              </a:rPr>
              <a:t> бути </a:t>
            </a:r>
            <a:r>
              <a:rPr lang="ru-RU" sz="2000" dirty="0" err="1" smtClean="0">
                <a:solidFill>
                  <a:schemeClr val="bg1"/>
                </a:solidFill>
              </a:rPr>
              <a:t>схильна</a:t>
            </a:r>
            <a:r>
              <a:rPr lang="ru-RU" sz="2000" dirty="0" smtClean="0">
                <a:solidFill>
                  <a:schemeClr val="bg1"/>
                </a:solidFill>
              </a:rPr>
              <a:t> будь-яка </a:t>
            </a:r>
            <a:r>
              <a:rPr lang="ru-RU" sz="2000" dirty="0" err="1" smtClean="0">
                <a:solidFill>
                  <a:schemeClr val="bg1"/>
                </a:solidFill>
              </a:rPr>
              <a:t>людина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володіє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дискреційною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владою</a:t>
            </a:r>
            <a:r>
              <a:rPr lang="ru-RU" sz="2000" dirty="0" smtClean="0">
                <a:solidFill>
                  <a:schemeClr val="bg1"/>
                </a:solidFill>
              </a:rPr>
              <a:t> — </a:t>
            </a:r>
            <a:r>
              <a:rPr lang="ru-RU" sz="2000" dirty="0" err="1" smtClean="0">
                <a:solidFill>
                  <a:schemeClr val="bg1"/>
                </a:solidFill>
              </a:rPr>
              <a:t>владою</a:t>
            </a:r>
            <a:r>
              <a:rPr lang="ru-RU" sz="2000" dirty="0" smtClean="0">
                <a:solidFill>
                  <a:schemeClr val="bg1"/>
                </a:solidFill>
              </a:rPr>
              <a:t> над </a:t>
            </a:r>
            <a:r>
              <a:rPr lang="ru-RU" sz="2000" dirty="0" err="1" smtClean="0">
                <a:solidFill>
                  <a:schemeClr val="bg1"/>
                </a:solidFill>
              </a:rPr>
              <a:t>розподілом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якихось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ресурсів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не належать </a:t>
            </a:r>
            <a:r>
              <a:rPr lang="ru-RU" sz="2000" dirty="0" err="1" smtClean="0">
                <a:solidFill>
                  <a:schemeClr val="bg1"/>
                </a:solidFill>
              </a:rPr>
              <a:t>йому</a:t>
            </a:r>
            <a:r>
              <a:rPr lang="ru-RU" sz="2000" dirty="0" smtClean="0">
                <a:solidFill>
                  <a:schemeClr val="bg1"/>
                </a:solidFill>
              </a:rPr>
              <a:t>, на </a:t>
            </a:r>
            <a:r>
              <a:rPr lang="ru-RU" sz="2000" dirty="0" err="1" smtClean="0">
                <a:solidFill>
                  <a:schemeClr val="bg1"/>
                </a:solidFill>
              </a:rPr>
              <a:t>свій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розсуд</a:t>
            </a:r>
            <a:r>
              <a:rPr lang="ru-RU" sz="2000" dirty="0" smtClean="0">
                <a:solidFill>
                  <a:schemeClr val="bg1"/>
                </a:solidFill>
              </a:rPr>
              <a:t> (чиновник, депутат, </a:t>
            </a:r>
            <a:r>
              <a:rPr lang="ru-RU" sz="2000" dirty="0" err="1" smtClean="0">
                <a:solidFill>
                  <a:schemeClr val="bg1"/>
                </a:solidFill>
              </a:rPr>
              <a:t>суддя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співробітник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правоохоронних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органів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адміністратор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екзаменатор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лікар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тощо</a:t>
            </a:r>
            <a:r>
              <a:rPr lang="ru-RU" sz="2000" dirty="0" smtClean="0">
                <a:solidFill>
                  <a:schemeClr val="bg1"/>
                </a:solidFill>
              </a:rPr>
              <a:t>).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99" y="4174782"/>
            <a:ext cx="2860765" cy="228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4" y="4221088"/>
            <a:ext cx="2714236" cy="203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0" y="1829320"/>
            <a:ext cx="2844436" cy="184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79" y="1768257"/>
            <a:ext cx="2990685" cy="186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55" y="4941168"/>
            <a:ext cx="3025016" cy="174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44672"/>
            <a:ext cx="2670936" cy="173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924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864" y="116632"/>
            <a:ext cx="907300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</a:rPr>
              <a:t>Види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корупції</a:t>
            </a:r>
            <a:r>
              <a:rPr lang="ru-RU" sz="3200" dirty="0" smtClean="0">
                <a:solidFill>
                  <a:schemeClr val="bg1"/>
                </a:solidFill>
              </a:rPr>
              <a:t>: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dirty="0" err="1" smtClean="0">
                <a:solidFill>
                  <a:schemeClr val="bg1"/>
                </a:solidFill>
              </a:rPr>
              <a:t>Хабарництво</a:t>
            </a:r>
            <a:r>
              <a:rPr lang="ru-RU" sz="2400" dirty="0" smtClean="0">
                <a:solidFill>
                  <a:schemeClr val="bg1"/>
                </a:solidFill>
              </a:rPr>
              <a:t>: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отримання</a:t>
            </a:r>
            <a:r>
              <a:rPr lang="ru-RU" sz="2000" dirty="0" smtClean="0">
                <a:solidFill>
                  <a:schemeClr val="bg1"/>
                </a:solidFill>
              </a:rPr>
              <a:t> особою в будь-</a:t>
            </a:r>
            <a:r>
              <a:rPr lang="ru-RU" sz="2000" dirty="0" err="1" smtClean="0">
                <a:solidFill>
                  <a:schemeClr val="bg1"/>
                </a:solidFill>
              </a:rPr>
              <a:t>якому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вигляді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винагороди</a:t>
            </a:r>
            <a:r>
              <a:rPr lang="ru-RU" sz="2000" dirty="0" smtClean="0">
                <a:solidFill>
                  <a:schemeClr val="bg1"/>
                </a:solidFill>
              </a:rPr>
              <a:t> (хабара) за </a:t>
            </a:r>
            <a:r>
              <a:rPr lang="ru-RU" sz="2000" dirty="0" err="1" smtClean="0">
                <a:solidFill>
                  <a:schemeClr val="bg1"/>
                </a:solidFill>
              </a:rPr>
              <a:t>виконання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чи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невиконання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інтересах</a:t>
            </a:r>
            <a:r>
              <a:rPr lang="ru-RU" sz="2000" dirty="0" smtClean="0">
                <a:solidFill>
                  <a:schemeClr val="bg1"/>
                </a:solidFill>
              </a:rPr>
              <a:t> того, </a:t>
            </a:r>
            <a:r>
              <a:rPr lang="ru-RU" sz="2000" dirty="0" err="1" smtClean="0">
                <a:solidFill>
                  <a:schemeClr val="bg1"/>
                </a:solidFill>
              </a:rPr>
              <a:t>хто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дає</a:t>
            </a:r>
            <a:r>
              <a:rPr lang="ru-RU" sz="2000" dirty="0" smtClean="0">
                <a:solidFill>
                  <a:schemeClr val="bg1"/>
                </a:solidFill>
              </a:rPr>
              <a:t> хабара, </a:t>
            </a:r>
            <a:r>
              <a:rPr lang="ru-RU" sz="2000" dirty="0" err="1" smtClean="0">
                <a:solidFill>
                  <a:schemeClr val="bg1"/>
                </a:solidFill>
              </a:rPr>
              <a:t>чи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інтересах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третьої</a:t>
            </a:r>
            <a:r>
              <a:rPr lang="ru-RU" sz="2000" dirty="0" smtClean="0">
                <a:solidFill>
                  <a:schemeClr val="bg1"/>
                </a:solidFill>
              </a:rPr>
              <a:t> особи будь-</a:t>
            </a:r>
            <a:r>
              <a:rPr lang="ru-RU" sz="2000" dirty="0" err="1" smtClean="0">
                <a:solidFill>
                  <a:schemeClr val="bg1"/>
                </a:solidFill>
              </a:rPr>
              <a:t>якої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дії</a:t>
            </a:r>
            <a:r>
              <a:rPr lang="ru-RU" sz="2000" dirty="0" smtClean="0">
                <a:solidFill>
                  <a:schemeClr val="bg1"/>
                </a:solidFill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</a:rPr>
              <a:t>використанням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наданої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r>
              <a:rPr lang="ru-RU" sz="2000" dirty="0" err="1" smtClean="0">
                <a:solidFill>
                  <a:schemeClr val="bg1"/>
                </a:solidFill>
              </a:rPr>
              <a:t>їй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влади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чи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службового</a:t>
            </a:r>
            <a:r>
              <a:rPr lang="ru-RU" sz="2000" dirty="0" smtClean="0">
                <a:solidFill>
                  <a:schemeClr val="bg1"/>
                </a:solidFill>
              </a:rPr>
              <a:t> становища;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84681"/>
            <a:ext cx="4404374" cy="275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600400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64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 err="1" smtClean="0">
                <a:solidFill>
                  <a:schemeClr val="bg1"/>
                </a:solidFill>
              </a:rPr>
              <a:t>Розкрадання</a:t>
            </a:r>
            <a:r>
              <a:rPr lang="ru-RU" sz="2400" dirty="0" smtClean="0">
                <a:solidFill>
                  <a:schemeClr val="bg1"/>
                </a:solidFill>
              </a:rPr>
              <a:t>: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  </a:t>
            </a:r>
            <a:r>
              <a:rPr lang="ru-RU" sz="2000" dirty="0" err="1" smtClean="0">
                <a:solidFill>
                  <a:schemeClr val="bg1"/>
                </a:solidFill>
              </a:rPr>
              <a:t>умисне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незаконне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обернення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певним</a:t>
            </a:r>
            <a:r>
              <a:rPr lang="ru-RU" sz="2000" dirty="0" smtClean="0">
                <a:solidFill>
                  <a:schemeClr val="bg1"/>
                </a:solidFill>
              </a:rPr>
              <a:t> способом чужого майна на свою </a:t>
            </a:r>
            <a:r>
              <a:rPr lang="ru-RU" sz="2000" dirty="0" err="1" smtClean="0">
                <a:solidFill>
                  <a:schemeClr val="bg1"/>
                </a:solidFill>
              </a:rPr>
              <a:t>користь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користь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інших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осіб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із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корисливих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мотивів</a:t>
            </a:r>
            <a:r>
              <a:rPr lang="ru-RU" sz="2000" dirty="0" smtClean="0">
                <a:solidFill>
                  <a:schemeClr val="bg1"/>
                </a:solidFill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</a:rPr>
              <a:t>використанням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посадового</a:t>
            </a:r>
            <a:r>
              <a:rPr lang="ru-RU" sz="2000" dirty="0" smtClean="0">
                <a:solidFill>
                  <a:schemeClr val="bg1"/>
                </a:solidFill>
              </a:rPr>
              <a:t> становища;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987155" cy="313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3115"/>
            <a:ext cx="3625585" cy="271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561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err="1" smtClean="0">
                <a:solidFill>
                  <a:schemeClr val="bg1"/>
                </a:solidFill>
              </a:rPr>
              <a:t>Шахрайство</a:t>
            </a:r>
            <a:r>
              <a:rPr lang="ru-RU" sz="2400" dirty="0" smtClean="0">
                <a:solidFill>
                  <a:schemeClr val="bg1"/>
                </a:solidFill>
              </a:rPr>
              <a:t>: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</a:rPr>
              <a:t>поведінка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націлена</a:t>
            </a:r>
            <a:r>
              <a:rPr lang="ru-RU" sz="2000" dirty="0" smtClean="0">
                <a:solidFill>
                  <a:schemeClr val="bg1"/>
                </a:solidFill>
              </a:rPr>
              <a:t> на обман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введення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оману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приватної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юридичної</a:t>
            </a:r>
            <a:r>
              <a:rPr lang="ru-RU" sz="2000" dirty="0" smtClean="0">
                <a:solidFill>
                  <a:schemeClr val="bg1"/>
                </a:solidFill>
              </a:rPr>
              <a:t> особи з метою </a:t>
            </a:r>
            <a:r>
              <a:rPr lang="ru-RU" sz="2000" dirty="0" err="1" smtClean="0">
                <a:solidFill>
                  <a:schemeClr val="bg1"/>
                </a:solidFill>
              </a:rPr>
              <a:t>особистої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вигоди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вигоди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третьої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сторони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93096"/>
            <a:ext cx="3339455" cy="222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www.autoexpert.in.ua/files/strachovka/kasko/strahovka_21_03_12_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428625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093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err="1" smtClean="0">
                <a:solidFill>
                  <a:schemeClr val="bg1"/>
                </a:solidFill>
              </a:rPr>
              <a:t>Вимагання</a:t>
            </a:r>
            <a:r>
              <a:rPr lang="ru-RU" sz="2400" dirty="0" smtClean="0">
                <a:solidFill>
                  <a:schemeClr val="bg1"/>
                </a:solidFill>
              </a:rPr>
              <a:t>: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примушування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приватної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юридичної</a:t>
            </a:r>
            <a:r>
              <a:rPr lang="ru-RU" sz="2000" dirty="0" smtClean="0">
                <a:solidFill>
                  <a:schemeClr val="bg1"/>
                </a:solidFill>
              </a:rPr>
              <a:t> особи </a:t>
            </a:r>
            <a:r>
              <a:rPr lang="ru-RU" sz="2000" dirty="0" err="1" smtClean="0">
                <a:solidFill>
                  <a:schemeClr val="bg1"/>
                </a:solidFill>
              </a:rPr>
              <a:t>сплатити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гроші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надати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інші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цінності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обмін</a:t>
            </a:r>
            <a:r>
              <a:rPr lang="ru-RU" sz="2000" dirty="0" smtClean="0">
                <a:solidFill>
                  <a:schemeClr val="bg1"/>
                </a:solidFill>
              </a:rPr>
              <a:t> на </a:t>
            </a:r>
            <a:r>
              <a:rPr lang="ru-RU" sz="2000" dirty="0" err="1" smtClean="0">
                <a:solidFill>
                  <a:schemeClr val="bg1"/>
                </a:solidFill>
              </a:rPr>
              <a:t>певні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дії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бездіяльність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1"/>
            <a:ext cx="3780420" cy="283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9080"/>
            <a:ext cx="3388020" cy="22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087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764" y="332656"/>
            <a:ext cx="8820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err="1" smtClean="0">
                <a:solidFill>
                  <a:schemeClr val="bg1"/>
                </a:solidFill>
              </a:rPr>
              <a:t>Зловживання</a:t>
            </a:r>
            <a:r>
              <a:rPr lang="ru-RU" sz="2000" dirty="0" smtClean="0">
                <a:solidFill>
                  <a:schemeClr val="bg1"/>
                </a:solidFill>
              </a:rPr>
              <a:t>: 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</a:rPr>
              <a:t>зловживання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владою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посадовим</a:t>
            </a:r>
            <a:r>
              <a:rPr lang="ru-RU" sz="2000" dirty="0" smtClean="0">
                <a:solidFill>
                  <a:schemeClr val="bg1"/>
                </a:solidFill>
              </a:rPr>
              <a:t> становищем, </a:t>
            </a:r>
            <a:r>
              <a:rPr lang="ru-RU" sz="2000" dirty="0" err="1" smtClean="0">
                <a:solidFill>
                  <a:schemeClr val="bg1"/>
                </a:solidFill>
              </a:rPr>
              <a:t>перевищення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влади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посадових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повноважень</a:t>
            </a:r>
            <a:r>
              <a:rPr lang="ru-RU" sz="2000" dirty="0" smtClean="0">
                <a:solidFill>
                  <a:schemeClr val="bg1"/>
                </a:solidFill>
              </a:rPr>
              <a:t> та </a:t>
            </a:r>
            <a:r>
              <a:rPr lang="ru-RU" sz="2000" dirty="0" err="1" smtClean="0">
                <a:solidFill>
                  <a:schemeClr val="bg1"/>
                </a:solidFill>
              </a:rPr>
              <a:t>інші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посадові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злочини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вчиняються</a:t>
            </a:r>
            <a:r>
              <a:rPr lang="ru-RU" sz="2000" dirty="0" smtClean="0">
                <a:solidFill>
                  <a:schemeClr val="bg1"/>
                </a:solidFill>
              </a:rPr>
              <a:t> для </a:t>
            </a:r>
            <a:r>
              <a:rPr lang="ru-RU" sz="2000" dirty="0" err="1" smtClean="0">
                <a:solidFill>
                  <a:schemeClr val="bg1"/>
                </a:solidFill>
              </a:rPr>
              <a:t>задоволення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корисливих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чи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інших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особистих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інтересів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інтересів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інших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осіб</a:t>
            </a:r>
            <a:r>
              <a:rPr lang="ru-RU" sz="2000" dirty="0" smtClean="0">
                <a:solidFill>
                  <a:schemeClr val="bg1"/>
                </a:solidFill>
              </a:rPr>
              <a:t>;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4577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3431172" cy="223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297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err="1" smtClean="0">
                <a:solidFill>
                  <a:schemeClr val="bg1"/>
                </a:solidFill>
              </a:rPr>
              <a:t>Кумівство</a:t>
            </a:r>
            <a:r>
              <a:rPr lang="ru-RU" sz="2400" dirty="0" smtClean="0">
                <a:solidFill>
                  <a:schemeClr val="bg1"/>
                </a:solidFill>
              </a:rPr>
              <a:t>: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перевага</a:t>
            </a:r>
            <a:r>
              <a:rPr lang="ru-RU" sz="2000" dirty="0" smtClean="0">
                <a:solidFill>
                  <a:schemeClr val="bg1"/>
                </a:solidFill>
              </a:rPr>
              <a:t> у </a:t>
            </a:r>
            <a:r>
              <a:rPr lang="ru-RU" sz="2000" dirty="0" err="1" smtClean="0">
                <a:solidFill>
                  <a:schemeClr val="bg1"/>
                </a:solidFill>
              </a:rPr>
              <a:t>наданні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грошових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коштів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іншого</a:t>
            </a:r>
            <a:r>
              <a:rPr lang="ru-RU" sz="2000" dirty="0" smtClean="0">
                <a:solidFill>
                  <a:schemeClr val="bg1"/>
                </a:solidFill>
              </a:rPr>
              <a:t> майна, </a:t>
            </a:r>
            <a:r>
              <a:rPr lang="ru-RU" sz="2000" dirty="0" err="1" smtClean="0">
                <a:solidFill>
                  <a:schemeClr val="bg1"/>
                </a:solidFill>
              </a:rPr>
              <a:t>переваг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пільг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послуг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нематеріальних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активів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наближеним</a:t>
            </a:r>
            <a:r>
              <a:rPr lang="ru-RU" sz="2000" dirty="0" smtClean="0">
                <a:solidFill>
                  <a:schemeClr val="bg1"/>
                </a:solidFill>
              </a:rPr>
              <a:t> особам, родичам, </a:t>
            </a:r>
            <a:r>
              <a:rPr lang="ru-RU" sz="2000" dirty="0" err="1" smtClean="0">
                <a:solidFill>
                  <a:schemeClr val="bg1"/>
                </a:solidFill>
              </a:rPr>
              <a:t>ін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4" y="1556792"/>
            <a:ext cx="45720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66" y="3933056"/>
            <a:ext cx="3646254" cy="269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448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516" y="116632"/>
            <a:ext cx="871296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err="1" smtClean="0">
                <a:solidFill>
                  <a:schemeClr val="bg1"/>
                </a:solidFill>
              </a:rPr>
              <a:t>Інше</a:t>
            </a:r>
            <a:r>
              <a:rPr lang="ru-RU" sz="2400" dirty="0" smtClean="0">
                <a:solidFill>
                  <a:schemeClr val="bg1"/>
                </a:solidFill>
              </a:rPr>
              <a:t>: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використання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інформації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одержаної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під</a:t>
            </a:r>
            <a:r>
              <a:rPr lang="ru-RU" sz="2000" dirty="0" smtClean="0">
                <a:solidFill>
                  <a:schemeClr val="bg1"/>
                </a:solidFill>
              </a:rPr>
              <a:t> час </a:t>
            </a:r>
            <a:r>
              <a:rPr lang="ru-RU" sz="2000" dirty="0" err="1" smtClean="0">
                <a:solidFill>
                  <a:schemeClr val="bg1"/>
                </a:solidFill>
              </a:rPr>
              <a:t>виконання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посадових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обов’язків</a:t>
            </a:r>
            <a:r>
              <a:rPr lang="ru-RU" sz="2000" dirty="0" smtClean="0">
                <a:solidFill>
                  <a:schemeClr val="bg1"/>
                </a:solidFill>
              </a:rPr>
              <a:t>, у </a:t>
            </a:r>
            <a:r>
              <a:rPr lang="ru-RU" sz="2000" dirty="0" err="1" smtClean="0">
                <a:solidFill>
                  <a:schemeClr val="bg1"/>
                </a:solidFill>
              </a:rPr>
              <a:t>корисливих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чи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інших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особистих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інтересах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необґрунтована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відмова</a:t>
            </a:r>
            <a:r>
              <a:rPr lang="ru-RU" sz="2000" dirty="0" smtClean="0">
                <a:solidFill>
                  <a:schemeClr val="bg1"/>
                </a:solidFill>
              </a:rPr>
              <a:t> у </a:t>
            </a:r>
            <a:r>
              <a:rPr lang="ru-RU" sz="2000" dirty="0" err="1" smtClean="0">
                <a:solidFill>
                  <a:schemeClr val="bg1"/>
                </a:solidFill>
              </a:rPr>
              <a:t>наданні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відповідної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інформації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несвоєчасне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її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надання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надання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недостовірної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чи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неповної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службової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інформації</a:t>
            </a:r>
            <a:r>
              <a:rPr lang="ru-RU" sz="2000" dirty="0" smtClean="0">
                <a:solidFill>
                  <a:schemeClr val="bg1"/>
                </a:solidFill>
              </a:rPr>
              <a:t>; </a:t>
            </a:r>
            <a:r>
              <a:rPr lang="ru-RU" sz="2000" dirty="0" err="1" smtClean="0">
                <a:solidFill>
                  <a:schemeClr val="bg1"/>
                </a:solidFill>
              </a:rPr>
              <a:t>неправомірне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втручання</a:t>
            </a:r>
            <a:r>
              <a:rPr lang="ru-RU" sz="2000" dirty="0" smtClean="0">
                <a:solidFill>
                  <a:schemeClr val="bg1"/>
                </a:solidFill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</a:rPr>
              <a:t>використанням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посадового</a:t>
            </a:r>
            <a:r>
              <a:rPr lang="ru-RU" sz="2000" dirty="0" smtClean="0">
                <a:solidFill>
                  <a:schemeClr val="bg1"/>
                </a:solidFill>
              </a:rPr>
              <a:t> становища у </a:t>
            </a:r>
            <a:r>
              <a:rPr lang="ru-RU" sz="2000" dirty="0" err="1" smtClean="0">
                <a:solidFill>
                  <a:schemeClr val="bg1"/>
                </a:solidFill>
              </a:rPr>
              <a:t>діяльність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інших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державних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органів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чи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посадових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осіб</a:t>
            </a:r>
            <a:r>
              <a:rPr lang="ru-RU" sz="2000" dirty="0" smtClean="0">
                <a:solidFill>
                  <a:schemeClr val="bg1"/>
                </a:solidFill>
              </a:rPr>
              <a:t> з метою </a:t>
            </a:r>
            <a:r>
              <a:rPr lang="ru-RU" sz="2000" dirty="0" err="1" smtClean="0">
                <a:solidFill>
                  <a:schemeClr val="bg1"/>
                </a:solidFill>
              </a:rPr>
              <a:t>перешкоджання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виконанню</a:t>
            </a:r>
            <a:r>
              <a:rPr lang="ru-RU" sz="2000" dirty="0" smtClean="0">
                <a:solidFill>
                  <a:schemeClr val="bg1"/>
                </a:solidFill>
              </a:rPr>
              <a:t> ними </a:t>
            </a:r>
            <a:r>
              <a:rPr lang="ru-RU" sz="2000" dirty="0" err="1" smtClean="0">
                <a:solidFill>
                  <a:schemeClr val="bg1"/>
                </a:solidFill>
              </a:rPr>
              <a:t>своїх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повноважень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чи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домагання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прийняття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неправомірного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рішення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4" y="3284984"/>
            <a:ext cx="4087985" cy="308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88" y="2852936"/>
            <a:ext cx="3878796" cy="258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9248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713</Words>
  <Application>Microsoft Office PowerPoint</Application>
  <PresentationFormat>Экран (4:3)</PresentationFormat>
  <Paragraphs>46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SanBuild &amp; 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8</cp:revision>
  <dcterms:created xsi:type="dcterms:W3CDTF">2014-05-03T09:10:07Z</dcterms:created>
  <dcterms:modified xsi:type="dcterms:W3CDTF">2014-05-03T10:37:01Z</dcterms:modified>
</cp:coreProperties>
</file>