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0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" autoAdjust="0"/>
    <p:restoredTop sz="94660"/>
  </p:normalViewPr>
  <p:slideViewPr>
    <p:cSldViewPr>
      <p:cViewPr>
        <p:scale>
          <a:sx n="73" d="100"/>
          <a:sy n="73" d="100"/>
        </p:scale>
        <p:origin x="-59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61888" y="4941169"/>
            <a:ext cx="2376264" cy="16132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377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«Перлини релігійної культури України»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748" y="2181934"/>
            <a:ext cx="892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«Дерев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яні храми України»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9507" y="5184507"/>
            <a:ext cx="36058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cap="none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Підготувала : учениця 9 класу</a:t>
            </a:r>
          </a:p>
          <a:p>
            <a:pPr algn="ctr"/>
            <a:r>
              <a:rPr lang="uk-UA" b="1" cap="none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Колківського</a:t>
            </a:r>
            <a:r>
              <a:rPr lang="uk-UA" b="1" cap="none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НВК </a:t>
            </a:r>
          </a:p>
          <a:p>
            <a:pPr algn="ctr"/>
            <a:r>
              <a:rPr lang="uk-UA" b="1" cap="none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Годунко Лілія </a:t>
            </a:r>
          </a:p>
          <a:p>
            <a:pPr algn="ctr"/>
            <a:r>
              <a:rPr lang="uk-UA" b="1" cap="none" spc="50" dirty="0" smtClean="0">
                <a:ln w="3175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Вчитель : Наталія Анатоліївна</a:t>
            </a:r>
            <a:endParaRPr lang="ru-RU" b="1" cap="none" spc="50" dirty="0">
              <a:ln w="3175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Хорда 23"/>
          <p:cNvSpPr/>
          <p:nvPr/>
        </p:nvSpPr>
        <p:spPr>
          <a:xfrm rot="5400000" flipV="1">
            <a:off x="1856223" y="3876224"/>
            <a:ext cx="987595" cy="1008112"/>
          </a:xfrm>
          <a:prstGeom prst="chord">
            <a:avLst>
              <a:gd name="adj1" fmla="val 5391380"/>
              <a:gd name="adj2" fmla="val 16281276"/>
            </a:avLst>
          </a:prstGeom>
          <a:solidFill>
            <a:srgbClr val="FFFF00"/>
          </a:solidFill>
          <a:ln>
            <a:solidFill>
              <a:srgbClr val="FFCC6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rot="5400000" flipV="1">
            <a:off x="1618297" y="3687702"/>
            <a:ext cx="1463446" cy="2483646"/>
          </a:xfrm>
          <a:prstGeom prst="chord">
            <a:avLst>
              <a:gd name="adj1" fmla="val 5391380"/>
              <a:gd name="adj2" fmla="val 16281276"/>
            </a:avLst>
          </a:prstGeom>
          <a:gradFill>
            <a:gsLst>
              <a:gs pos="92095">
                <a:srgbClr val="EEE4CE">
                  <a:lumMod val="0"/>
                  <a:lumOff val="100000"/>
                </a:srgbClr>
              </a:gs>
              <a:gs pos="7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CC6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2133996" y="3127695"/>
            <a:ext cx="432048" cy="888286"/>
          </a:xfrm>
          <a:prstGeom prst="mathPlus">
            <a:avLst/>
          </a:prstGeom>
          <a:solidFill>
            <a:srgbClr val="FFFF00"/>
          </a:solidFill>
          <a:ln>
            <a:solidFill>
              <a:srgbClr val="FFCC6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63391" y="5747791"/>
            <a:ext cx="570605" cy="7920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608117" y="5115710"/>
            <a:ext cx="540060" cy="1612669"/>
            <a:chOff x="4791572" y="4067744"/>
            <a:chExt cx="540060" cy="1612669"/>
          </a:xfrm>
        </p:grpSpPr>
        <p:sp>
          <p:nvSpPr>
            <p:cNvPr id="20" name="Пирог 19"/>
            <p:cNvSpPr/>
            <p:nvPr/>
          </p:nvSpPr>
          <p:spPr>
            <a:xfrm>
              <a:off x="4791572" y="4067744"/>
              <a:ext cx="540060" cy="1612669"/>
            </a:xfrm>
            <a:prstGeom prst="pie">
              <a:avLst>
                <a:gd name="adj1" fmla="val 10773433"/>
                <a:gd name="adj2" fmla="val 39793"/>
              </a:avLst>
            </a:prstGeom>
            <a:gradFill flip="none" rotWithShape="1">
              <a:gsLst>
                <a:gs pos="0">
                  <a:srgbClr val="CCFFFF">
                    <a:shade val="30000"/>
                    <a:satMod val="115000"/>
                  </a:srgbClr>
                </a:gs>
                <a:gs pos="50000">
                  <a:srgbClr val="CCFFFF">
                    <a:shade val="67500"/>
                    <a:satMod val="115000"/>
                  </a:srgbClr>
                </a:gs>
                <a:gs pos="100000">
                  <a:srgbClr val="CCFFFF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815642" y="4067744"/>
              <a:ext cx="491920" cy="806334"/>
              <a:chOff x="3714441" y="4448351"/>
              <a:chExt cx="491920" cy="806334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3714441" y="4872618"/>
                <a:ext cx="49192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960401" y="4448351"/>
                <a:ext cx="0" cy="806334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8" name="Середньовічна церковна музика - Salve Reg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6566" y="-1274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00"/>
                            </p:stCondLst>
                            <p:childTnLst>
                              <p:par>
                                <p:cTn id="6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 animBg="1"/>
      <p:bldP spid="5" grpId="0"/>
      <p:bldP spid="7" grpId="0"/>
      <p:bldP spid="11" grpId="0"/>
      <p:bldP spid="24" grpId="0" animBg="1"/>
      <p:bldP spid="13" grpId="0" animBg="1"/>
      <p:bldP spid="14" grpId="0" animBg="1"/>
      <p:bldP spid="14" grpId="1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7767021" cy="432049"/>
          </a:xfrm>
        </p:spPr>
        <p:txBody>
          <a:bodyPr/>
          <a:lstStyle/>
          <a:p>
            <a:r>
              <a:rPr lang="ru-RU" sz="1600" dirty="0" err="1"/>
              <a:t>Найдавніша</a:t>
            </a:r>
            <a:r>
              <a:rPr lang="ru-RU" sz="1600" dirty="0"/>
              <a:t> </a:t>
            </a:r>
            <a:r>
              <a:rPr lang="ru-RU" sz="1600" dirty="0" err="1"/>
              <a:t>дерев'яна</a:t>
            </a:r>
            <a:r>
              <a:rPr lang="ru-RU" sz="1600" dirty="0"/>
              <a:t> </a:t>
            </a:r>
            <a:r>
              <a:rPr lang="ru-RU" sz="1600" dirty="0" err="1"/>
              <a:t>церква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- храм св. </a:t>
            </a:r>
            <a:r>
              <a:rPr lang="ru-RU" sz="1600" dirty="0" err="1"/>
              <a:t>Миколая</a:t>
            </a:r>
            <a:r>
              <a:rPr lang="ru-RU" sz="1600" dirty="0"/>
              <a:t> у </a:t>
            </a:r>
            <a:r>
              <a:rPr lang="ru-RU" sz="1600" dirty="0" err="1"/>
              <a:t>закарпатському</a:t>
            </a:r>
            <a:r>
              <a:rPr lang="ru-RU" sz="1600" dirty="0"/>
              <a:t> </a:t>
            </a:r>
            <a:r>
              <a:rPr lang="ru-RU" sz="1600" dirty="0" err="1"/>
              <a:t>селі</a:t>
            </a:r>
            <a:r>
              <a:rPr lang="ru-RU" sz="1600" dirty="0"/>
              <a:t> Колодне, </a:t>
            </a:r>
            <a:r>
              <a:rPr lang="ru-RU" sz="1600" dirty="0" err="1"/>
              <a:t>заснований</a:t>
            </a:r>
            <a:r>
              <a:rPr lang="ru-RU" sz="1600" dirty="0"/>
              <a:t> 1470 року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869160"/>
            <a:ext cx="7756264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/>
              <a:t>дерев'яні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 – </a:t>
            </a:r>
            <a:r>
              <a:rPr lang="ru-RU" dirty="0" err="1"/>
              <a:t>прекрасні</a:t>
            </a:r>
            <a:r>
              <a:rPr lang="ru-RU" dirty="0"/>
              <a:t> і </a:t>
            </a:r>
            <a:r>
              <a:rPr lang="ru-RU" dirty="0" err="1"/>
              <a:t>автентичні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, напевно,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 </a:t>
            </a:r>
            <a:r>
              <a:rPr lang="ru-RU" dirty="0" err="1"/>
              <a:t>Козацькі</a:t>
            </a:r>
            <a:r>
              <a:rPr lang="ru-RU" dirty="0"/>
              <a:t> церкви </a:t>
            </a:r>
            <a:r>
              <a:rPr lang="ru-RU" dirty="0" err="1"/>
              <a:t>Лівобережжя</a:t>
            </a:r>
            <a:r>
              <a:rPr lang="ru-RU" dirty="0"/>
              <a:t>, </a:t>
            </a:r>
            <a:r>
              <a:rPr lang="ru-RU" dirty="0" err="1"/>
              <a:t>храми</a:t>
            </a:r>
            <a:r>
              <a:rPr lang="ru-RU" dirty="0"/>
              <a:t> </a:t>
            </a:r>
            <a:r>
              <a:rPr lang="ru-RU" dirty="0" err="1"/>
              <a:t>Поділля</a:t>
            </a:r>
            <a:r>
              <a:rPr lang="ru-RU" dirty="0"/>
              <a:t>, </a:t>
            </a:r>
            <a:r>
              <a:rPr lang="ru-RU" dirty="0" err="1"/>
              <a:t>шедеври</a:t>
            </a:r>
            <a:r>
              <a:rPr lang="ru-RU" dirty="0"/>
              <a:t> </a:t>
            </a:r>
            <a:r>
              <a:rPr lang="ru-RU" dirty="0" err="1"/>
              <a:t>закарпатської</a:t>
            </a:r>
            <a:r>
              <a:rPr lang="ru-RU" dirty="0"/>
              <a:t> </a:t>
            </a:r>
            <a:r>
              <a:rPr lang="ru-RU" dirty="0" err="1"/>
              <a:t>дерев’яної</a:t>
            </a:r>
            <a:r>
              <a:rPr lang="ru-RU" dirty="0"/>
              <a:t> готики,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аналогів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обмеженому</a:t>
            </a:r>
            <a:r>
              <a:rPr lang="ru-RU" dirty="0"/>
              <a:t> колу </a:t>
            </a:r>
            <a:r>
              <a:rPr lang="ru-RU" dirty="0" err="1"/>
              <a:t>фахівців</a:t>
            </a:r>
            <a:r>
              <a:rPr lang="ru-RU" dirty="0"/>
              <a:t> та </a:t>
            </a:r>
            <a:r>
              <a:rPr lang="ru-RU" dirty="0" err="1"/>
              <a:t>аматорів</a:t>
            </a:r>
            <a:r>
              <a:rPr lang="ru-RU" dirty="0"/>
              <a:t>, </a:t>
            </a:r>
            <a:r>
              <a:rPr lang="ru-RU" dirty="0" err="1"/>
              <a:t>залишаючись</a:t>
            </a:r>
            <a:r>
              <a:rPr lang="ru-RU" dirty="0"/>
              <a:t> поза </a:t>
            </a:r>
            <a:r>
              <a:rPr lang="ru-RU" dirty="0" err="1"/>
              <a:t>увагою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туризму, та й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. </a:t>
            </a:r>
            <a:r>
              <a:rPr lang="ru-RU" dirty="0" err="1"/>
              <a:t>Пожежі</a:t>
            </a:r>
            <a:r>
              <a:rPr lang="ru-RU" dirty="0"/>
              <a:t>, </a:t>
            </a:r>
            <a:r>
              <a:rPr lang="ru-RU" dirty="0" err="1"/>
              <a:t>замокання</a:t>
            </a:r>
            <a:r>
              <a:rPr lang="ru-RU" dirty="0"/>
              <a:t>, </a:t>
            </a:r>
            <a:r>
              <a:rPr lang="ru-RU" dirty="0" err="1"/>
              <a:t>навмисне</a:t>
            </a:r>
            <a:r>
              <a:rPr lang="ru-RU" dirty="0"/>
              <a:t> </a:t>
            </a:r>
            <a:r>
              <a:rPr lang="ru-RU" dirty="0" err="1"/>
              <a:t>знесення</a:t>
            </a:r>
            <a:r>
              <a:rPr lang="ru-RU" dirty="0"/>
              <a:t> через </a:t>
            </a:r>
            <a:r>
              <a:rPr lang="ru-RU" dirty="0" err="1"/>
              <a:t>міжконфесійні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, </a:t>
            </a:r>
            <a:r>
              <a:rPr lang="ru-RU" dirty="0" err="1"/>
              <a:t>варварське</a:t>
            </a:r>
            <a:r>
              <a:rPr lang="ru-RU" dirty="0"/>
              <a:t> </a:t>
            </a:r>
            <a:r>
              <a:rPr lang="ru-RU" dirty="0" err="1"/>
              <a:t>обшивання</a:t>
            </a:r>
            <a:r>
              <a:rPr lang="ru-RU" dirty="0"/>
              <a:t> бляхою і пластиком –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втрачено</a:t>
            </a:r>
            <a:r>
              <a:rPr lang="ru-RU" dirty="0"/>
              <a:t>, і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загине</a:t>
            </a:r>
            <a:r>
              <a:rPr lang="ru-RU" dirty="0"/>
              <a:t> через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недбалість</a:t>
            </a:r>
            <a:r>
              <a:rPr lang="ru-RU" dirty="0"/>
              <a:t>? Першим </a:t>
            </a:r>
            <a:r>
              <a:rPr lang="ru-RU" dirty="0" err="1"/>
              <a:t>кроком</a:t>
            </a:r>
            <a:r>
              <a:rPr lang="ru-RU" dirty="0"/>
              <a:t> до </a:t>
            </a:r>
            <a:r>
              <a:rPr lang="ru-RU" dirty="0" err="1"/>
              <a:t>порятунку</a:t>
            </a:r>
            <a:r>
              <a:rPr lang="ru-RU" dirty="0"/>
              <a:t> </a:t>
            </a:r>
            <a:r>
              <a:rPr lang="ru-RU" dirty="0" err="1"/>
              <a:t>дерев’яних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стати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вакууму </a:t>
            </a:r>
            <a:r>
              <a:rPr lang="ru-RU" dirty="0" err="1"/>
              <a:t>навколо</a:t>
            </a:r>
            <a:r>
              <a:rPr lang="ru-RU" dirty="0"/>
              <a:t> них. </a:t>
            </a:r>
            <a:r>
              <a:rPr lang="ru-RU" dirty="0" err="1"/>
              <a:t>Власне</a:t>
            </a:r>
            <a:r>
              <a:rPr lang="ru-RU" dirty="0"/>
              <a:t>, на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спрямована</a:t>
            </a:r>
            <a:r>
              <a:rPr lang="ru-RU" dirty="0"/>
              <a:t> наша робота з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структуризації</a:t>
            </a:r>
            <a:r>
              <a:rPr lang="ru-RU" dirty="0"/>
              <a:t> та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 </a:t>
            </a:r>
            <a:r>
              <a:rPr lang="ru-RU" dirty="0" err="1"/>
              <a:t>дерев’яної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.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r="623"/>
          <a:stretch>
            <a:fillRect/>
          </a:stretch>
        </p:blipFill>
        <p:spPr bwMode="auto">
          <a:xfrm>
            <a:off x="3131840" y="332656"/>
            <a:ext cx="2746375" cy="3822700"/>
          </a:xfrm>
          <a:prstGeom prst="rect">
            <a:avLst/>
          </a:prstGeom>
          <a:noFill/>
          <a:ln>
            <a:noFill/>
          </a:ln>
          <a:effectLst>
            <a:outerShdw blurRad="65000" dir="12900000" sx="103000" sy="103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600000"/>
            </a:camera>
            <a:lightRig rig="twoPt" dir="t">
              <a:rot lat="0" lon="0" rev="7200000"/>
            </a:lightRig>
          </a:scene3d>
          <a:sp3d contourW="12700">
            <a:bevelT w="114300" h="146050" prst="hardEdge"/>
            <a:bevelB w="82550" h="1397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76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852936"/>
            <a:ext cx="826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перегляд 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97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Бабинець</a:t>
            </a:r>
            <a:r>
              <a:rPr lang="ru-RU" dirty="0"/>
              <a:t> (</a:t>
            </a:r>
            <a:r>
              <a:rPr lang="ru-RU" dirty="0" err="1"/>
              <a:t>синоніми</a:t>
            </a:r>
            <a:r>
              <a:rPr lang="ru-RU" dirty="0"/>
              <a:t> — бабник, </a:t>
            </a:r>
            <a:r>
              <a:rPr lang="ru-RU" dirty="0" err="1"/>
              <a:t>гінеконіт</a:t>
            </a:r>
            <a:r>
              <a:rPr lang="ru-RU" dirty="0"/>
              <a:t>) — одна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тридільного</a:t>
            </a:r>
            <a:r>
              <a:rPr lang="ru-RU" dirty="0"/>
              <a:t> храму. </a:t>
            </a:r>
            <a:r>
              <a:rPr lang="ru-RU" dirty="0" err="1"/>
              <a:t>Назва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слова «Баба», </a:t>
            </a:r>
            <a:r>
              <a:rPr lang="ru-RU" dirty="0" err="1"/>
              <a:t>тобто</a:t>
            </a:r>
            <a:r>
              <a:rPr lang="ru-RU" dirty="0"/>
              <a:t> у </a:t>
            </a:r>
            <a:r>
              <a:rPr lang="ru-RU" dirty="0" err="1"/>
              <a:t>церкві</a:t>
            </a:r>
            <a:r>
              <a:rPr lang="ru-RU" dirty="0"/>
              <a:t> в </a:t>
            </a:r>
            <a:r>
              <a:rPr lang="ru-RU" dirty="0" err="1"/>
              <a:t>бабинці</a:t>
            </a:r>
            <a:r>
              <a:rPr lang="ru-RU" dirty="0"/>
              <a:t> стояли </a:t>
            </a:r>
            <a:r>
              <a:rPr lang="ru-RU" dirty="0" err="1"/>
              <a:t>жінки</a:t>
            </a:r>
            <a:r>
              <a:rPr lang="ru-RU" dirty="0"/>
              <a:t>. </a:t>
            </a:r>
            <a:r>
              <a:rPr lang="ru-RU" dirty="0" err="1"/>
              <a:t>Бабинець</a:t>
            </a:r>
            <a:r>
              <a:rPr lang="ru-RU" dirty="0"/>
              <a:t> входить у </a:t>
            </a:r>
            <a:r>
              <a:rPr lang="ru-RU" dirty="0" err="1"/>
              <a:t>канонічну</a:t>
            </a:r>
            <a:r>
              <a:rPr lang="ru-RU" dirty="0"/>
              <a:t>, </a:t>
            </a:r>
            <a:r>
              <a:rPr lang="ru-RU" dirty="0" err="1"/>
              <a:t>тридільну</a:t>
            </a:r>
            <a:r>
              <a:rPr lang="ru-RU" dirty="0"/>
              <a:t> систему </a:t>
            </a:r>
            <a:r>
              <a:rPr lang="ru-RU" dirty="0" err="1"/>
              <a:t>планування</a:t>
            </a:r>
            <a:r>
              <a:rPr lang="ru-RU" dirty="0"/>
              <a:t> православного,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дерев'яного</a:t>
            </a:r>
            <a:r>
              <a:rPr lang="ru-RU" dirty="0"/>
              <a:t> храму — </a:t>
            </a:r>
            <a:r>
              <a:rPr lang="ru-RU" dirty="0" err="1"/>
              <a:t>бабинець</a:t>
            </a:r>
            <a:r>
              <a:rPr lang="ru-RU" dirty="0"/>
              <a:t>, </a:t>
            </a:r>
            <a:r>
              <a:rPr lang="ru-RU" dirty="0" err="1"/>
              <a:t>нава</a:t>
            </a:r>
            <a:r>
              <a:rPr lang="ru-RU" dirty="0"/>
              <a:t>, </a:t>
            </a:r>
            <a:r>
              <a:rPr lang="ru-RU" dirty="0" err="1"/>
              <a:t>вівтар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храмах </a:t>
            </a:r>
            <a:r>
              <a:rPr lang="ru-RU" dirty="0" err="1"/>
              <a:t>більших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над </a:t>
            </a:r>
            <a:r>
              <a:rPr lang="ru-RU" dirty="0" err="1"/>
              <a:t>бабинцем</a:t>
            </a:r>
            <a:r>
              <a:rPr lang="ru-RU" dirty="0"/>
              <a:t> </a:t>
            </a:r>
            <a:r>
              <a:rPr lang="ru-RU" dirty="0" err="1"/>
              <a:t>розміщуються</a:t>
            </a:r>
            <a:r>
              <a:rPr lang="ru-RU" dirty="0"/>
              <a:t> хори.</a:t>
            </a:r>
          </a:p>
          <a:p>
            <a:endParaRPr lang="ru-RU" dirty="0"/>
          </a:p>
          <a:p>
            <a:r>
              <a:rPr lang="ru-RU" dirty="0" err="1"/>
              <a:t>Бабинець</a:t>
            </a:r>
            <a:r>
              <a:rPr lang="ru-RU" dirty="0"/>
              <a:t>, як </a:t>
            </a:r>
            <a:r>
              <a:rPr lang="ru-RU" dirty="0" err="1"/>
              <a:t>частина</a:t>
            </a:r>
            <a:r>
              <a:rPr lang="ru-RU" dirty="0"/>
              <a:t> храму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стиль </a:t>
            </a:r>
            <a:r>
              <a:rPr lang="ru-RU" dirty="0" err="1"/>
              <a:t>будування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етнографічного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Закарпатті</a:t>
            </a:r>
            <a:r>
              <a:rPr lang="ru-RU" dirty="0"/>
              <a:t> та </a:t>
            </a:r>
            <a:r>
              <a:rPr lang="ru-RU" dirty="0" err="1"/>
              <a:t>Лемківщині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дерев'яні</a:t>
            </a:r>
            <a:r>
              <a:rPr lang="ru-RU" dirty="0"/>
              <a:t> церкви стилю </a:t>
            </a:r>
            <a:r>
              <a:rPr lang="ru-RU" dirty="0" err="1"/>
              <a:t>наближеного</a:t>
            </a:r>
            <a:r>
              <a:rPr lang="ru-RU" dirty="0"/>
              <a:t> до </a:t>
            </a:r>
            <a:r>
              <a:rPr lang="ru-RU" dirty="0" err="1"/>
              <a:t>готичного</a:t>
            </a:r>
            <a:r>
              <a:rPr lang="ru-RU" dirty="0"/>
              <a:t>, де над </a:t>
            </a:r>
            <a:r>
              <a:rPr lang="ru-RU" dirty="0" err="1"/>
              <a:t>бабинцем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стрімка</a:t>
            </a:r>
            <a:r>
              <a:rPr lang="ru-RU" dirty="0"/>
              <a:t> вежа.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гуцульських</a:t>
            </a:r>
            <a:r>
              <a:rPr lang="ru-RU" dirty="0"/>
              <a:t> </a:t>
            </a:r>
            <a:r>
              <a:rPr lang="ru-RU" dirty="0" err="1"/>
              <a:t>п'ятидільних</a:t>
            </a:r>
            <a:r>
              <a:rPr lang="ru-RU" dirty="0"/>
              <a:t> церквах над </a:t>
            </a:r>
            <a:r>
              <a:rPr lang="ru-RU" dirty="0" err="1"/>
              <a:t>бабинцем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куполу.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подільських</a:t>
            </a:r>
            <a:r>
              <a:rPr lang="ru-RU" dirty="0"/>
              <a:t> та </a:t>
            </a:r>
            <a:r>
              <a:rPr lang="ru-RU" dirty="0" err="1"/>
              <a:t>галицьких</a:t>
            </a:r>
            <a:r>
              <a:rPr lang="ru-RU" dirty="0"/>
              <a:t> церквах над </a:t>
            </a:r>
            <a:r>
              <a:rPr lang="ru-RU" dirty="0" err="1"/>
              <a:t>бабинцем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куполи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та формою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симетричними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вівтарною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Бабинець</a:t>
            </a:r>
            <a:endParaRPr lang="ru-RU" dirty="0"/>
          </a:p>
        </p:txBody>
      </p:sp>
      <p:sp>
        <p:nvSpPr>
          <p:cNvPr id="8" name="Выгнутая вверх стрелка 7">
            <a:hlinkClick r:id="rId2" action="ppaction://hlinksldjump"/>
          </p:cNvPr>
          <p:cNvSpPr/>
          <p:nvPr/>
        </p:nvSpPr>
        <p:spPr>
          <a:xfrm rot="5400000">
            <a:off x="485546" y="224644"/>
            <a:ext cx="540060" cy="756084"/>
          </a:xfrm>
          <a:prstGeom prst="curvedDownArrow">
            <a:avLst>
              <a:gd name="adj1" fmla="val 25000"/>
              <a:gd name="adj2" fmla="val 50000"/>
              <a:gd name="adj3" fmla="val 4263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9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На́ва, також неф (фр. </a:t>
            </a:r>
            <a:r>
              <a:rPr lang="en-US" dirty="0" err="1"/>
              <a:t>nef</a:t>
            </a:r>
            <a:r>
              <a:rPr lang="en-US" dirty="0"/>
              <a:t>, </a:t>
            </a:r>
            <a:r>
              <a:rPr lang="vi-VN" dirty="0"/>
              <a:t>від лат. </a:t>
            </a:r>
            <a:r>
              <a:rPr lang="en-US" dirty="0" err="1"/>
              <a:t>navis</a:t>
            </a:r>
            <a:r>
              <a:rPr lang="en-US" dirty="0"/>
              <a:t> — </a:t>
            </a:r>
            <a:r>
              <a:rPr lang="vi-VN" dirty="0"/>
              <a:t>корабель) — поздовжня або поперечна частина простору монументальної споруди, що розташована між рядами колон, стовпів, арок або між зовнішньою стіною та поздовжньою колонадою або аркадою.</a:t>
            </a:r>
          </a:p>
          <a:p>
            <a:endParaRPr lang="vi-VN" dirty="0"/>
          </a:p>
          <a:p>
            <a:r>
              <a:rPr lang="vi-VN" dirty="0"/>
              <a:t>Цей термін найчастіше застосовують щодо палаців, різноманітних будинків культури, підземних споруд (зокрема, метрополітену), церков, вокзалів (особливо найперших) та на великих станціях тощо. Образно на неф кажуть також "корабель".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Нава</a:t>
            </a:r>
            <a:endParaRPr lang="ru-RU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942"/>
            <a:ext cx="774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47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Вівта́р, Олта́р (лат.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en-US" dirty="0"/>
              <a:t>, </a:t>
            </a:r>
            <a:r>
              <a:rPr lang="en-US" dirty="0" err="1"/>
              <a:t>altare</a:t>
            </a:r>
            <a:r>
              <a:rPr lang="en-US" dirty="0"/>
              <a:t>; </a:t>
            </a:r>
            <a:r>
              <a:rPr lang="vi-VN" dirty="0"/>
              <a:t>старословянське алътарь, </a:t>
            </a:r>
            <a:r>
              <a:rPr lang="vi-VN" dirty="0" smtClean="0"/>
              <a:t>олътаръ</a:t>
            </a:r>
            <a:r>
              <a:rPr lang="uk-UA" dirty="0"/>
              <a:t> </a:t>
            </a:r>
            <a:r>
              <a:rPr lang="vi-VN" dirty="0" smtClean="0"/>
              <a:t>— </a:t>
            </a:r>
            <a:r>
              <a:rPr lang="vi-VN" dirty="0"/>
              <a:t>високий жертовник) — місце для жертвопринесення або жертовне вогнище (у греків </a:t>
            </a:r>
            <a:r>
              <a:rPr lang="en-US" dirty="0" err="1"/>
              <a:t>bomos</a:t>
            </a:r>
            <a:r>
              <a:rPr lang="en-US" dirty="0"/>
              <a:t>). </a:t>
            </a:r>
            <a:r>
              <a:rPr lang="vi-VN" dirty="0"/>
              <a:t>Спочатку вівтарі споруджували з землі або дерну, пізніше, коли стали будувати храми — з каменю або металів. Вівтарі, як правило, стояли на східному боці святині перед зображенням божества. У Римі їх зводили не лише богам, а й героям, пізніше також імператорам. Вівтарі в греків та римлян були не тільки в святинях, їх споруджували на площах, вулицях, полях, у священних гаях, біля священних річок. Іноді вівтарі просто неба досягали значних розмірів (приміром, Пергамський вівтар Зевса).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Вівтар</a:t>
            </a:r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4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8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204864"/>
            <a:ext cx="8640959" cy="4320480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мало </a:t>
            </a:r>
            <a:r>
              <a:rPr lang="ru-RU" dirty="0" err="1"/>
              <a:t>досліджена</a:t>
            </a:r>
            <a:r>
              <a:rPr lang="ru-RU" dirty="0"/>
              <a:t>, нею </a:t>
            </a:r>
            <a:r>
              <a:rPr lang="ru-RU" dirty="0" err="1"/>
              <a:t>цікавляться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архітектори</a:t>
            </a:r>
            <a:r>
              <a:rPr lang="ru-RU" dirty="0"/>
              <a:t>, а не </a:t>
            </a:r>
            <a:r>
              <a:rPr lang="ru-RU" dirty="0" err="1"/>
              <a:t>історики</a:t>
            </a:r>
            <a:r>
              <a:rPr lang="ru-RU" dirty="0"/>
              <a:t>. </a:t>
            </a:r>
            <a:r>
              <a:rPr lang="ru-RU" dirty="0" err="1"/>
              <a:t>Точний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не </a:t>
            </a:r>
            <a:r>
              <a:rPr lang="ru-RU" dirty="0" err="1"/>
              <a:t>відомий</a:t>
            </a:r>
            <a:r>
              <a:rPr lang="ru-RU" dirty="0"/>
              <a:t>. </a:t>
            </a:r>
            <a:r>
              <a:rPr lang="ru-RU" dirty="0" err="1"/>
              <a:t>Найімовірніше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дерев'яні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Християнства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як </a:t>
            </a:r>
            <a:r>
              <a:rPr lang="ru-RU" dirty="0" err="1"/>
              <a:t>язичницькі</a:t>
            </a:r>
            <a:r>
              <a:rPr lang="ru-RU" dirty="0"/>
              <a:t> святилища. </a:t>
            </a:r>
            <a:r>
              <a:rPr lang="ru-RU" dirty="0" err="1"/>
              <a:t>Такі</a:t>
            </a:r>
            <a:r>
              <a:rPr lang="ru-RU" dirty="0"/>
              <a:t> святилища </a:t>
            </a:r>
            <a:r>
              <a:rPr lang="ru-RU" dirty="0" err="1"/>
              <a:t>існували</a:t>
            </a:r>
            <a:r>
              <a:rPr lang="ru-RU" dirty="0"/>
              <a:t> в Карпатах, де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</a:t>
            </a:r>
            <a:r>
              <a:rPr lang="ru-RU" dirty="0" err="1"/>
              <a:t>обробляли</a:t>
            </a:r>
            <a:r>
              <a:rPr lang="ru-RU" dirty="0"/>
              <a:t> деревину </a:t>
            </a:r>
            <a:r>
              <a:rPr lang="ru-RU" dirty="0" err="1"/>
              <a:t>смереки</a:t>
            </a:r>
            <a:r>
              <a:rPr lang="ru-RU" dirty="0"/>
              <a:t> і </a:t>
            </a:r>
            <a:r>
              <a:rPr lang="ru-RU" dirty="0" err="1"/>
              <a:t>будували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домівки</a:t>
            </a:r>
            <a:r>
              <a:rPr lang="ru-RU" dirty="0"/>
              <a:t> та </a:t>
            </a:r>
            <a:r>
              <a:rPr lang="ru-RU" dirty="0" err="1"/>
              <a:t>храми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язичницьких</a:t>
            </a:r>
            <a:r>
              <a:rPr lang="ru-RU" dirty="0"/>
              <a:t> </a:t>
            </a:r>
            <a:r>
              <a:rPr lang="ru-RU" dirty="0" err="1"/>
              <a:t>жерців</a:t>
            </a:r>
            <a:r>
              <a:rPr lang="ru-RU" dirty="0"/>
              <a:t> </a:t>
            </a:r>
            <a:r>
              <a:rPr lang="ru-RU" dirty="0" err="1"/>
              <a:t>храми</a:t>
            </a:r>
            <a:r>
              <a:rPr lang="ru-RU" dirty="0"/>
              <a:t> </a:t>
            </a:r>
            <a:r>
              <a:rPr lang="ru-RU" dirty="0" err="1"/>
              <a:t>слугували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астрономічними</a:t>
            </a:r>
            <a:r>
              <a:rPr lang="ru-RU" dirty="0" smtClean="0"/>
              <a:t> </a:t>
            </a:r>
            <a:r>
              <a:rPr lang="ru-RU" dirty="0" err="1"/>
              <a:t>обсерваторіями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на </a:t>
            </a:r>
            <a:r>
              <a:rPr lang="ru-RU" dirty="0" err="1"/>
              <a:t>найвищому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 smtClean="0"/>
              <a:t>.                      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В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християнства</a:t>
            </a:r>
            <a:r>
              <a:rPr lang="ru-RU" dirty="0" smtClean="0"/>
              <a:t> </a:t>
            </a:r>
            <a:r>
              <a:rPr lang="ru-RU" dirty="0" err="1" smtClean="0"/>
              <a:t>дерев'яні</a:t>
            </a:r>
            <a:r>
              <a:rPr lang="ru-RU" dirty="0" smtClean="0"/>
              <a:t> </a:t>
            </a:r>
            <a:r>
              <a:rPr lang="ru-RU" dirty="0" err="1" smtClean="0"/>
              <a:t>храми</a:t>
            </a:r>
            <a:r>
              <a:rPr lang="ru-RU" dirty="0" smtClean="0"/>
              <a:t> </a:t>
            </a:r>
            <a:r>
              <a:rPr lang="ru-RU" dirty="0" err="1" smtClean="0"/>
              <a:t>споруджували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у </a:t>
            </a:r>
            <a:r>
              <a:rPr lang="ru-RU" dirty="0" err="1" smtClean="0"/>
              <a:t>лісистій</a:t>
            </a:r>
            <a:r>
              <a:rPr lang="ru-RU" dirty="0" smtClean="0"/>
              <a:t> та </a:t>
            </a:r>
            <a:r>
              <a:rPr lang="ru-RU" dirty="0" err="1" smtClean="0"/>
              <a:t>лісостеповій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, де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. Першу </a:t>
            </a:r>
            <a:r>
              <a:rPr lang="ru-RU" dirty="0" err="1" smtClean="0"/>
              <a:t>письмову</a:t>
            </a:r>
            <a:r>
              <a:rPr lang="ru-RU" dirty="0" smtClean="0"/>
              <a:t> </a:t>
            </a:r>
            <a:r>
              <a:rPr lang="ru-RU" dirty="0" err="1" smtClean="0"/>
              <a:t>згадку</a:t>
            </a:r>
            <a:r>
              <a:rPr lang="ru-RU" dirty="0" smtClean="0"/>
              <a:t> про </a:t>
            </a:r>
            <a:r>
              <a:rPr lang="ru-RU" dirty="0" err="1" smtClean="0"/>
              <a:t>дерев'яну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святого </a:t>
            </a:r>
            <a:r>
              <a:rPr lang="ru-RU" dirty="0" err="1" smtClean="0"/>
              <a:t>Іллі</a:t>
            </a:r>
            <a:r>
              <a:rPr lang="ru-RU" dirty="0" smtClean="0"/>
              <a:t>-пророка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Києві</a:t>
            </a:r>
            <a:r>
              <a:rPr lang="ru-RU" dirty="0" smtClean="0"/>
              <a:t> на </a:t>
            </a:r>
            <a:r>
              <a:rPr lang="ru-RU" dirty="0" err="1" smtClean="0"/>
              <a:t>Подолі</a:t>
            </a:r>
            <a:r>
              <a:rPr lang="ru-RU" dirty="0" smtClean="0"/>
              <a:t> </a:t>
            </a:r>
            <a:r>
              <a:rPr lang="ru-RU" dirty="0" err="1" smtClean="0"/>
              <a:t>знаходимо</a:t>
            </a:r>
            <a:r>
              <a:rPr lang="ru-RU" dirty="0" smtClean="0"/>
              <a:t> в </a:t>
            </a:r>
            <a:r>
              <a:rPr lang="ru-RU" dirty="0" err="1" smtClean="0"/>
              <a:t>угоді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князя </a:t>
            </a:r>
            <a:r>
              <a:rPr lang="ru-RU" dirty="0" err="1" smtClean="0"/>
              <a:t>Ігоря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візантійською</a:t>
            </a:r>
            <a:r>
              <a:rPr lang="ru-RU" dirty="0" smtClean="0"/>
              <a:t> </a:t>
            </a:r>
            <a:r>
              <a:rPr lang="ru-RU" dirty="0" err="1" smtClean="0"/>
              <a:t>імперією</a:t>
            </a:r>
            <a:r>
              <a:rPr lang="ru-RU" dirty="0" smtClean="0"/>
              <a:t> 944 року. </a:t>
            </a:r>
            <a:r>
              <a:rPr lang="ru-RU" dirty="0" err="1" smtClean="0"/>
              <a:t>Археологоічні</a:t>
            </a:r>
            <a:r>
              <a:rPr lang="ru-RU" dirty="0" smtClean="0"/>
              <a:t> </a:t>
            </a:r>
            <a:r>
              <a:rPr lang="ru-RU" dirty="0" err="1" smtClean="0"/>
              <a:t>розкопки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села </a:t>
            </a:r>
            <a:r>
              <a:rPr lang="ru-RU" dirty="0" err="1" smtClean="0"/>
              <a:t>Крилос</a:t>
            </a:r>
            <a:r>
              <a:rPr lang="ru-RU" dirty="0" smtClean="0"/>
              <a:t>, </a:t>
            </a:r>
            <a:r>
              <a:rPr lang="ru-RU" dirty="0" err="1" smtClean="0"/>
              <a:t>Галицького</a:t>
            </a:r>
            <a:r>
              <a:rPr lang="ru-RU" dirty="0" smtClean="0"/>
              <a:t> району </a:t>
            </a:r>
            <a:r>
              <a:rPr lang="ru-RU" dirty="0" err="1" smtClean="0"/>
              <a:t>виявили</a:t>
            </a:r>
            <a:r>
              <a:rPr lang="ru-RU" dirty="0" smtClean="0"/>
              <a:t> два </a:t>
            </a:r>
            <a:r>
              <a:rPr lang="ru-RU" dirty="0" err="1" smtClean="0"/>
              <a:t>кам'яних</a:t>
            </a:r>
            <a:r>
              <a:rPr lang="ru-RU" dirty="0" smtClean="0"/>
              <a:t> фундамента </a:t>
            </a:r>
            <a:r>
              <a:rPr lang="ru-RU" dirty="0" err="1" smtClean="0"/>
              <a:t>колишніх</a:t>
            </a:r>
            <a:r>
              <a:rPr lang="ru-RU" dirty="0" smtClean="0"/>
              <a:t> </a:t>
            </a:r>
            <a:r>
              <a:rPr lang="ru-RU" dirty="0" err="1" smtClean="0"/>
              <a:t>дерев'яних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 </a:t>
            </a:r>
            <a:r>
              <a:rPr lang="en-US" dirty="0" smtClean="0"/>
              <a:t>XII </a:t>
            </a:r>
            <a:r>
              <a:rPr lang="ru-RU" dirty="0" smtClean="0"/>
              <a:t>та </a:t>
            </a:r>
            <a:r>
              <a:rPr lang="en-US" dirty="0" smtClean="0"/>
              <a:t>XIII </a:t>
            </a:r>
            <a:r>
              <a:rPr lang="ru-RU" dirty="0" err="1" smtClean="0"/>
              <a:t>століття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err="1" smtClean="0"/>
              <a:t>Найстарішими</a:t>
            </a:r>
            <a:r>
              <a:rPr lang="ru-RU" dirty="0" smtClean="0"/>
              <a:t> </a:t>
            </a:r>
            <a:r>
              <a:rPr lang="ru-RU" dirty="0" err="1" smtClean="0"/>
              <a:t>дерев'яними</a:t>
            </a:r>
            <a:r>
              <a:rPr lang="ru-RU" dirty="0" smtClean="0"/>
              <a:t> церквами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святого </a:t>
            </a:r>
            <a:r>
              <a:rPr lang="ru-RU" dirty="0" err="1" smtClean="0"/>
              <a:t>Миколи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села </a:t>
            </a:r>
            <a:r>
              <a:rPr lang="ru-RU" dirty="0" err="1" smtClean="0"/>
              <a:t>Середнє</a:t>
            </a:r>
            <a:r>
              <a:rPr lang="ru-RU" dirty="0" smtClean="0"/>
              <a:t> </a:t>
            </a:r>
            <a:r>
              <a:rPr lang="ru-RU" dirty="0" err="1" smtClean="0"/>
              <a:t>Водяне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2 </a:t>
            </a:r>
            <a:r>
              <a:rPr lang="ru-RU" dirty="0" err="1" smtClean="0"/>
              <a:t>зруби</a:t>
            </a:r>
            <a:r>
              <a:rPr lang="ru-RU" dirty="0" smtClean="0"/>
              <a:t> </a:t>
            </a:r>
            <a:r>
              <a:rPr lang="ru-RU" dirty="0" err="1" smtClean="0"/>
              <a:t>збереглися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1428 року, та </a:t>
            </a:r>
            <a:r>
              <a:rPr lang="ru-RU" dirty="0" err="1" smtClean="0"/>
              <a:t>церкву</a:t>
            </a:r>
            <a:r>
              <a:rPr lang="ru-RU" dirty="0" smtClean="0"/>
              <a:t> святого </a:t>
            </a:r>
            <a:r>
              <a:rPr lang="ru-RU" dirty="0" err="1" smtClean="0"/>
              <a:t>Миколи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села Колодне у </a:t>
            </a:r>
            <a:r>
              <a:rPr lang="ru-RU" dirty="0" err="1" smtClean="0"/>
              <a:t>Закарпатській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1470 року. </a:t>
            </a:r>
            <a:r>
              <a:rPr lang="ru-RU" dirty="0" err="1" smtClean="0"/>
              <a:t>Ці</a:t>
            </a:r>
            <a:r>
              <a:rPr lang="ru-RU" dirty="0" smtClean="0"/>
              <a:t> церкви </a:t>
            </a:r>
            <a:r>
              <a:rPr lang="ru-RU" dirty="0" err="1" smtClean="0"/>
              <a:t>поєднали</a:t>
            </a:r>
            <a:r>
              <a:rPr lang="ru-RU" dirty="0" smtClean="0"/>
              <a:t> у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готичний</a:t>
            </a:r>
            <a:r>
              <a:rPr lang="ru-RU" dirty="0" smtClean="0"/>
              <a:t> стиль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та </a:t>
            </a:r>
            <a:r>
              <a:rPr lang="ru-RU" dirty="0" err="1" smtClean="0"/>
              <a:t>угорські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дерев'яної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Найстарішим</a:t>
            </a:r>
            <a:r>
              <a:rPr lang="ru-RU" dirty="0" smtClean="0"/>
              <a:t> </a:t>
            </a:r>
            <a:r>
              <a:rPr lang="ru-RU" dirty="0" err="1" smtClean="0"/>
              <a:t>дерев'яним</a:t>
            </a:r>
            <a:r>
              <a:rPr lang="ru-RU" dirty="0" smtClean="0"/>
              <a:t> храмом </a:t>
            </a:r>
            <a:r>
              <a:rPr lang="ru-RU" dirty="0" err="1" smtClean="0"/>
              <a:t>Подніпров'я</a:t>
            </a:r>
            <a:r>
              <a:rPr lang="ru-RU" dirty="0" smtClean="0"/>
              <a:t> є </a:t>
            </a:r>
            <a:r>
              <a:rPr lang="ru-RU" dirty="0" err="1" smtClean="0"/>
              <a:t>церква</a:t>
            </a:r>
            <a:r>
              <a:rPr lang="ru-RU" dirty="0" smtClean="0"/>
              <a:t> святого Архистратига </a:t>
            </a:r>
            <a:r>
              <a:rPr lang="ru-RU" dirty="0" err="1" smtClean="0"/>
              <a:t>Михаїла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села </a:t>
            </a:r>
            <a:r>
              <a:rPr lang="ru-RU" dirty="0" err="1" smtClean="0"/>
              <a:t>Дорогинка</a:t>
            </a:r>
            <a:r>
              <a:rPr lang="ru-RU" dirty="0" smtClean="0"/>
              <a:t> </a:t>
            </a:r>
            <a:r>
              <a:rPr lang="ru-RU" dirty="0" err="1" smtClean="0"/>
              <a:t>Фастівського</a:t>
            </a:r>
            <a:r>
              <a:rPr lang="ru-RU" dirty="0" smtClean="0"/>
              <a:t> району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1520-х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музеї-скансені</a:t>
            </a:r>
            <a:r>
              <a:rPr lang="ru-RU" dirty="0" smtClean="0"/>
              <a:t> «</a:t>
            </a:r>
            <a:r>
              <a:rPr lang="ru-RU" dirty="0" err="1" smtClean="0"/>
              <a:t>Пирогів</a:t>
            </a:r>
            <a:r>
              <a:rPr lang="ru-RU" dirty="0" smtClean="0"/>
              <a:t>».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типова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тридільна</a:t>
            </a:r>
            <a:r>
              <a:rPr lang="ru-RU" dirty="0" smtClean="0"/>
              <a:t> </a:t>
            </a:r>
            <a:r>
              <a:rPr lang="ru-RU" dirty="0" err="1" smtClean="0"/>
              <a:t>трибанна</a:t>
            </a:r>
            <a:r>
              <a:rPr lang="ru-RU" dirty="0" smtClean="0"/>
              <a:t> </a:t>
            </a:r>
            <a:r>
              <a:rPr lang="ru-RU" dirty="0" err="1" smtClean="0"/>
              <a:t>тризубоподібна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7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Архітектурна</a:t>
            </a:r>
            <a:r>
              <a:rPr lang="ru-RU" dirty="0"/>
              <a:t> 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40280"/>
            <a:ext cx="4248472" cy="428506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Архітектурна</a:t>
            </a:r>
            <a:r>
              <a:rPr lang="ru-RU" dirty="0"/>
              <a:t> </a:t>
            </a:r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православних</a:t>
            </a:r>
            <a:r>
              <a:rPr lang="ru-RU" dirty="0"/>
              <a:t> та греко-</a:t>
            </a:r>
            <a:r>
              <a:rPr lang="ru-RU" dirty="0" err="1"/>
              <a:t>католицьких</a:t>
            </a:r>
            <a:r>
              <a:rPr lang="ru-RU" dirty="0"/>
              <a:t> </a:t>
            </a:r>
            <a:r>
              <a:rPr lang="ru-RU" dirty="0" err="1"/>
              <a:t>дерев'яних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формувалась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за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канонічними</a:t>
            </a:r>
            <a:r>
              <a:rPr lang="ru-RU" dirty="0"/>
              <a:t> </a:t>
            </a:r>
            <a:r>
              <a:rPr lang="ru-RU" dirty="0" err="1"/>
              <a:t>традиціями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3 </a:t>
            </a:r>
            <a:r>
              <a:rPr lang="ru-RU" dirty="0" err="1"/>
              <a:t>частин</a:t>
            </a:r>
            <a:r>
              <a:rPr lang="ru-RU" dirty="0"/>
              <a:t>: </a:t>
            </a:r>
            <a:r>
              <a:rPr lang="ru-RU" dirty="0" err="1"/>
              <a:t>бабинець</a:t>
            </a:r>
            <a:r>
              <a:rPr lang="ru-RU" dirty="0"/>
              <a:t>, </a:t>
            </a:r>
            <a:r>
              <a:rPr lang="ru-RU" dirty="0" err="1"/>
              <a:t>нава</a:t>
            </a:r>
            <a:r>
              <a:rPr lang="ru-RU" dirty="0"/>
              <a:t> та </a:t>
            </a:r>
            <a:r>
              <a:rPr lang="ru-RU" dirty="0" err="1"/>
              <a:t>вівтар</a:t>
            </a:r>
            <a:r>
              <a:rPr lang="ru-RU" dirty="0"/>
              <a:t>. </a:t>
            </a:r>
            <a:r>
              <a:rPr lang="ru-RU" dirty="0" err="1"/>
              <a:t>Бабинець</a:t>
            </a:r>
            <a:r>
              <a:rPr lang="ru-RU" dirty="0"/>
              <a:t> — </a:t>
            </a:r>
            <a:r>
              <a:rPr lang="ru-RU" dirty="0" err="1"/>
              <a:t>частина</a:t>
            </a:r>
            <a:r>
              <a:rPr lang="ru-RU" dirty="0"/>
              <a:t> храму,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є </a:t>
            </a:r>
            <a:r>
              <a:rPr lang="ru-RU" dirty="0" err="1"/>
              <a:t>вхід</a:t>
            </a:r>
            <a:r>
              <a:rPr lang="ru-RU" dirty="0"/>
              <a:t> у храм, </a:t>
            </a:r>
            <a:r>
              <a:rPr lang="ru-RU" dirty="0" err="1"/>
              <a:t>місце</a:t>
            </a:r>
            <a:r>
              <a:rPr lang="ru-RU" dirty="0"/>
              <a:t> де </a:t>
            </a:r>
            <a:r>
              <a:rPr lang="ru-RU" dirty="0" err="1"/>
              <a:t>перебували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старшого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Нава</a:t>
            </a:r>
            <a:r>
              <a:rPr lang="ru-RU" dirty="0"/>
              <a:t> є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храму, </a:t>
            </a:r>
            <a:r>
              <a:rPr lang="ru-RU" dirty="0" err="1"/>
              <a:t>переважно</a:t>
            </a:r>
            <a:r>
              <a:rPr lang="ru-RU" dirty="0"/>
              <a:t> схожий за формою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храму. </a:t>
            </a:r>
            <a:r>
              <a:rPr lang="ru-RU" dirty="0" err="1"/>
              <a:t>Вівтар</a:t>
            </a:r>
            <a:r>
              <a:rPr lang="ru-RU" dirty="0"/>
              <a:t> за </a:t>
            </a:r>
            <a:r>
              <a:rPr lang="ru-RU" dirty="0" err="1"/>
              <a:t>розміром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як і </a:t>
            </a:r>
            <a:r>
              <a:rPr lang="ru-RU" dirty="0" err="1"/>
              <a:t>бабинець</a:t>
            </a:r>
            <a:r>
              <a:rPr lang="ru-RU" dirty="0"/>
              <a:t>, там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священик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літургії</a:t>
            </a:r>
            <a:r>
              <a:rPr lang="ru-RU" dirty="0"/>
              <a:t>, </a:t>
            </a:r>
            <a:r>
              <a:rPr lang="ru-RU" dirty="0" err="1"/>
              <a:t>царські</a:t>
            </a:r>
            <a:r>
              <a:rPr lang="ru-RU" dirty="0"/>
              <a:t> ворота та </a:t>
            </a:r>
            <a:r>
              <a:rPr lang="ru-RU" dirty="0" err="1"/>
              <a:t>церковний</a:t>
            </a:r>
            <a:r>
              <a:rPr lang="ru-RU" dirty="0"/>
              <a:t> </a:t>
            </a:r>
            <a:r>
              <a:rPr lang="ru-RU" dirty="0" err="1"/>
              <a:t>іконостас</a:t>
            </a:r>
            <a:r>
              <a:rPr lang="ru-RU" dirty="0"/>
              <a:t>.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храму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зрубом</a:t>
            </a:r>
            <a:r>
              <a:rPr lang="ru-RU" dirty="0"/>
              <a:t>. </a:t>
            </a:r>
            <a:r>
              <a:rPr lang="ru-RU" dirty="0" err="1"/>
              <a:t>Храми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3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тридільними</a:t>
            </a:r>
            <a:r>
              <a:rPr lang="ru-RU" dirty="0"/>
              <a:t>, </a:t>
            </a:r>
            <a:r>
              <a:rPr lang="ru-RU" dirty="0" err="1"/>
              <a:t>зустрічаються</a:t>
            </a:r>
            <a:r>
              <a:rPr lang="ru-RU" dirty="0"/>
              <a:t> і </a:t>
            </a:r>
            <a:r>
              <a:rPr lang="ru-RU" dirty="0" err="1"/>
              <a:t>храми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5 </a:t>
            </a:r>
            <a:r>
              <a:rPr lang="ru-RU" dirty="0" err="1"/>
              <a:t>сторін</a:t>
            </a:r>
            <a:r>
              <a:rPr lang="ru-RU" dirty="0"/>
              <a:t> — </a:t>
            </a:r>
            <a:r>
              <a:rPr lang="ru-RU" dirty="0" err="1"/>
              <a:t>п'ятидільні</a:t>
            </a:r>
            <a:r>
              <a:rPr lang="ru-RU" dirty="0"/>
              <a:t> і </a:t>
            </a:r>
            <a:r>
              <a:rPr lang="ru-RU" dirty="0" err="1"/>
              <a:t>зберігся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один </a:t>
            </a:r>
            <a:r>
              <a:rPr lang="ru-RU" dirty="0" err="1"/>
              <a:t>дев'ятидільний</a:t>
            </a:r>
            <a:r>
              <a:rPr lang="ru-RU" dirty="0"/>
              <a:t> храм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дев'ятьма</a:t>
            </a:r>
            <a:r>
              <a:rPr lang="ru-RU" dirty="0"/>
              <a:t> </a:t>
            </a:r>
            <a:r>
              <a:rPr lang="ru-RU" dirty="0" err="1"/>
              <a:t>зрубами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міцності</a:t>
            </a:r>
            <a:r>
              <a:rPr lang="ru-RU" dirty="0"/>
              <a:t> та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дерев'яної</a:t>
            </a:r>
            <a:r>
              <a:rPr lang="ru-RU" dirty="0"/>
              <a:t> церкви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будували</a:t>
            </a:r>
            <a:r>
              <a:rPr lang="ru-RU" dirty="0"/>
              <a:t> на </a:t>
            </a:r>
            <a:r>
              <a:rPr lang="ru-RU" dirty="0" err="1"/>
              <a:t>кам'яних</a:t>
            </a:r>
            <a:r>
              <a:rPr lang="ru-RU" dirty="0"/>
              <a:t> фундаментах.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церкви, у фундамент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вмуровували</a:t>
            </a:r>
            <a:r>
              <a:rPr lang="ru-RU" dirty="0"/>
              <a:t> </a:t>
            </a:r>
            <a:r>
              <a:rPr lang="ru-RU" dirty="0" err="1"/>
              <a:t>кам'яні</a:t>
            </a:r>
            <a:r>
              <a:rPr lang="ru-RU" dirty="0"/>
              <a:t> </a:t>
            </a:r>
            <a:r>
              <a:rPr lang="ru-RU" dirty="0" err="1"/>
              <a:t>надгробні</a:t>
            </a:r>
            <a:r>
              <a:rPr lang="ru-RU" dirty="0"/>
              <a:t> </a:t>
            </a:r>
            <a:r>
              <a:rPr lang="ru-RU" dirty="0" err="1"/>
              <a:t>плити</a:t>
            </a:r>
            <a:r>
              <a:rPr lang="ru-RU" dirty="0"/>
              <a:t> на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кам'яні</a:t>
            </a:r>
            <a:r>
              <a:rPr lang="ru-RU" dirty="0"/>
              <a:t> </a:t>
            </a:r>
            <a:r>
              <a:rPr lang="ru-RU" dirty="0" err="1"/>
              <a:t>хрести</a:t>
            </a:r>
            <a:r>
              <a:rPr lang="ru-RU" dirty="0"/>
              <a:t>. Поверх фундамента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висушені</a:t>
            </a:r>
            <a:r>
              <a:rPr lang="ru-RU" dirty="0"/>
              <a:t> </a:t>
            </a:r>
            <a:r>
              <a:rPr lang="ru-RU" dirty="0" err="1"/>
              <a:t>колоди</a:t>
            </a:r>
            <a:r>
              <a:rPr lang="ru-RU" dirty="0"/>
              <a:t> дуба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смереки</a:t>
            </a:r>
            <a:r>
              <a:rPr lang="ru-RU" dirty="0"/>
              <a:t> </a:t>
            </a:r>
            <a:r>
              <a:rPr lang="ru-RU" dirty="0" err="1"/>
              <a:t>однакової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та </a:t>
            </a:r>
            <a:r>
              <a:rPr lang="ru-RU" dirty="0" err="1"/>
              <a:t>товщини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60032" y="2204864"/>
            <a:ext cx="3816424" cy="194421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Квадратні</a:t>
            </a:r>
            <a:r>
              <a:rPr lang="ru-RU" dirty="0"/>
              <a:t> </a:t>
            </a:r>
            <a:r>
              <a:rPr lang="ru-RU" dirty="0" err="1"/>
              <a:t>зруби</a:t>
            </a:r>
            <a:r>
              <a:rPr lang="ru-RU" dirty="0"/>
              <a:t> церкви при </a:t>
            </a:r>
            <a:r>
              <a:rPr lang="ru-RU" dirty="0" err="1"/>
              <a:t>куполі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у </a:t>
            </a:r>
            <a:r>
              <a:rPr lang="ru-RU" dirty="0" err="1"/>
              <a:t>восьмикутну</a:t>
            </a:r>
            <a:r>
              <a:rPr lang="ru-RU" dirty="0"/>
              <a:t> форму. </a:t>
            </a:r>
            <a:r>
              <a:rPr lang="ru-RU" dirty="0" err="1"/>
              <a:t>Куполи</a:t>
            </a:r>
            <a:r>
              <a:rPr lang="ru-RU" dirty="0"/>
              <a:t> у церквах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заломів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заломів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у </a:t>
            </a:r>
            <a:r>
              <a:rPr lang="ru-RU" dirty="0" err="1"/>
              <a:t>бойківських</a:t>
            </a:r>
            <a:r>
              <a:rPr lang="ru-RU" dirty="0"/>
              <a:t> церквах. Церкви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покривають</a:t>
            </a:r>
            <a:r>
              <a:rPr lang="ru-RU" dirty="0"/>
              <a:t> </a:t>
            </a:r>
            <a:r>
              <a:rPr lang="ru-RU" dirty="0" err="1"/>
              <a:t>дерев'яним</a:t>
            </a:r>
            <a:r>
              <a:rPr lang="ru-RU" dirty="0"/>
              <a:t> гонтом,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забепечує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 </a:t>
            </a:r>
            <a:r>
              <a:rPr lang="ru-RU" dirty="0" err="1"/>
              <a:t>теплозбереження</a:t>
            </a:r>
            <a:r>
              <a:rPr lang="ru-RU" dirty="0"/>
              <a:t> та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автентичності</a:t>
            </a:r>
            <a:r>
              <a:rPr lang="ru-RU" dirty="0"/>
              <a:t> </a:t>
            </a:r>
            <a:r>
              <a:rPr lang="ru-RU" dirty="0" err="1"/>
              <a:t>екстер'єру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.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замінюють</a:t>
            </a:r>
            <a:r>
              <a:rPr lang="ru-RU" dirty="0"/>
              <a:t> </a:t>
            </a:r>
            <a:r>
              <a:rPr lang="ru-RU" dirty="0" err="1"/>
              <a:t>кожних</a:t>
            </a:r>
            <a:r>
              <a:rPr lang="ru-RU" dirty="0"/>
              <a:t> 30-40 </a:t>
            </a:r>
            <a:r>
              <a:rPr lang="ru-RU" dirty="0" err="1"/>
              <a:t>років</a:t>
            </a:r>
            <a:r>
              <a:rPr lang="ru-RU" dirty="0"/>
              <a:t> 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гниття</a:t>
            </a:r>
            <a:r>
              <a:rPr lang="ru-RU" dirty="0"/>
              <a:t> та </a:t>
            </a:r>
            <a:r>
              <a:rPr lang="ru-RU" dirty="0" err="1"/>
              <a:t>цвітіння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74" y="4247901"/>
            <a:ext cx="2857500" cy="1762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796136" y="5005218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solidFill>
                  <a:srgbClr val="FF0000"/>
                </a:solidFill>
                <a:hlinkClick r:id="rId4" action="ppaction://hlinksldjump"/>
              </a:rPr>
              <a:t>Бабинець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694834" y="4998159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err="1" smtClean="0">
                <a:solidFill>
                  <a:srgbClr val="FF0000"/>
                </a:solidFill>
              </a:rPr>
              <a:t>Нава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7380312" y="4998158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>
                <a:hlinkClick r:id="rId5" action="ppaction://hlinksldjump"/>
              </a:rPr>
              <a:t>Вівтар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24700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48347"/>
            <a:ext cx="8280919" cy="4349005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дерев'яні</a:t>
            </a:r>
            <a:r>
              <a:rPr lang="ru-RU" dirty="0"/>
              <a:t> церкви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Найпростіший</a:t>
            </a:r>
            <a:r>
              <a:rPr lang="ru-RU" dirty="0"/>
              <a:t> тип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прямокутна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хати</a:t>
            </a:r>
            <a:r>
              <a:rPr lang="ru-RU" dirty="0"/>
              <a:t>, яка </a:t>
            </a:r>
            <a:r>
              <a:rPr lang="ru-RU" dirty="0" err="1"/>
              <a:t>поділялася</a:t>
            </a:r>
            <a:r>
              <a:rPr lang="ru-RU" dirty="0"/>
              <a:t> на три </a:t>
            </a:r>
            <a:r>
              <a:rPr lang="ru-RU" dirty="0" err="1"/>
              <a:t>частини</a:t>
            </a:r>
            <a:r>
              <a:rPr lang="ru-RU" dirty="0"/>
              <a:t>: </a:t>
            </a:r>
            <a:r>
              <a:rPr lang="ru-RU" dirty="0" err="1"/>
              <a:t>бабинець</a:t>
            </a:r>
            <a:r>
              <a:rPr lang="ru-RU" dirty="0"/>
              <a:t>, </a:t>
            </a:r>
            <a:r>
              <a:rPr lang="ru-RU" dirty="0" err="1"/>
              <a:t>церкву</a:t>
            </a:r>
            <a:r>
              <a:rPr lang="ru-RU" dirty="0"/>
              <a:t>, </a:t>
            </a:r>
            <a:r>
              <a:rPr lang="ru-RU" dirty="0" err="1"/>
              <a:t>вівтар</a:t>
            </a:r>
            <a:r>
              <a:rPr lang="ru-RU" dirty="0"/>
              <a:t>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ускладнена</a:t>
            </a:r>
            <a:r>
              <a:rPr lang="ru-RU" dirty="0"/>
              <a:t> </a:t>
            </a:r>
            <a:r>
              <a:rPr lang="ru-RU" dirty="0" err="1"/>
              <a:t>добудовою</a:t>
            </a:r>
            <a:r>
              <a:rPr lang="ru-RU" dirty="0"/>
              <a:t> притвору з заходу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ризниці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вівтаря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тип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тризрубні</a:t>
            </a:r>
            <a:r>
              <a:rPr lang="ru-RU" dirty="0"/>
              <a:t>.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поза </a:t>
            </a:r>
            <a:r>
              <a:rPr lang="ru-RU" dirty="0" err="1"/>
              <a:t>її</a:t>
            </a:r>
            <a:r>
              <a:rPr lang="ru-RU" dirty="0"/>
              <a:t> межами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тип церкви. Як </a:t>
            </a:r>
            <a:r>
              <a:rPr lang="ru-RU" dirty="0" err="1"/>
              <a:t>виняток</a:t>
            </a:r>
            <a:r>
              <a:rPr lang="ru-RU" dirty="0"/>
              <a:t> церкви могли бути </a:t>
            </a:r>
            <a:r>
              <a:rPr lang="ru-RU" dirty="0" err="1"/>
              <a:t>двозрубні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чотиризрубні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П'ятизрубні</a:t>
            </a:r>
            <a:r>
              <a:rPr lang="ru-RU" dirty="0"/>
              <a:t> церкви. </a:t>
            </a:r>
            <a:r>
              <a:rPr lang="ru-RU" dirty="0" err="1"/>
              <a:t>Цей</a:t>
            </a:r>
            <a:r>
              <a:rPr lang="ru-RU" dirty="0"/>
              <a:t> тип церкви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пятизрубні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хрещатої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ставилися</a:t>
            </a:r>
            <a:r>
              <a:rPr lang="ru-RU" dirty="0"/>
              <a:t> </a:t>
            </a:r>
            <a:r>
              <a:rPr lang="ru-RU" dirty="0" err="1"/>
              <a:t>додаванням</a:t>
            </a:r>
            <a:r>
              <a:rPr lang="ru-RU" dirty="0"/>
              <a:t> до нави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зрубів</a:t>
            </a:r>
            <a:r>
              <a:rPr lang="ru-RU" dirty="0"/>
              <a:t> з </a:t>
            </a:r>
            <a:r>
              <a:rPr lang="ru-RU" dirty="0" err="1"/>
              <a:t>півночі</a:t>
            </a:r>
            <a:r>
              <a:rPr lang="ru-RU" dirty="0"/>
              <a:t> та </a:t>
            </a:r>
            <a:r>
              <a:rPr lang="ru-RU" dirty="0" err="1"/>
              <a:t>півдня</a:t>
            </a:r>
            <a:r>
              <a:rPr lang="ru-RU" dirty="0"/>
              <a:t>. </a:t>
            </a:r>
            <a:r>
              <a:rPr lang="ru-RU" dirty="0" err="1"/>
              <a:t>Семизрубні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винятком</a:t>
            </a:r>
            <a:r>
              <a:rPr lang="ru-RU" dirty="0"/>
              <a:t> (в с. </a:t>
            </a:r>
            <a:r>
              <a:rPr lang="ru-RU" dirty="0" err="1"/>
              <a:t>Березні</a:t>
            </a:r>
            <a:r>
              <a:rPr lang="ru-RU" dirty="0"/>
              <a:t> на </a:t>
            </a:r>
            <a:r>
              <a:rPr lang="ru-RU" dirty="0" err="1"/>
              <a:t>Чернігивщині</a:t>
            </a:r>
            <a:r>
              <a:rPr lang="ru-RU" dirty="0"/>
              <a:t> (1761 р.)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Дев'ятизрубна</a:t>
            </a:r>
            <a:r>
              <a:rPr lang="ru-RU" dirty="0"/>
              <a:t> </a:t>
            </a:r>
            <a:r>
              <a:rPr lang="ru-RU" dirty="0" err="1"/>
              <a:t>будівля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рідкий</a:t>
            </a:r>
            <a:r>
              <a:rPr lang="ru-RU" dirty="0"/>
              <a:t> тип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розвиненої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деревяної</a:t>
            </a:r>
            <a:r>
              <a:rPr lang="ru-RU" dirty="0"/>
              <a:t> церкви.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хрещату</a:t>
            </a:r>
            <a:r>
              <a:rPr lang="ru-RU" dirty="0"/>
              <a:t> </a:t>
            </a:r>
            <a:r>
              <a:rPr lang="ru-RU" dirty="0" err="1"/>
              <a:t>будівлю</a:t>
            </a:r>
            <a:r>
              <a:rPr lang="ru-RU" dirty="0"/>
              <a:t> </a:t>
            </a:r>
            <a:r>
              <a:rPr lang="ru-RU" dirty="0" err="1"/>
              <a:t>утворювали</a:t>
            </a:r>
            <a:r>
              <a:rPr lang="ru-RU" dirty="0"/>
              <a:t> </a:t>
            </a:r>
            <a:r>
              <a:rPr lang="ru-RU" dirty="0" err="1"/>
              <a:t>додаванням</a:t>
            </a:r>
            <a:r>
              <a:rPr lang="ru-RU" dirty="0"/>
              <a:t> до </a:t>
            </a:r>
            <a:r>
              <a:rPr lang="ru-RU" dirty="0" err="1"/>
              <a:t>п'ятизрубної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в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кутах </a:t>
            </a:r>
            <a:r>
              <a:rPr lang="ru-RU" dirty="0" err="1"/>
              <a:t>ще</a:t>
            </a:r>
            <a:r>
              <a:rPr lang="ru-RU" dirty="0"/>
              <a:t> по одному </a:t>
            </a:r>
            <a:r>
              <a:rPr lang="ru-RU" dirty="0" err="1"/>
              <a:t>зрубові</a:t>
            </a:r>
            <a:r>
              <a:rPr lang="ru-RU" dirty="0"/>
              <a:t>. Прикладом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з </a:t>
            </a:r>
            <a:r>
              <a:rPr lang="ru-RU" dirty="0" err="1"/>
              <a:t>девятьма</a:t>
            </a:r>
            <a:r>
              <a:rPr lang="ru-RU" dirty="0"/>
              <a:t> вежами є </a:t>
            </a:r>
            <a:r>
              <a:rPr lang="ru-RU" dirty="0" err="1"/>
              <a:t>запорозька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в </a:t>
            </a:r>
            <a:r>
              <a:rPr lang="ru-RU" dirty="0" err="1"/>
              <a:t>Самарі</a:t>
            </a:r>
            <a:r>
              <a:rPr lang="ru-RU" dirty="0"/>
              <a:t> (1772-79 </a:t>
            </a:r>
            <a:r>
              <a:rPr lang="ru-RU" dirty="0" err="1"/>
              <a:t>рр</a:t>
            </a:r>
            <a:r>
              <a:rPr lang="ru-RU" dirty="0"/>
              <a:t>.)</a:t>
            </a:r>
          </a:p>
          <a:p>
            <a:endParaRPr lang="ru-RU" dirty="0"/>
          </a:p>
          <a:p>
            <a:r>
              <a:rPr lang="ru-RU" dirty="0" err="1"/>
              <a:t>Зруби</a:t>
            </a:r>
            <a:r>
              <a:rPr lang="ru-RU" dirty="0"/>
              <a:t> в церквах могли бути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архаїчної</a:t>
            </a:r>
            <a:r>
              <a:rPr lang="ru-RU" dirty="0"/>
              <a:t> </a:t>
            </a:r>
            <a:r>
              <a:rPr lang="ru-RU" dirty="0" err="1"/>
              <a:t>прямокутної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пізнішої</a:t>
            </a:r>
            <a:r>
              <a:rPr lang="ru-RU" dirty="0"/>
              <a:t>, </a:t>
            </a:r>
            <a:r>
              <a:rPr lang="ru-RU" dirty="0" err="1"/>
              <a:t>розвинутої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стилю </a:t>
            </a:r>
            <a:r>
              <a:rPr lang="ru-RU" dirty="0" err="1"/>
              <a:t>бароко</a:t>
            </a:r>
            <a:r>
              <a:rPr lang="ru-RU" dirty="0"/>
              <a:t>, </a:t>
            </a:r>
            <a:r>
              <a:rPr lang="ru-RU" dirty="0" err="1"/>
              <a:t>восьмикутної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/>
              <a:t>Таку</a:t>
            </a:r>
            <a:r>
              <a:rPr lang="ru-RU" dirty="0"/>
              <a:t> форму надавали </a:t>
            </a:r>
            <a:r>
              <a:rPr lang="ru-RU" dirty="0" err="1"/>
              <a:t>зрубам</a:t>
            </a:r>
            <a:r>
              <a:rPr lang="ru-RU" dirty="0"/>
              <a:t> через </a:t>
            </a:r>
            <a:r>
              <a:rPr lang="ru-RU" dirty="0" err="1"/>
              <a:t>відрізання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прямокутника</a:t>
            </a:r>
            <a:r>
              <a:rPr lang="ru-RU" dirty="0"/>
              <a:t> </a:t>
            </a:r>
            <a:r>
              <a:rPr lang="ru-RU" dirty="0" err="1"/>
              <a:t>кутів</a:t>
            </a:r>
            <a:r>
              <a:rPr lang="ru-RU" dirty="0"/>
              <a:t>. </a:t>
            </a:r>
            <a:r>
              <a:rPr lang="ru-RU" dirty="0" err="1"/>
              <a:t>Зруби</a:t>
            </a:r>
            <a:r>
              <a:rPr lang="ru-RU" dirty="0"/>
              <a:t> могли бути на один поверх, але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ускладнювали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веж, </a:t>
            </a:r>
            <a:r>
              <a:rPr lang="ru-RU" dirty="0" err="1"/>
              <a:t>додаванням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, </a:t>
            </a:r>
            <a:r>
              <a:rPr lang="ru-RU" dirty="0" err="1"/>
              <a:t>трьох</a:t>
            </a:r>
            <a:r>
              <a:rPr lang="ru-RU" dirty="0"/>
              <a:t> та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. В </a:t>
            </a:r>
            <a:r>
              <a:rPr lang="ru-RU" dirty="0" err="1"/>
              <a:t>бойківських</a:t>
            </a:r>
            <a:r>
              <a:rPr lang="ru-RU" dirty="0"/>
              <a:t> та </a:t>
            </a:r>
            <a:r>
              <a:rPr lang="ru-RU" dirty="0" err="1"/>
              <a:t>лемківських</a:t>
            </a:r>
            <a:r>
              <a:rPr lang="ru-RU" dirty="0"/>
              <a:t> церквах </a:t>
            </a:r>
            <a:r>
              <a:rPr lang="ru-RU" dirty="0" err="1"/>
              <a:t>ярусів</a:t>
            </a:r>
            <a:r>
              <a:rPr lang="ru-RU" dirty="0"/>
              <a:t> могло бути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.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нижчих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 до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йшов</a:t>
            </a:r>
            <a:r>
              <a:rPr lang="ru-RU" dirty="0"/>
              <a:t> через </a:t>
            </a:r>
            <a:r>
              <a:rPr lang="ru-RU" dirty="0" err="1"/>
              <a:t>зменшення</a:t>
            </a:r>
            <a:r>
              <a:rPr lang="ru-RU" dirty="0"/>
              <a:t> і </a:t>
            </a:r>
            <a:r>
              <a:rPr lang="ru-RU" dirty="0" err="1"/>
              <a:t>міг</a:t>
            </a:r>
            <a:r>
              <a:rPr lang="ru-RU" dirty="0"/>
              <a:t> бути </a:t>
            </a:r>
            <a:r>
              <a:rPr lang="ru-RU" dirty="0" err="1"/>
              <a:t>утворений</a:t>
            </a:r>
            <a:r>
              <a:rPr lang="ru-RU" dirty="0"/>
              <a:t> таким </a:t>
            </a:r>
            <a:r>
              <a:rPr lang="ru-RU" dirty="0" err="1"/>
              <a:t>перекриттям</a:t>
            </a:r>
            <a:r>
              <a:rPr lang="ru-RU" dirty="0"/>
              <a:t>: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зрізаної</a:t>
            </a:r>
            <a:r>
              <a:rPr lang="ru-RU" dirty="0"/>
              <a:t> </a:t>
            </a:r>
            <a:r>
              <a:rPr lang="ru-RU" dirty="0" err="1"/>
              <a:t>чотирьохбічної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восьмибічної</a:t>
            </a:r>
            <a:r>
              <a:rPr lang="ru-RU" dirty="0"/>
              <a:t> </a:t>
            </a:r>
            <a:r>
              <a:rPr lang="ru-RU" dirty="0" err="1"/>
              <a:t>піраміди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з заломом)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зрізамого</a:t>
            </a:r>
            <a:r>
              <a:rPr lang="ru-RU" dirty="0"/>
              <a:t> конуса з заломом.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плану</a:t>
            </a:r>
          </a:p>
        </p:txBody>
      </p:sp>
    </p:spTree>
    <p:extLst>
      <p:ext uri="{BB962C8B-B14F-4D97-AF65-F5344CB8AC3E}">
        <p14:creationId xmlns:p14="http://schemas.microsoft.com/office/powerpoint/2010/main" val="359236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61185" cy="1036637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Дзвіниці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</a:t>
            </a:r>
            <a:r>
              <a:rPr lang="ru-RU" dirty="0" err="1"/>
              <a:t>ставилися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церкви, так як вони </a:t>
            </a:r>
            <a:r>
              <a:rPr lang="ru-RU" dirty="0" err="1"/>
              <a:t>ймовірно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татарських</a:t>
            </a:r>
            <a:r>
              <a:rPr lang="ru-RU" dirty="0"/>
              <a:t> </a:t>
            </a:r>
            <a:r>
              <a:rPr lang="ru-RU" dirty="0" err="1"/>
              <a:t>наїздів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роль </a:t>
            </a:r>
            <a:r>
              <a:rPr lang="ru-RU" dirty="0" err="1"/>
              <a:t>сторожових</a:t>
            </a:r>
            <a:r>
              <a:rPr lang="ru-RU" dirty="0"/>
              <a:t> веж. </a:t>
            </a:r>
            <a:r>
              <a:rPr lang="ru-RU" dirty="0" err="1"/>
              <a:t>Дзвіниця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квадратних</a:t>
            </a:r>
            <a:r>
              <a:rPr lang="ru-RU" dirty="0"/>
              <a:t> </a:t>
            </a:r>
            <a:r>
              <a:rPr lang="ru-RU" dirty="0" err="1"/>
              <a:t>зрубів</a:t>
            </a:r>
            <a:r>
              <a:rPr lang="ru-RU" dirty="0"/>
              <a:t> </a:t>
            </a:r>
            <a:r>
              <a:rPr lang="ru-RU" dirty="0" err="1"/>
              <a:t>покладених</a:t>
            </a:r>
            <a:r>
              <a:rPr lang="ru-RU" dirty="0"/>
              <a:t> один на одного. По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віддалення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зруби</a:t>
            </a:r>
            <a:r>
              <a:rPr lang="ru-RU" dirty="0"/>
              <a:t> </a:t>
            </a:r>
            <a:r>
              <a:rPr lang="ru-RU" dirty="0" err="1"/>
              <a:t>зменшувались</a:t>
            </a:r>
            <a:r>
              <a:rPr lang="ru-RU" dirty="0"/>
              <a:t>. </a:t>
            </a:r>
            <a:r>
              <a:rPr lang="ru-RU" dirty="0" err="1"/>
              <a:t>Закінчувались</a:t>
            </a:r>
            <a:r>
              <a:rPr lang="ru-RU" dirty="0"/>
              <a:t> </a:t>
            </a:r>
            <a:r>
              <a:rPr lang="ru-RU" dirty="0" err="1"/>
              <a:t>дзвіниці</a:t>
            </a:r>
            <a:r>
              <a:rPr lang="ru-RU" dirty="0"/>
              <a:t> </a:t>
            </a:r>
            <a:r>
              <a:rPr lang="ru-RU" dirty="0" err="1"/>
              <a:t>чотирьохгранним</a:t>
            </a:r>
            <a:r>
              <a:rPr lang="ru-RU" dirty="0"/>
              <a:t> </a:t>
            </a:r>
            <a:r>
              <a:rPr lang="ru-RU" dirty="0" err="1"/>
              <a:t>шатровим</a:t>
            </a:r>
            <a:r>
              <a:rPr lang="ru-RU" dirty="0"/>
              <a:t> </a:t>
            </a:r>
            <a:r>
              <a:rPr lang="ru-RU" dirty="0" err="1"/>
              <a:t>дахом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чотирьохсхильним</a:t>
            </a:r>
            <a:r>
              <a:rPr lang="ru-RU" dirty="0"/>
              <a:t> </a:t>
            </a:r>
            <a:r>
              <a:rPr lang="ru-RU" dirty="0" err="1"/>
              <a:t>шатровим</a:t>
            </a:r>
            <a:r>
              <a:rPr lang="ru-RU" dirty="0"/>
              <a:t> </a:t>
            </a:r>
            <a:r>
              <a:rPr lang="ru-RU" dirty="0" err="1"/>
              <a:t>дахом</a:t>
            </a:r>
            <a:r>
              <a:rPr lang="ru-RU" dirty="0"/>
              <a:t> з грушевидною </a:t>
            </a:r>
            <a:r>
              <a:rPr lang="ru-RU" dirty="0" err="1"/>
              <a:t>главкою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Дзвіниця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67877"/>
            <a:ext cx="1584176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12" y="3436623"/>
            <a:ext cx="1607616" cy="21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78146"/>
            <a:ext cx="1584176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590381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/>
              <a:t>Дерев'яна</a:t>
            </a:r>
            <a:r>
              <a:rPr lang="ru-RU" sz="1200" dirty="0"/>
              <a:t> </a:t>
            </a:r>
            <a:r>
              <a:rPr lang="ru-RU" sz="1200" dirty="0" err="1"/>
              <a:t>дзвіниця</a:t>
            </a:r>
            <a:r>
              <a:rPr lang="ru-RU" sz="1200" dirty="0"/>
              <a:t> церкви у м. </a:t>
            </a:r>
            <a:r>
              <a:rPr lang="ru-RU" sz="1200" dirty="0" err="1"/>
              <a:t>Яворів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7052" y="5591066"/>
            <a:ext cx="1709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/>
              <a:t>Дзвіниця</a:t>
            </a:r>
            <a:r>
              <a:rPr lang="ru-RU" sz="1200" dirty="0"/>
              <a:t>. </a:t>
            </a:r>
            <a:r>
              <a:rPr lang="ru-RU" sz="1200" dirty="0" err="1"/>
              <a:t>Ясениця-Замкова</a:t>
            </a:r>
            <a:r>
              <a:rPr lang="ru-RU" sz="1200" dirty="0"/>
              <a:t>, </a:t>
            </a:r>
            <a:r>
              <a:rPr lang="ru-RU" sz="1200" dirty="0" err="1"/>
              <a:t>Старосамбірський</a:t>
            </a:r>
            <a:r>
              <a:rPr lang="ru-RU" sz="1200" dirty="0"/>
              <a:t>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83376" y="5610801"/>
            <a:ext cx="158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/>
              <a:t>Дзвіниця</a:t>
            </a:r>
            <a:r>
              <a:rPr lang="ru-RU" sz="1200" dirty="0"/>
              <a:t>. </a:t>
            </a:r>
            <a:r>
              <a:rPr lang="ru-RU" sz="1200" dirty="0" err="1"/>
              <a:t>Ясениця-Замкова</a:t>
            </a:r>
            <a:r>
              <a:rPr lang="ru-RU" sz="1200" dirty="0"/>
              <a:t>, </a:t>
            </a:r>
            <a:r>
              <a:rPr lang="ru-RU" sz="1200" dirty="0" err="1"/>
              <a:t>Старосамбірський</a:t>
            </a:r>
            <a:r>
              <a:rPr lang="ru-RU" sz="1200" dirty="0"/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16894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833193" cy="2044749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іконостаси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на пять, </a:t>
            </a:r>
            <a:r>
              <a:rPr lang="ru-RU" dirty="0" err="1"/>
              <a:t>шість</a:t>
            </a:r>
            <a:r>
              <a:rPr lang="ru-RU" dirty="0"/>
              <a:t> і </a:t>
            </a:r>
            <a:r>
              <a:rPr lang="ru-RU" dirty="0" err="1"/>
              <a:t>зрідка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поверхів</a:t>
            </a:r>
            <a:r>
              <a:rPr lang="ru-RU" dirty="0"/>
              <a:t>.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не </a:t>
            </a:r>
            <a:r>
              <a:rPr lang="ru-RU" dirty="0" err="1"/>
              <a:t>прикрашались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вся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звернута</a:t>
            </a:r>
            <a:r>
              <a:rPr lang="ru-RU" dirty="0"/>
              <a:t> на </a:t>
            </a:r>
            <a:r>
              <a:rPr lang="ru-RU" dirty="0" err="1"/>
              <a:t>іконостас</a:t>
            </a:r>
            <a:r>
              <a:rPr lang="ru-RU" dirty="0"/>
              <a:t>. </a:t>
            </a:r>
            <a:r>
              <a:rPr lang="ru-RU" dirty="0" err="1"/>
              <a:t>Іконостас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</a:t>
            </a:r>
            <a:r>
              <a:rPr lang="ru-RU" dirty="0" err="1"/>
              <a:t>архітектурі</a:t>
            </a:r>
            <a:r>
              <a:rPr lang="ru-RU" dirty="0"/>
              <a:t> церкви: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ярус </a:t>
            </a:r>
            <a:r>
              <a:rPr lang="ru-RU" dirty="0" err="1"/>
              <a:t>був</a:t>
            </a:r>
            <a:r>
              <a:rPr lang="ru-RU" dirty="0"/>
              <a:t> легший за </a:t>
            </a:r>
            <a:r>
              <a:rPr lang="ru-RU" dirty="0" err="1"/>
              <a:t>попередній</a:t>
            </a:r>
            <a:r>
              <a:rPr lang="ru-RU" dirty="0"/>
              <a:t>, а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відрізнявся</a:t>
            </a:r>
            <a:r>
              <a:rPr lang="ru-RU" dirty="0"/>
              <a:t> легким ажуром, як і вся баня </a:t>
            </a:r>
            <a:r>
              <a:rPr lang="ru-RU" dirty="0" err="1"/>
              <a:t>церковна</a:t>
            </a:r>
            <a:r>
              <a:rPr lang="ru-RU" dirty="0"/>
              <a:t> </a:t>
            </a:r>
            <a:r>
              <a:rPr lang="ru-RU" dirty="0" err="1"/>
              <a:t>закінчувалася</a:t>
            </a:r>
            <a:r>
              <a:rPr lang="ru-RU" dirty="0"/>
              <a:t> </a:t>
            </a:r>
            <a:r>
              <a:rPr lang="ru-RU" dirty="0" err="1"/>
              <a:t>ажурним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Інтер'єр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6690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98627"/>
            <a:ext cx="2120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98626"/>
            <a:ext cx="221954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4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Українська</a:t>
            </a:r>
            <a:r>
              <a:rPr lang="ru-RU" dirty="0"/>
              <a:t> колядка </a:t>
            </a:r>
            <a:r>
              <a:rPr lang="ru-RU" dirty="0" err="1"/>
              <a:t>історико-військового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«</a:t>
            </a:r>
            <a:r>
              <a:rPr lang="ru-RU" dirty="0" err="1"/>
              <a:t>Ци</a:t>
            </a:r>
            <a:r>
              <a:rPr lang="ru-RU" dirty="0"/>
              <a:t> </a:t>
            </a:r>
            <a:r>
              <a:rPr lang="ru-RU" dirty="0" err="1"/>
              <a:t>спиш</a:t>
            </a:r>
            <a:r>
              <a:rPr lang="ru-RU" dirty="0"/>
              <a:t>, </a:t>
            </a:r>
            <a:r>
              <a:rPr lang="ru-RU" dirty="0" err="1"/>
              <a:t>ци</a:t>
            </a:r>
            <a:r>
              <a:rPr lang="ru-RU" dirty="0"/>
              <a:t> </a:t>
            </a:r>
            <a:r>
              <a:rPr lang="ru-RU" dirty="0" err="1"/>
              <a:t>чуєш</a:t>
            </a:r>
            <a:r>
              <a:rPr lang="ru-RU" dirty="0"/>
              <a:t>, пан господарю» </a:t>
            </a:r>
            <a:r>
              <a:rPr lang="ru-RU" dirty="0" err="1"/>
              <a:t>містить</a:t>
            </a:r>
            <a:r>
              <a:rPr lang="ru-RU" dirty="0"/>
              <a:t> слова про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тридільного</a:t>
            </a:r>
            <a:r>
              <a:rPr lang="ru-RU" dirty="0"/>
              <a:t> храму (</a:t>
            </a:r>
            <a:r>
              <a:rPr lang="ru-RU" dirty="0" err="1"/>
              <a:t>найімовірніше</a:t>
            </a:r>
            <a:r>
              <a:rPr lang="ru-RU" dirty="0"/>
              <a:t>, </a:t>
            </a:r>
            <a:r>
              <a:rPr lang="ru-RU" dirty="0" err="1"/>
              <a:t>тризубоподібного</a:t>
            </a:r>
            <a:r>
              <a:rPr lang="ru-RU" dirty="0"/>
              <a:t>):</a:t>
            </a:r>
          </a:p>
          <a:p>
            <a:pPr marL="0" indent="0">
              <a:buNone/>
            </a:pPr>
            <a:r>
              <a:rPr lang="ru-RU" dirty="0" smtClean="0"/>
              <a:t>      «</a:t>
            </a:r>
            <a:r>
              <a:rPr lang="ru-RU" dirty="0" err="1"/>
              <a:t>Церков</a:t>
            </a:r>
            <a:r>
              <a:rPr lang="ru-RU" dirty="0"/>
              <a:t> </a:t>
            </a:r>
            <a:r>
              <a:rPr lang="ru-RU" dirty="0" err="1"/>
              <a:t>збудовав</a:t>
            </a:r>
            <a:r>
              <a:rPr lang="ru-RU" dirty="0"/>
              <a:t> з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 smtClean="0"/>
              <a:t>вершечки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З </a:t>
            </a:r>
            <a:r>
              <a:rPr lang="ru-RU" dirty="0" err="1"/>
              <a:t>трьома</a:t>
            </a:r>
            <a:r>
              <a:rPr lang="ru-RU" dirty="0"/>
              <a:t> </a:t>
            </a:r>
            <a:r>
              <a:rPr lang="ru-RU" dirty="0" err="1"/>
              <a:t>вершечки</a:t>
            </a:r>
            <a:r>
              <a:rPr lang="ru-RU" dirty="0"/>
              <a:t>, з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оконці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Єдним</a:t>
            </a:r>
            <a:r>
              <a:rPr lang="ru-RU" dirty="0" smtClean="0"/>
              <a:t> </a:t>
            </a:r>
            <a:r>
              <a:rPr lang="ru-RU" dirty="0"/>
              <a:t>оконцем </a:t>
            </a:r>
            <a:r>
              <a:rPr lang="ru-RU" dirty="0" err="1"/>
              <a:t>сонінько</a:t>
            </a:r>
            <a:r>
              <a:rPr lang="ru-RU" dirty="0"/>
              <a:t> сходить,</a:t>
            </a:r>
          </a:p>
          <a:p>
            <a:pPr marL="0" indent="0">
              <a:buNone/>
            </a:pPr>
            <a:r>
              <a:rPr lang="ru-RU" dirty="0" smtClean="0"/>
              <a:t>      Другим </a:t>
            </a:r>
            <a:r>
              <a:rPr lang="ru-RU" dirty="0"/>
              <a:t>оконцем </a:t>
            </a:r>
            <a:r>
              <a:rPr lang="ru-RU" dirty="0" err="1"/>
              <a:t>місяць</a:t>
            </a:r>
            <a:r>
              <a:rPr lang="ru-RU" dirty="0"/>
              <a:t> заходить,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Райськими</a:t>
            </a:r>
            <a:r>
              <a:rPr lang="ru-RU" dirty="0" smtClean="0"/>
              <a:t> </a:t>
            </a:r>
            <a:r>
              <a:rPr lang="ru-RU" dirty="0" err="1"/>
              <a:t>дверми</a:t>
            </a:r>
            <a:r>
              <a:rPr lang="ru-RU" dirty="0"/>
              <a:t> </a:t>
            </a:r>
            <a:r>
              <a:rPr lang="ru-RU" dirty="0" err="1"/>
              <a:t>господар</a:t>
            </a:r>
            <a:r>
              <a:rPr lang="ru-RU" dirty="0"/>
              <a:t> ходить</a:t>
            </a:r>
            <a:r>
              <a:rPr lang="ru-RU" dirty="0" smtClean="0"/>
              <a:t>.»</a:t>
            </a:r>
          </a:p>
          <a:p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/>
              <a:t>письменник</a:t>
            </a:r>
            <a:r>
              <a:rPr lang="ru-RU" dirty="0"/>
              <a:t> Олесь Гончар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дев'ятидільний</a:t>
            </a:r>
            <a:r>
              <a:rPr lang="ru-RU" dirty="0"/>
              <a:t> </a:t>
            </a:r>
            <a:r>
              <a:rPr lang="ru-RU" dirty="0" err="1"/>
              <a:t>Троїцький</a:t>
            </a:r>
            <a:r>
              <a:rPr lang="ru-RU" dirty="0"/>
              <a:t> храм у </a:t>
            </a:r>
            <a:r>
              <a:rPr lang="ru-RU" dirty="0" err="1"/>
              <a:t>Новомосковську</a:t>
            </a:r>
            <a:r>
              <a:rPr lang="ru-RU" dirty="0"/>
              <a:t> </a:t>
            </a:r>
            <a:r>
              <a:rPr lang="ru-RU" dirty="0" err="1"/>
              <a:t>Дніпропетровської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образом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роману «Собор», темою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ставленням</a:t>
            </a:r>
            <a:r>
              <a:rPr lang="ru-RU" dirty="0"/>
              <a:t> людей до </a:t>
            </a:r>
            <a:r>
              <a:rPr lang="ru-RU" dirty="0" err="1"/>
              <a:t>збереження</a:t>
            </a:r>
            <a:r>
              <a:rPr lang="ru-RU" dirty="0"/>
              <a:t> таких </a:t>
            </a:r>
            <a:r>
              <a:rPr lang="ru-RU" dirty="0" err="1"/>
              <a:t>старовинних</a:t>
            </a:r>
            <a:r>
              <a:rPr lang="ru-RU" dirty="0"/>
              <a:t> </a:t>
            </a:r>
            <a:r>
              <a:rPr lang="ru-RU" dirty="0" err="1"/>
              <a:t>пам'яток</a:t>
            </a:r>
            <a:r>
              <a:rPr lang="ru-RU" dirty="0"/>
              <a:t> і </a:t>
            </a:r>
            <a:r>
              <a:rPr lang="ru-RU" dirty="0" err="1"/>
              <a:t>моральним</a:t>
            </a:r>
            <a:r>
              <a:rPr lang="ru-RU" dirty="0"/>
              <a:t> станом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err="1"/>
              <a:t>Дерев'яні</a:t>
            </a:r>
            <a:r>
              <a:rPr lang="ru-RU" sz="4800" dirty="0"/>
              <a:t> </a:t>
            </a:r>
            <a:r>
              <a:rPr lang="ru-RU" sz="4800" dirty="0" err="1"/>
              <a:t>храми</a:t>
            </a:r>
            <a:r>
              <a:rPr lang="ru-RU" sz="4800" dirty="0"/>
              <a:t> </a:t>
            </a:r>
            <a:r>
              <a:rPr lang="ru-RU" sz="4800" dirty="0" err="1"/>
              <a:t>України</a:t>
            </a:r>
            <a:r>
              <a:rPr lang="ru-RU" sz="4800" dirty="0"/>
              <a:t> у </a:t>
            </a:r>
            <a:r>
              <a:rPr lang="ru-RU" sz="4800" dirty="0" err="1"/>
              <a:t>творах</a:t>
            </a:r>
            <a:r>
              <a:rPr lang="ru-RU" sz="4800" dirty="0"/>
              <a:t> </a:t>
            </a:r>
            <a:r>
              <a:rPr lang="ru-RU" sz="4800" dirty="0" err="1"/>
              <a:t>мистецтва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1641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Розташування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Храми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українській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геральдиці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dirty="0" err="1"/>
              <a:t>Трибанна</a:t>
            </a:r>
            <a:r>
              <a:rPr lang="ru-RU" sz="2000" dirty="0"/>
              <a:t> </a:t>
            </a:r>
            <a:r>
              <a:rPr lang="ru-RU" sz="2000" dirty="0" err="1"/>
              <a:t>церква</a:t>
            </a:r>
            <a:r>
              <a:rPr lang="ru-RU" sz="2000" dirty="0"/>
              <a:t> </a:t>
            </a:r>
            <a:r>
              <a:rPr lang="ru-RU" sz="2000" dirty="0" err="1"/>
              <a:t>зображена</a:t>
            </a:r>
            <a:r>
              <a:rPr lang="ru-RU" sz="2000" dirty="0"/>
              <a:t> на </a:t>
            </a:r>
            <a:r>
              <a:rPr lang="ru-RU" sz="2000" dirty="0" err="1"/>
              <a:t>гербі</a:t>
            </a:r>
            <a:r>
              <a:rPr lang="ru-RU" sz="2000" dirty="0"/>
              <a:t> </a:t>
            </a:r>
            <a:r>
              <a:rPr lang="ru-RU" sz="2000" dirty="0" err="1"/>
              <a:t>Борзнянського</a:t>
            </a:r>
            <a:r>
              <a:rPr lang="ru-RU" sz="2000" dirty="0"/>
              <a:t> району </a:t>
            </a:r>
            <a:r>
              <a:rPr lang="ru-RU" sz="2000" dirty="0" err="1"/>
              <a:t>Чернігівської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Дев'ятидільний</a:t>
            </a:r>
            <a:r>
              <a:rPr lang="ru-RU" sz="2000" dirty="0"/>
              <a:t> </a:t>
            </a:r>
            <a:r>
              <a:rPr lang="ru-RU" sz="2000" dirty="0" err="1"/>
              <a:t>Троїцький</a:t>
            </a:r>
            <a:r>
              <a:rPr lang="ru-RU" sz="2000" dirty="0"/>
              <a:t> храм </a:t>
            </a:r>
            <a:r>
              <a:rPr lang="ru-RU" sz="2000" dirty="0" err="1"/>
              <a:t>зображено</a:t>
            </a:r>
            <a:r>
              <a:rPr lang="ru-RU" sz="2000" dirty="0"/>
              <a:t> на </a:t>
            </a:r>
            <a:r>
              <a:rPr lang="ru-RU" sz="2000" dirty="0" err="1"/>
              <a:t>гербі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Новомосковська</a:t>
            </a:r>
            <a:r>
              <a:rPr lang="ru-RU" sz="2000" dirty="0"/>
              <a:t> </a:t>
            </a:r>
            <a:r>
              <a:rPr lang="ru-RU" sz="2000" dirty="0" err="1"/>
              <a:t>Дніпропетровської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Тридільний</a:t>
            </a:r>
            <a:r>
              <a:rPr lang="ru-RU" sz="2000" dirty="0"/>
              <a:t> </a:t>
            </a:r>
            <a:r>
              <a:rPr lang="ru-RU" sz="2000" dirty="0" err="1"/>
              <a:t>однобанний</a:t>
            </a:r>
            <a:r>
              <a:rPr lang="ru-RU" sz="2000" dirty="0"/>
              <a:t> храм </a:t>
            </a:r>
            <a:r>
              <a:rPr lang="ru-RU" sz="2000" dirty="0" err="1"/>
              <a:t>зображено</a:t>
            </a:r>
            <a:r>
              <a:rPr lang="ru-RU" sz="2000" dirty="0"/>
              <a:t> на </a:t>
            </a:r>
            <a:r>
              <a:rPr lang="ru-RU" sz="2000" dirty="0" err="1"/>
              <a:t>гербі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Бровари</a:t>
            </a:r>
            <a:r>
              <a:rPr lang="ru-RU" sz="2000" dirty="0"/>
              <a:t> </a:t>
            </a:r>
            <a:r>
              <a:rPr lang="ru-RU" sz="2000" dirty="0" err="1"/>
              <a:t>Київської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збереження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українську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дерев'яну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сакральну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архітектуру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способи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проблеми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збереження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старовинних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храмів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розповідається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документальному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фільмі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телеканалу «Глас»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Дерев'яні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храми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вічний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монолог»</a:t>
            </a:r>
          </a:p>
        </p:txBody>
      </p:sp>
    </p:spTree>
    <p:extLst>
      <p:ext uri="{BB962C8B-B14F-4D97-AF65-F5344CB8AC3E}">
        <p14:creationId xmlns:p14="http://schemas.microsoft.com/office/powerpoint/2010/main" val="28503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Форма </a:t>
            </a:r>
            <a:r>
              <a:rPr lang="ru-RU" dirty="0" err="1"/>
              <a:t>купольних</a:t>
            </a:r>
            <a:r>
              <a:rPr lang="ru-RU" dirty="0"/>
              <a:t> </a:t>
            </a:r>
            <a:r>
              <a:rPr lang="ru-RU" dirty="0" err="1"/>
              <a:t>завершень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церкви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нижчої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грушевидної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куполи</a:t>
            </a:r>
            <a:r>
              <a:rPr lang="ru-RU" dirty="0"/>
              <a:t> не </a:t>
            </a:r>
            <a:r>
              <a:rPr lang="ru-RU" dirty="0" err="1"/>
              <a:t>виходять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вісьмериків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циліндрів-барабанів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вони стоять. На </a:t>
            </a:r>
            <a:r>
              <a:rPr lang="ru-RU" dirty="0" err="1"/>
              <a:t>третину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четвертину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до низу на </a:t>
            </a:r>
            <a:r>
              <a:rPr lang="ru-RU" dirty="0" err="1"/>
              <a:t>куполі</a:t>
            </a:r>
            <a:r>
              <a:rPr lang="ru-RU" dirty="0"/>
              <a:t> </a:t>
            </a:r>
            <a:r>
              <a:rPr lang="ru-RU" dirty="0" err="1"/>
              <a:t>робився</a:t>
            </a:r>
            <a:r>
              <a:rPr lang="ru-RU" dirty="0"/>
              <a:t> перехват, а </a:t>
            </a:r>
            <a:r>
              <a:rPr lang="ru-RU" dirty="0" err="1"/>
              <a:t>найширша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купола. Купол </a:t>
            </a:r>
            <a:r>
              <a:rPr lang="ru-RU" dirty="0" err="1"/>
              <a:t>української</a:t>
            </a:r>
            <a:r>
              <a:rPr lang="ru-RU" dirty="0"/>
              <a:t> церкви </a:t>
            </a:r>
            <a:r>
              <a:rPr lang="ru-RU" dirty="0" err="1"/>
              <a:t>закінчувався</a:t>
            </a:r>
            <a:r>
              <a:rPr lang="ru-RU" dirty="0"/>
              <a:t> шпилем.</a:t>
            </a:r>
          </a:p>
          <a:p>
            <a:endParaRPr lang="ru-RU" dirty="0"/>
          </a:p>
          <a:p>
            <a:r>
              <a:rPr lang="ru-RU" dirty="0"/>
              <a:t>Шпилеве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церков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складалося</a:t>
            </a:r>
            <a:r>
              <a:rPr lang="ru-RU" dirty="0"/>
              <a:t> з таких </a:t>
            </a:r>
            <a:r>
              <a:rPr lang="ru-RU" dirty="0" err="1"/>
              <a:t>частин</a:t>
            </a:r>
            <a:r>
              <a:rPr lang="ru-RU" dirty="0"/>
              <a:t>: кулька — </a:t>
            </a:r>
            <a:r>
              <a:rPr lang="ru-RU" dirty="0" err="1"/>
              <a:t>маківка</a:t>
            </a:r>
            <a:r>
              <a:rPr lang="ru-RU" dirty="0"/>
              <a:t>, </a:t>
            </a:r>
            <a:r>
              <a:rPr lang="ru-RU" dirty="0" err="1"/>
              <a:t>півмісяць</a:t>
            </a:r>
            <a:r>
              <a:rPr lang="ru-RU" dirty="0"/>
              <a:t> </a:t>
            </a:r>
            <a:r>
              <a:rPr lang="ru-RU" dirty="0" err="1"/>
              <a:t>ріжками</a:t>
            </a:r>
            <a:r>
              <a:rPr lang="ru-RU" dirty="0"/>
              <a:t> догори та </a:t>
            </a:r>
            <a:r>
              <a:rPr lang="ru-RU" dirty="0" err="1"/>
              <a:t>мистецько</a:t>
            </a:r>
            <a:r>
              <a:rPr lang="ru-RU" dirty="0"/>
              <a:t> </a:t>
            </a:r>
            <a:r>
              <a:rPr lang="ru-RU" dirty="0" err="1"/>
              <a:t>вироблений</a:t>
            </a:r>
            <a:r>
              <a:rPr lang="ru-RU" dirty="0"/>
              <a:t> з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ru-RU" dirty="0" err="1"/>
              <a:t>ажурний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 </a:t>
            </a:r>
            <a:r>
              <a:rPr lang="ru-RU" dirty="0" err="1"/>
              <a:t>куполів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43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175</TotalTime>
  <Words>1654</Words>
  <Application>Microsoft Office PowerPoint</Application>
  <PresentationFormat>Экран (4:3)</PresentationFormat>
  <Paragraphs>81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Презентация PowerPoint</vt:lpstr>
      <vt:lpstr>Історія розвитку</vt:lpstr>
      <vt:lpstr>Архітектурна структура</vt:lpstr>
      <vt:lpstr>Основні форми плану</vt:lpstr>
      <vt:lpstr>Дзвіниця</vt:lpstr>
      <vt:lpstr>Інтер'єр</vt:lpstr>
      <vt:lpstr>Дерев'яні храми України у творах мистецтва</vt:lpstr>
      <vt:lpstr>Розташування</vt:lpstr>
      <vt:lpstr>Форма куполів</vt:lpstr>
      <vt:lpstr>Найдавніша дерев'яна церква України - храм св. Миколая у закарпатському селі Колодне, заснований 1470 року</vt:lpstr>
      <vt:lpstr>Презентация PowerPoint</vt:lpstr>
      <vt:lpstr>Бабинець</vt:lpstr>
      <vt:lpstr>Нава</vt:lpstr>
      <vt:lpstr>Вівтар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2015-01-27T12:04:19Z</dcterms:created>
  <dcterms:modified xsi:type="dcterms:W3CDTF">2015-01-27T15:33:56Z</dcterms:modified>
</cp:coreProperties>
</file>