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1" r:id="rId2"/>
    <p:sldId id="267" r:id="rId3"/>
    <p:sldId id="268" r:id="rId4"/>
    <p:sldId id="269" r:id="rId5"/>
    <p:sldId id="270" r:id="rId6"/>
    <p:sldId id="271" r:id="rId7"/>
    <p:sldId id="272" r:id="rId8"/>
    <p:sldId id="273" r:id="rId9"/>
    <p:sldId id="274" r:id="rId10"/>
    <p:sldId id="275" r:id="rId11"/>
    <p:sldId id="276" r:id="rId12"/>
    <p:sldId id="277" r:id="rId13"/>
    <p:sldId id="278" r:id="rId14"/>
    <p:sldId id="281" r:id="rId15"/>
    <p:sldId id="283" r:id="rId16"/>
    <p:sldId id="282" r:id="rId17"/>
    <p:sldId id="284" r:id="rId18"/>
    <p:sldId id="285" r:id="rId19"/>
    <p:sldId id="286" r:id="rId20"/>
    <p:sldId id="287" r:id="rId21"/>
    <p:sldId id="288" r:id="rId22"/>
    <p:sldId id="289" r:id="rId23"/>
    <p:sldId id="29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p:scale>
          <a:sx n="76" d="100"/>
          <a:sy n="76" d="100"/>
        </p:scale>
        <p:origin x="-1194" y="168"/>
      </p:cViewPr>
      <p:guideLst>
        <p:guide orient="horz" pos="2160"/>
        <p:guide pos="2880"/>
      </p:guideLst>
    </p:cSldViewPr>
  </p:slideViewPr>
  <p:outlineViewPr>
    <p:cViewPr>
      <p:scale>
        <a:sx n="33" d="100"/>
        <a:sy n="33" d="100"/>
      </p:scale>
      <p:origin x="48" y="20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536F5-46F6-490E-817B-07FAD1471F69}"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536F5-46F6-490E-817B-07FAD1471F69}" type="slidenum">
              <a:rPr lang="ru-RU" smtClean="0"/>
              <a:pPr/>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536F5-46F6-490E-817B-07FAD1471F69}" type="slidenum">
              <a:rPr lang="ru-RU" smtClean="0"/>
              <a:pPr/>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536F5-46F6-490E-817B-07FAD1471F69}" type="slidenum">
              <a:rPr lang="ru-RU" smtClean="0"/>
              <a:pPr/>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536F5-46F6-490E-817B-07FAD1471F69}"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A536F5-46F6-490E-817B-07FAD1471F69}" type="slidenum">
              <a:rPr lang="ru-RU" smtClean="0"/>
              <a:pPr/>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A536F5-46F6-490E-817B-07FAD1471F69}"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A536F5-46F6-490E-817B-07FAD1471F69}" type="slidenum">
              <a:rPr lang="ru-RU" smtClean="0"/>
              <a:pPr/>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A536F5-46F6-490E-817B-07FAD1471F69}" type="slidenum">
              <a:rPr lang="ru-RU" smtClean="0"/>
              <a:pPr/>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A536F5-46F6-490E-817B-07FAD1471F69}"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0209C32-1FE7-49AF-97CF-13C189320D14}" type="datetimeFigureOut">
              <a:rPr lang="ru-RU" smtClean="0"/>
              <a:pPr/>
              <a:t>11.02.2015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A536F5-46F6-490E-817B-07FAD1471F69}" type="slidenum">
              <a:rPr lang="ru-RU" smtClean="0"/>
              <a:pPr/>
              <a:t>‹#›</a:t>
            </a:fld>
            <a:endParaRPr lang="ru-RU"/>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0209C32-1FE7-49AF-97CF-13C189320D14}" type="datetimeFigureOut">
              <a:rPr lang="ru-RU" smtClean="0"/>
              <a:pPr/>
              <a:t>11.02.2015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AA536F5-46F6-490E-817B-07FAD1471F69}"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uk.wikipedia.org/wiki/%D0%A8%D0%BE%D0%BA" TargetMode="External"/><Relationship Id="rId2" Type="http://schemas.openxmlformats.org/officeDocument/2006/relationships/hyperlink" Target="http://uk.wikipedia.org/wiki/%D0%9F%D0%B5%D1%80%D0%B5%D0%BB%D0%BE%D0%BC" TargetMode="Externa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3200400"/>
            <a:ext cx="8202488" cy="1524000"/>
          </a:xfrm>
        </p:spPr>
        <p:txBody>
          <a:bodyPr/>
          <a:lstStyle/>
          <a:p>
            <a:r>
              <a:rPr lang="uk-UA" dirty="0" smtClean="0"/>
              <a:t>Основні способи реанімації і транспортування постраждалого</a:t>
            </a:r>
            <a:endParaRPr lang="ru-RU" dirty="0"/>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122874484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86116" y="0"/>
            <a:ext cx="5643602" cy="664371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fontScale="90000"/>
          </a:bodyPr>
          <a:lstStyle/>
          <a:p>
            <a:pPr algn="l"/>
            <a:r>
              <a:rPr lang="en-US" sz="2400" b="1" i="1" dirty="0" smtClean="0">
                <a:solidFill>
                  <a:srgbClr val="002060"/>
                </a:solidFill>
              </a:rPr>
              <a:t/>
            </a:r>
            <a:br>
              <a:rPr lang="en-US" sz="2400" b="1" i="1" dirty="0" smtClean="0">
                <a:solidFill>
                  <a:srgbClr val="002060"/>
                </a:solidFill>
              </a:rPr>
            </a:br>
            <a:r>
              <a:rPr lang="ru-RU" sz="2400" b="1" i="1" dirty="0" smtClean="0">
                <a:solidFill>
                  <a:srgbClr val="002060"/>
                </a:solidFill>
              </a:rPr>
              <a:t>Спочатку роблять 4 вдохи, потім, якщо є </a:t>
            </a:r>
            <a:r>
              <a:rPr lang="ru-RU" sz="2400" b="1" i="1" u="sng" dirty="0" smtClean="0">
                <a:solidFill>
                  <a:srgbClr val="002060"/>
                </a:solidFill>
              </a:rPr>
              <a:t>двоє</a:t>
            </a:r>
            <a:r>
              <a:rPr lang="ru-RU" sz="2400" b="1" i="1" dirty="0" smtClean="0">
                <a:solidFill>
                  <a:srgbClr val="002060"/>
                </a:solidFill>
              </a:rPr>
              <a:t>, то одна людина проводить штучне дихання «з рота в рот» або «з рота в ніс», а друга виконує зовнішній масаж серця у співвідношенні (1:4; 1:5) (5 натискувань на грудину, один вдих) (мал.№8). </a:t>
            </a:r>
            <a:br>
              <a:rPr lang="ru-RU" sz="2400" b="1" i="1" dirty="0" smtClean="0">
                <a:solidFill>
                  <a:srgbClr val="002060"/>
                </a:solidFill>
              </a:rPr>
            </a:br>
            <a:r>
              <a:rPr lang="ru-RU" sz="2400" b="1" i="1" dirty="0" smtClean="0">
                <a:solidFill>
                  <a:srgbClr val="002060"/>
                </a:solidFill>
              </a:rPr>
              <a:t>Треба пам’ятати, що в момент вдування повітря в легені масаж треба припинити, бо повітря не буде потрапляти в легені потерпілого. </a:t>
            </a:r>
            <a:br>
              <a:rPr lang="ru-RU" sz="2400" b="1" i="1" dirty="0" smtClean="0">
                <a:solidFill>
                  <a:srgbClr val="002060"/>
                </a:solidFill>
              </a:rPr>
            </a:br>
            <a:r>
              <a:rPr lang="ru-RU" sz="2400" b="1" i="1" dirty="0" smtClean="0">
                <a:solidFill>
                  <a:srgbClr val="002060"/>
                </a:solidFill>
              </a:rPr>
              <a:t>      Якщо серцева діяльність відновилася і на сонних артеріях появився пульс, то масаж припиняють,</a:t>
            </a:r>
            <a:br>
              <a:rPr lang="ru-RU" sz="2400" b="1" i="1" dirty="0" smtClean="0">
                <a:solidFill>
                  <a:srgbClr val="002060"/>
                </a:solidFill>
              </a:rPr>
            </a:br>
            <a:r>
              <a:rPr lang="ru-RU" sz="2400" b="1" i="1" dirty="0" smtClean="0">
                <a:solidFill>
                  <a:srgbClr val="002060"/>
                </a:solidFill>
              </a:rPr>
              <a:t> а штучну вентиляцію</a:t>
            </a:r>
            <a:br>
              <a:rPr lang="ru-RU" sz="2400" b="1" i="1" dirty="0" smtClean="0">
                <a:solidFill>
                  <a:srgbClr val="002060"/>
                </a:solidFill>
              </a:rPr>
            </a:br>
            <a:r>
              <a:rPr lang="ru-RU" sz="2400" b="1" i="1" dirty="0" smtClean="0">
                <a:solidFill>
                  <a:srgbClr val="002060"/>
                </a:solidFill>
              </a:rPr>
              <a:t> легень продовжують</a:t>
            </a:r>
            <a:br>
              <a:rPr lang="ru-RU" sz="2400" b="1" i="1" dirty="0" smtClean="0">
                <a:solidFill>
                  <a:srgbClr val="002060"/>
                </a:solidFill>
              </a:rPr>
            </a:br>
            <a:r>
              <a:rPr lang="ru-RU" sz="2400" b="1" i="1" dirty="0" smtClean="0">
                <a:solidFill>
                  <a:srgbClr val="002060"/>
                </a:solidFill>
              </a:rPr>
              <a:t> до появи самостійного</a:t>
            </a:r>
            <a:br>
              <a:rPr lang="ru-RU" sz="2400" b="1" i="1" dirty="0" smtClean="0">
                <a:solidFill>
                  <a:srgbClr val="002060"/>
                </a:solidFill>
              </a:rPr>
            </a:br>
            <a:r>
              <a:rPr lang="ru-RU" sz="2400" b="1" i="1" dirty="0" smtClean="0">
                <a:solidFill>
                  <a:srgbClr val="002060"/>
                </a:solidFill>
              </a:rPr>
              <a:t> дихання, або до </a:t>
            </a:r>
            <a:br>
              <a:rPr lang="ru-RU" sz="2400" b="1" i="1" dirty="0" smtClean="0">
                <a:solidFill>
                  <a:srgbClr val="002060"/>
                </a:solidFill>
              </a:rPr>
            </a:br>
            <a:r>
              <a:rPr lang="ru-RU" sz="2400" b="1" i="1" dirty="0" smtClean="0">
                <a:solidFill>
                  <a:srgbClr val="002060"/>
                </a:solidFill>
              </a:rPr>
              <a:t>прибуття «швидкої </a:t>
            </a:r>
            <a:br>
              <a:rPr lang="ru-RU" sz="2400" b="1" i="1" dirty="0" smtClean="0">
                <a:solidFill>
                  <a:srgbClr val="002060"/>
                </a:solidFill>
              </a:rPr>
            </a:br>
            <a:r>
              <a:rPr lang="ru-RU" sz="2400" b="1" i="1" dirty="0" smtClean="0">
                <a:solidFill>
                  <a:srgbClr val="002060"/>
                </a:solidFill>
              </a:rPr>
              <a:t>допомоги»</a:t>
            </a:r>
            <a:br>
              <a:rPr lang="ru-RU" sz="2400" b="1" i="1" dirty="0" smtClean="0">
                <a:solidFill>
                  <a:srgbClr val="002060"/>
                </a:solidFill>
              </a:rPr>
            </a:br>
            <a:endParaRPr lang="ru-RU" sz="2400" b="1" i="1" dirty="0"/>
          </a:p>
        </p:txBody>
      </p:sp>
      <p:sp>
        <p:nvSpPr>
          <p:cNvPr id="3" name="Подзаголовок 2"/>
          <p:cNvSpPr>
            <a:spLocks noGrp="1"/>
          </p:cNvSpPr>
          <p:nvPr>
            <p:ph type="subTitle" idx="1"/>
          </p:nvPr>
        </p:nvSpPr>
        <p:spPr>
          <a:xfrm>
            <a:off x="214282" y="142852"/>
            <a:ext cx="2786082" cy="492922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endParaRPr lang="en-US" b="1" i="1" dirty="0" smtClean="0">
              <a:solidFill>
                <a:srgbClr val="002060"/>
              </a:solidFill>
            </a:endParaRPr>
          </a:p>
          <a:p>
            <a:r>
              <a:rPr lang="ru-RU" b="1" i="1" dirty="0" smtClean="0">
                <a:solidFill>
                  <a:srgbClr val="002060"/>
                </a:solidFill>
              </a:rPr>
              <a:t>Спочатку роблять 4 вдохи, потім, якщо біля потерпілого знаходиться </a:t>
            </a:r>
            <a:r>
              <a:rPr lang="ru-RU" b="1" i="1" u="sng" dirty="0" smtClean="0">
                <a:solidFill>
                  <a:srgbClr val="002060"/>
                </a:solidFill>
              </a:rPr>
              <a:t>одна людина</a:t>
            </a:r>
            <a:r>
              <a:rPr lang="ru-RU" b="1" i="1" dirty="0" smtClean="0">
                <a:solidFill>
                  <a:srgbClr val="002060"/>
                </a:solidFill>
              </a:rPr>
              <a:t>, то вдування повітря в легені потерпілого чергуються з 15 натискуваннями на грудину з інтервалом 1 сек. (15 натискувань на грудину, два вдохи) (мал.№7).</a:t>
            </a:r>
          </a:p>
          <a:p>
            <a:endParaRPr lang="ru-RU" b="1" i="1" dirty="0">
              <a:solidFill>
                <a:srgbClr val="00206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4714884"/>
            <a:ext cx="2714644" cy="1909764"/>
          </a:xfrm>
          <a:prstGeom prst="rect">
            <a:avLst/>
          </a:prstGeom>
          <a:noFill/>
          <a:ln>
            <a:solidFill>
              <a:srgbClr val="7030A0"/>
            </a:solid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26" y="4500570"/>
            <a:ext cx="2470768" cy="2143140"/>
          </a:xfrm>
          <a:prstGeom prst="rect">
            <a:avLst/>
          </a:prstGeom>
          <a:noFill/>
          <a:ln>
            <a:solidFill>
              <a:srgbClr val="7030A0"/>
            </a:solid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3"/>
            <a:ext cx="8715436" cy="135732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Autofit/>
          </a:bodyPr>
          <a:lstStyle/>
          <a:p>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Транспортування людей</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 гострих</a:t>
            </a:r>
            <a:b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захворюваннях</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Подзаголовок 2"/>
          <p:cNvSpPr>
            <a:spLocks noGrp="1"/>
          </p:cNvSpPr>
          <p:nvPr>
            <p:ph type="subTitle" idx="1"/>
          </p:nvPr>
        </p:nvSpPr>
        <p:spPr>
          <a:xfrm>
            <a:off x="3214678" y="1643050"/>
            <a:ext cx="5715040" cy="507209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ru-RU" sz="2800" b="1" i="1" dirty="0" smtClean="0">
                <a:solidFill>
                  <a:schemeClr val="accent2">
                    <a:lumMod val="50000"/>
                  </a:schemeClr>
                </a:solidFill>
              </a:rPr>
              <a:t>Через те</a:t>
            </a:r>
            <a:r>
              <a:rPr lang="uk-UA" sz="2800" b="1" i="1" dirty="0" smtClean="0">
                <a:solidFill>
                  <a:schemeClr val="accent2">
                    <a:lumMod val="50000"/>
                  </a:schemeClr>
                </a:solidFill>
              </a:rPr>
              <a:t>,</a:t>
            </a:r>
            <a:r>
              <a:rPr lang="ru-RU" sz="2800" b="1" i="1" dirty="0" smtClean="0">
                <a:solidFill>
                  <a:schemeClr val="accent2">
                    <a:lumMod val="50000"/>
                  </a:schemeClr>
                </a:solidFill>
              </a:rPr>
              <a:t> що в більшості нещасних випадків і раптових захворювань першу або невідкладну допомогу можна подати тільки в лікарняних умовах, величезного </a:t>
            </a:r>
            <a:r>
              <a:rPr lang="ru-RU" sz="2800" b="1" i="1" dirty="0" err="1" smtClean="0">
                <a:solidFill>
                  <a:schemeClr val="accent2">
                    <a:lumMod val="50000"/>
                  </a:schemeClr>
                </a:solidFill>
              </a:rPr>
              <a:t>зна‎чення</a:t>
            </a:r>
            <a:r>
              <a:rPr lang="ru-RU" sz="2800" b="1" i="1" dirty="0" smtClean="0">
                <a:solidFill>
                  <a:schemeClr val="accent2">
                    <a:lumMod val="50000"/>
                  </a:schemeClr>
                </a:solidFill>
              </a:rPr>
              <a:t> набуває транспортування потерпілих і хворих. </a:t>
            </a:r>
          </a:p>
          <a:p>
            <a:r>
              <a:rPr lang="ru-RU" sz="2800" b="1" i="1" dirty="0" err="1" smtClean="0">
                <a:solidFill>
                  <a:schemeClr val="accent2">
                    <a:lumMod val="50000"/>
                  </a:schemeClr>
                </a:solidFill>
              </a:rPr>
              <a:t>Як‎що</a:t>
            </a:r>
            <a:r>
              <a:rPr lang="ru-RU" sz="2800" b="1" i="1" dirty="0" smtClean="0">
                <a:solidFill>
                  <a:schemeClr val="accent2">
                    <a:lumMod val="50000"/>
                  </a:schemeClr>
                </a:solidFill>
              </a:rPr>
              <a:t> під час перевезення хворого залишити без допомоги, можуть виникнути тяжкі ускладнення, навіть смерть</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2714620"/>
            <a:ext cx="2928990" cy="2008476"/>
          </a:xfrm>
          <a:prstGeom prst="rect">
            <a:avLst/>
          </a:prstGeom>
          <a:ln>
            <a:noFill/>
          </a:ln>
          <a:effectLst>
            <a:glow rad="139700">
              <a:schemeClr val="accent4">
                <a:satMod val="175000"/>
                <a:alpha val="40000"/>
              </a:schemeClr>
            </a:glow>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357167"/>
            <a:ext cx="8643998" cy="57150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i="1" dirty="0" smtClean="0">
                <a:solidFill>
                  <a:schemeClr val="accent3">
                    <a:lumMod val="50000"/>
                  </a:schemeClr>
                </a:solidFill>
              </a:rPr>
              <a:t>Способи виносу і транспортування</a:t>
            </a:r>
            <a:endParaRPr lang="ru-RU" b="1" i="1" dirty="0">
              <a:solidFill>
                <a:schemeClr val="accent3">
                  <a:lumMod val="50000"/>
                </a:schemeClr>
              </a:solidFill>
            </a:endParaRPr>
          </a:p>
        </p:txBody>
      </p:sp>
      <p:sp>
        <p:nvSpPr>
          <p:cNvPr id="3" name="Подзаголовок 2"/>
          <p:cNvSpPr>
            <a:spLocks noGrp="1"/>
          </p:cNvSpPr>
          <p:nvPr>
            <p:ph type="subTitle" idx="1"/>
          </p:nvPr>
        </p:nvSpPr>
        <p:spPr>
          <a:xfrm>
            <a:off x="142844" y="1071546"/>
            <a:ext cx="9001156" cy="5786454"/>
          </a:xfr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algn="l"/>
            <a:r>
              <a:rPr lang="ru-RU" b="1" i="1" dirty="0" smtClean="0">
                <a:solidFill>
                  <a:srgbClr val="002060"/>
                </a:solidFill>
              </a:rPr>
              <a:t>Способи виносу і транспортування</a:t>
            </a:r>
          </a:p>
          <a:p>
            <a:pPr algn="l"/>
            <a:r>
              <a:rPr lang="ru-RU" b="1" i="1" dirty="0" smtClean="0">
                <a:solidFill>
                  <a:srgbClr val="002060"/>
                </a:solidFill>
              </a:rPr>
              <a:t> залежать від характеру поранення,</a:t>
            </a:r>
          </a:p>
          <a:p>
            <a:pPr algn="l"/>
            <a:r>
              <a:rPr lang="ru-RU" b="1" i="1" dirty="0" smtClean="0">
                <a:solidFill>
                  <a:srgbClr val="002060"/>
                </a:solidFill>
              </a:rPr>
              <a:t> стану потерпілого. </a:t>
            </a:r>
          </a:p>
          <a:p>
            <a:pPr algn="l"/>
            <a:r>
              <a:rPr lang="ru-RU" b="1" i="1" dirty="0" smtClean="0">
                <a:solidFill>
                  <a:srgbClr val="002060"/>
                </a:solidFill>
              </a:rPr>
              <a:t>Якщо хворий не в змозі перебратися</a:t>
            </a:r>
          </a:p>
          <a:p>
            <a:pPr algn="l"/>
            <a:r>
              <a:rPr lang="ru-RU" b="1" i="1" dirty="0" smtClean="0">
                <a:solidFill>
                  <a:srgbClr val="002060"/>
                </a:solidFill>
              </a:rPr>
              <a:t> сам на носилки, його переносять </a:t>
            </a:r>
          </a:p>
          <a:p>
            <a:pPr algn="l"/>
            <a:r>
              <a:rPr lang="ru-RU" b="1" i="1" dirty="0" smtClean="0">
                <a:solidFill>
                  <a:srgbClr val="002060"/>
                </a:solidFill>
              </a:rPr>
              <a:t>на руках. Для цього носилки ставлять поруч із хворим.</a:t>
            </a:r>
          </a:p>
          <a:p>
            <a:pPr algn="l"/>
            <a:r>
              <a:rPr lang="ru-RU" b="1" i="1" dirty="0" smtClean="0">
                <a:solidFill>
                  <a:srgbClr val="002060"/>
                </a:solidFill>
              </a:rPr>
              <a:t> Лікар і 2 помічника підходять до хворого з іншого боку, піднімають на руки і кладуть на носилки. </a:t>
            </a:r>
          </a:p>
          <a:p>
            <a:r>
              <a:rPr lang="ru-RU" b="1" i="1" dirty="0" smtClean="0">
                <a:solidFill>
                  <a:srgbClr val="002060"/>
                </a:solidFill>
              </a:rPr>
              <a:t>З ліжка хворого зручно брати наступним чином: </a:t>
            </a:r>
          </a:p>
          <a:p>
            <a:pPr algn="l">
              <a:buFont typeface="Arial" pitchFamily="34" charset="0"/>
              <a:buChar char="•"/>
            </a:pPr>
            <a:r>
              <a:rPr lang="ru-RU" b="1" i="1" dirty="0" smtClean="0">
                <a:solidFill>
                  <a:srgbClr val="002060"/>
                </a:solidFill>
              </a:rPr>
              <a:t> носилки ставлять перпендикулярно до ліжка ножним кінцем до узголів'я; </a:t>
            </a:r>
          </a:p>
          <a:p>
            <a:pPr algn="l">
              <a:buFont typeface="Arial" pitchFamily="34" charset="0"/>
              <a:buChar char="•"/>
            </a:pPr>
            <a:r>
              <a:rPr lang="ru-RU" b="1" i="1" dirty="0" smtClean="0">
                <a:solidFill>
                  <a:srgbClr val="002060"/>
                </a:solidFill>
              </a:rPr>
              <a:t> втрьох піднімають хворого на руки і переносять на носилки. </a:t>
            </a:r>
          </a:p>
          <a:p>
            <a:pPr algn="l">
              <a:buFont typeface="Arial" pitchFamily="34" charset="0"/>
              <a:buChar char="•"/>
            </a:pPr>
            <a:r>
              <a:rPr lang="ru-RU" b="1" i="1" dirty="0" smtClean="0">
                <a:solidFill>
                  <a:srgbClr val="002060"/>
                </a:solidFill>
              </a:rPr>
              <a:t> З тісних приміщень, а також в загрозливих ситуаціях (пожежа, загроза обвалу в шахті, нещасний випадок на кораблі і т. п.) хворих виносять на руках</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446" y="928670"/>
            <a:ext cx="3161997" cy="1964207"/>
          </a:xfrm>
          <a:prstGeom prst="rect">
            <a:avLst/>
          </a:prstGeom>
          <a:ln>
            <a:solidFill>
              <a:srgbClr val="002060"/>
            </a:solidFill>
          </a:ln>
          <a:effectLst>
            <a:glow rad="101600">
              <a:schemeClr val="accent5">
                <a:satMod val="175000"/>
                <a:alpha val="40000"/>
              </a:schemeClr>
            </a:glow>
          </a:effectLst>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43438" y="214290"/>
            <a:ext cx="4357718" cy="642942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r"/>
            <a:r>
              <a:rPr lang="ru-RU" b="1" i="1" dirty="0" smtClean="0">
                <a:solidFill>
                  <a:schemeClr val="accent2">
                    <a:lumMod val="50000"/>
                  </a:schemeClr>
                </a:solidFill>
              </a:rPr>
              <a:t>Перевозити і переносити потерпілого потрібно так, щоб якомога менше його перекладати, тобто турбувати мінімально. Для цього потрібно, щоб усі рухи тих, хто це виконує, були узгоджені. Найкраще їх робити по команді однієї особи, наприклад: «берись», «піднімай», «вперед», «стій», «опускай». Рухи повинні бути </a:t>
            </a:r>
            <a:r>
              <a:rPr lang="ru-RU" b="1" i="1" dirty="0" err="1" smtClean="0">
                <a:solidFill>
                  <a:schemeClr val="accent2">
                    <a:lumMod val="50000"/>
                  </a:schemeClr>
                </a:solidFill>
              </a:rPr>
              <a:t>обереж‎ними</a:t>
            </a:r>
            <a:r>
              <a:rPr lang="ru-RU" b="1" i="1" dirty="0" smtClean="0">
                <a:solidFill>
                  <a:schemeClr val="accent2">
                    <a:lumMod val="50000"/>
                  </a:schemeClr>
                </a:solidFill>
              </a:rPr>
              <a:t>, неквапливими, м’якими.</a:t>
            </a:r>
          </a:p>
          <a:p>
            <a:endParaRPr lang="ru-RU" dirty="0"/>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000108"/>
            <a:ext cx="4572032" cy="3964190"/>
          </a:xfrm>
          <a:prstGeom prst="rect">
            <a:avLst/>
          </a:prstGeom>
          <a:ln>
            <a:solidFill>
              <a:srgbClr val="002060"/>
            </a:solidFill>
          </a:ln>
          <a:effectLst>
            <a:glow rad="101600">
              <a:schemeClr val="accent4">
                <a:satMod val="175000"/>
                <a:alpha val="40000"/>
              </a:schemeClr>
            </a:glow>
          </a:effec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4786314"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fontScale="92500"/>
          </a:bodyPr>
          <a:lstStyle/>
          <a:p>
            <a:r>
              <a:rPr lang="ru-RU" b="1" i="1" dirty="0" smtClean="0">
                <a:solidFill>
                  <a:schemeClr val="accent2">
                    <a:lumMod val="50000"/>
                  </a:schemeClr>
                </a:solidFill>
              </a:rPr>
              <a:t>При сильних кровотечах та тяжких опіках одяг не знімають, а розрізають.</a:t>
            </a:r>
            <a:br>
              <a:rPr lang="ru-RU" b="1" i="1" dirty="0" smtClean="0">
                <a:solidFill>
                  <a:schemeClr val="accent2">
                    <a:lumMod val="50000"/>
                  </a:schemeClr>
                </a:solidFill>
              </a:rPr>
            </a:br>
            <a:r>
              <a:rPr lang="ru-RU" b="1" i="1" dirty="0" smtClean="0">
                <a:solidFill>
                  <a:schemeClr val="accent2">
                    <a:lumMod val="50000"/>
                  </a:schemeClr>
                </a:solidFill>
              </a:rPr>
              <a:t>Необхідно знати, що при пораненнях, </a:t>
            </a:r>
            <a:r>
              <a:rPr lang="ru-RU" b="1" i="1" dirty="0" smtClean="0">
                <a:solidFill>
                  <a:schemeClr val="accent2">
                    <a:lumMod val="50000"/>
                  </a:schemeClr>
                </a:solidFill>
                <a:hlinkClick r:id="rId2" tooltip="Перелом"/>
              </a:rPr>
              <a:t>переломах</a:t>
            </a:r>
            <a:r>
              <a:rPr lang="ru-RU" b="1" i="1" dirty="0" smtClean="0">
                <a:solidFill>
                  <a:schemeClr val="accent2">
                    <a:lumMod val="50000"/>
                  </a:schemeClr>
                </a:solidFill>
              </a:rPr>
              <a:t>, опіках усі різкі рухи, переміщення, перевертання постраждалого, особливо за зламані або вивихнуті кінцівки, різко посилюють біль, що може значно погіршити стан, викликати </a:t>
            </a:r>
            <a:r>
              <a:rPr lang="ru-RU" b="1" i="1" dirty="0" smtClean="0">
                <a:solidFill>
                  <a:schemeClr val="accent2">
                    <a:lumMod val="50000"/>
                  </a:schemeClr>
                </a:solidFill>
                <a:hlinkClick r:id="rId3" tooltip="Шок"/>
              </a:rPr>
              <a:t>шок</a:t>
            </a:r>
            <a:r>
              <a:rPr lang="ru-RU" b="1" i="1" dirty="0" smtClean="0">
                <a:solidFill>
                  <a:schemeClr val="accent2">
                    <a:lumMod val="50000"/>
                  </a:schemeClr>
                </a:solidFill>
              </a:rPr>
              <a:t>, зупинку серця, дихання. Тому піднімати ушкоджену кінцівку або постраждалого слід обережно, підтримуючи знизу ушкоджені частини тіла</a:t>
            </a:r>
            <a:endParaRPr lang="ru-RU" b="1" i="1" dirty="0">
              <a:solidFill>
                <a:schemeClr val="accent2">
                  <a:lumMod val="50000"/>
                </a:schemeClr>
              </a:solidFill>
            </a:endParaRPr>
          </a:p>
        </p:txBody>
      </p:sp>
      <p:pic>
        <p:nvPicPr>
          <p:cNvPr id="4" name="Picture 2" descr="E:\2\pidgotovka-do-transportuvannia-hvorogo-z-perelomom-hrebta.png"/>
          <p:cNvPicPr>
            <a:picLocks noChangeAspect="1" noChangeArrowheads="1"/>
          </p:cNvPicPr>
          <p:nvPr/>
        </p:nvPicPr>
        <p:blipFill>
          <a:blip r:embed="rId4" cstate="print"/>
          <a:srcRect/>
          <a:stretch>
            <a:fillRect/>
          </a:stretch>
        </p:blipFill>
        <p:spPr bwMode="auto">
          <a:xfrm>
            <a:off x="4857752" y="444491"/>
            <a:ext cx="4143404" cy="1841501"/>
          </a:xfrm>
          <a:prstGeom prst="rect">
            <a:avLst/>
          </a:prstGeom>
          <a:noFill/>
          <a:ln>
            <a:solidFill>
              <a:srgbClr val="00B050"/>
            </a:solidFill>
          </a:ln>
          <a:effectLst>
            <a:glow rad="139700">
              <a:schemeClr val="accent3">
                <a:satMod val="175000"/>
                <a:alpha val="40000"/>
              </a:schemeClr>
            </a:glow>
          </a:effectLst>
        </p:spPr>
      </p:pic>
      <p:pic>
        <p:nvPicPr>
          <p:cNvPr id="5" name="Picture 2" descr="E:\2\image048.jpg"/>
          <p:cNvPicPr>
            <a:picLocks noChangeAspect="1" noChangeArrowheads="1"/>
          </p:cNvPicPr>
          <p:nvPr/>
        </p:nvPicPr>
        <p:blipFill>
          <a:blip r:embed="rId5" cstate="print"/>
          <a:srcRect/>
          <a:stretch>
            <a:fillRect/>
          </a:stretch>
        </p:blipFill>
        <p:spPr bwMode="auto">
          <a:xfrm>
            <a:off x="4929190" y="3214686"/>
            <a:ext cx="4000528" cy="2630129"/>
          </a:xfrm>
          <a:prstGeom prst="rect">
            <a:avLst/>
          </a:prstGeom>
          <a:noFill/>
          <a:ln>
            <a:solidFill>
              <a:srgbClr val="00B050"/>
            </a:solidFill>
          </a:ln>
          <a:effectLst>
            <a:glow rad="139700">
              <a:schemeClr val="accent3">
                <a:satMod val="175000"/>
                <a:alpha val="40000"/>
              </a:schemeClr>
            </a:glow>
          </a:effec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2\p_7_2_1.gif"/>
          <p:cNvPicPr>
            <a:picLocks noChangeAspect="1" noChangeArrowheads="1"/>
          </p:cNvPicPr>
          <p:nvPr/>
        </p:nvPicPr>
        <p:blipFill>
          <a:blip r:embed="rId2" cstate="print"/>
          <a:srcRect/>
          <a:stretch>
            <a:fillRect/>
          </a:stretch>
        </p:blipFill>
        <p:spPr bwMode="auto">
          <a:xfrm>
            <a:off x="214282" y="285728"/>
            <a:ext cx="8786874" cy="60007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2714619"/>
          </a:xfrm>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2800" b="1" i="1" u="sng" dirty="0" smtClean="0">
                <a:solidFill>
                  <a:srgbClr val="002060"/>
                </a:solidFill>
              </a:rPr>
              <a:t>При </a:t>
            </a:r>
            <a:r>
              <a:rPr lang="ru-RU" sz="2800" b="1" i="1" u="sng" dirty="0" err="1" smtClean="0">
                <a:solidFill>
                  <a:srgbClr val="002060"/>
                </a:solidFill>
              </a:rPr>
              <a:t>транспортуванні</a:t>
            </a:r>
            <a:r>
              <a:rPr lang="ru-RU" sz="2800" b="1" i="1" u="sng" dirty="0" smtClean="0">
                <a:solidFill>
                  <a:srgbClr val="002060"/>
                </a:solidFill>
              </a:rPr>
              <a:t> у </a:t>
            </a:r>
            <a:r>
              <a:rPr lang="ru-RU" sz="2800" b="1" i="1" u="sng" dirty="0" err="1" smtClean="0">
                <a:solidFill>
                  <a:srgbClr val="002060"/>
                </a:solidFill>
              </a:rPr>
              <a:t>холодну</a:t>
            </a:r>
            <a:r>
              <a:rPr lang="ru-RU" sz="2800" b="1" i="1" u="sng" dirty="0" smtClean="0">
                <a:solidFill>
                  <a:srgbClr val="002060"/>
                </a:solidFill>
              </a:rPr>
              <a:t> пору року</a:t>
            </a:r>
            <a:br>
              <a:rPr lang="ru-RU" sz="2800" b="1" i="1" u="sng" dirty="0" smtClean="0">
                <a:solidFill>
                  <a:srgbClr val="002060"/>
                </a:solidFill>
              </a:rPr>
            </a:br>
            <a:r>
              <a:rPr lang="ru-RU" sz="2400" b="1" i="1" dirty="0" smtClean="0"/>
              <a:t>потрібно прийняти заходи для попередження охолодження постраждалого. Особливу увагу у цьому відношенні потребують поранені з накладеними артеріальними джгутами, постраждалі, що знаходяться у непритомному та у шоковому стані, з відмороженнями</a:t>
            </a:r>
            <a:r>
              <a:rPr lang="ru-RU" sz="2800" b="1" i="1" dirty="0" smtClean="0"/>
              <a:t/>
            </a:r>
            <a:br>
              <a:rPr lang="ru-RU" sz="2800" b="1" i="1" dirty="0" smtClean="0"/>
            </a:br>
            <a:endParaRPr lang="ru-RU" sz="2800" b="1" i="1" dirty="0">
              <a:solidFill>
                <a:srgbClr val="002060"/>
              </a:solidFill>
            </a:endParaRPr>
          </a:p>
        </p:txBody>
      </p:sp>
      <p:sp>
        <p:nvSpPr>
          <p:cNvPr id="3" name="Подзаголовок 2"/>
          <p:cNvSpPr>
            <a:spLocks noGrp="1"/>
          </p:cNvSpPr>
          <p:nvPr>
            <p:ph type="subTitle" idx="1"/>
          </p:nvPr>
        </p:nvSpPr>
        <p:spPr>
          <a:xfrm>
            <a:off x="0" y="2285992"/>
            <a:ext cx="6357950" cy="442915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algn="l"/>
            <a:r>
              <a:rPr lang="ru-RU" sz="3800" b="1" i="1" dirty="0" smtClean="0">
                <a:solidFill>
                  <a:srgbClr val="002060"/>
                </a:solidFill>
              </a:rPr>
              <a:t>У лежачому положенні на спині</a:t>
            </a:r>
          </a:p>
          <a:p>
            <a:pPr algn="l"/>
            <a:r>
              <a:rPr lang="ru-RU" sz="3800" b="1" i="1" dirty="0" smtClean="0">
                <a:solidFill>
                  <a:srgbClr val="002060"/>
                </a:solidFill>
              </a:rPr>
              <a:t>транспортують постраждалих з пораненням голови, пошкодженнями черепа та головного мозку, хребта та спинного мозку, переламаними кістками таза та нижніх кінцівок. У цьому ж положенні необхідно транспортувати усіх хворих, в яких травма супроводжується розвитком шоку, значною крововтратою або непритомністю, навіть короткочасною, хворих з гострими хірургічними захворюваннями та пошкодженнями органів черевної порожнини (апендицит, защемлення грижі, проривна виразка і т.д)</a:t>
            </a:r>
          </a:p>
          <a:p>
            <a:endParaRPr lang="ru-RU" b="1" i="1" dirty="0">
              <a:solidFill>
                <a:srgbClr val="002060"/>
              </a:solidFill>
            </a:endParaRPr>
          </a:p>
        </p:txBody>
      </p:sp>
      <p:pic>
        <p:nvPicPr>
          <p:cNvPr id="4" name="Picture 2"/>
          <p:cNvPicPr>
            <a:picLocks noChangeAspect="1" noChangeArrowheads="1"/>
          </p:cNvPicPr>
          <p:nvPr/>
        </p:nvPicPr>
        <p:blipFill>
          <a:blip r:embed="rId2" cstate="print"/>
          <a:srcRect/>
          <a:stretch>
            <a:fillRect/>
          </a:stretch>
        </p:blipFill>
        <p:spPr bwMode="auto">
          <a:xfrm>
            <a:off x="6351463" y="2285992"/>
            <a:ext cx="2705283" cy="4429156"/>
          </a:xfrm>
          <a:prstGeom prst="rect">
            <a:avLst/>
          </a:prstGeom>
          <a:noFill/>
          <a:ln w="9525">
            <a:solidFill>
              <a:srgbClr val="002060"/>
            </a:solidFill>
            <a:miter lim="800000"/>
            <a:headEnd/>
            <a:tailEnd/>
          </a:ln>
          <a:effectLst>
            <a:glow rad="101600">
              <a:schemeClr val="accent1">
                <a:satMod val="175000"/>
                <a:alpha val="40000"/>
              </a:schemeClr>
            </a:glow>
          </a:effectLst>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28662" y="500042"/>
            <a:ext cx="7500990" cy="557216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a:bodyPr>
          <a:lstStyle/>
          <a:p>
            <a:r>
              <a:rPr lang="ru-RU" b="1" i="1" dirty="0" smtClean="0">
                <a:solidFill>
                  <a:schemeClr val="accent4">
                    <a:lumMod val="50000"/>
                  </a:schemeClr>
                </a:solidFill>
              </a:rPr>
              <a:t>Постраждалих та хворих, що знаходяться у непритомнос</a:t>
            </a:r>
            <a:r>
              <a:rPr lang="ru-RU" b="1" i="1" dirty="0" smtClean="0"/>
              <a:t>ті</a:t>
            </a:r>
          </a:p>
          <a:p>
            <a:endParaRPr lang="ru-RU" b="1" i="1" dirty="0" smtClean="0"/>
          </a:p>
          <a:p>
            <a:r>
              <a:rPr lang="ru-RU" sz="2600" b="1" i="1" dirty="0" smtClean="0">
                <a:solidFill>
                  <a:schemeClr val="tx1"/>
                </a:solidFill>
              </a:rPr>
              <a:t>транспортують у лежачому положенні на животі, з підкладеними під лоба та груди валиками. Таке положення необхідне для попередження асфіксії. Значну частину хворих можна транспортувати у сидячому положенні, а деяких тільки у сидячому та напівсидячому положенні</a:t>
            </a:r>
          </a:p>
          <a:p>
            <a:endParaRPr lang="ru-RU" b="1" i="1" dirty="0" smtClean="0"/>
          </a:p>
          <a:p>
            <a:endParaRPr lang="ru-RU" dirty="0"/>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44" y="476672"/>
            <a:ext cx="4572000" cy="619268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fontScale="90000"/>
          </a:bodyPr>
          <a:lstStyle/>
          <a:p>
            <a:r>
              <a:rPr lang="uk-UA" sz="3100" b="1" i="1" dirty="0" smtClean="0">
                <a:solidFill>
                  <a:schemeClr val="accent2">
                    <a:lumMod val="50000"/>
                  </a:schemeClr>
                </a:solidFill>
              </a:rPr>
              <a:t>Перенесення на собі</a:t>
            </a:r>
            <a:r>
              <a:rPr lang="uk-UA" sz="2700" b="1" i="1" dirty="0" smtClean="0"/>
              <a:t/>
            </a:r>
            <a:br>
              <a:rPr lang="uk-UA" sz="2700" b="1" i="1" dirty="0" smtClean="0"/>
            </a:br>
            <a:r>
              <a:rPr lang="ru-RU" sz="2700" b="1" i="1" dirty="0" smtClean="0"/>
              <a:t>Одна людина може переносити постраждалого «на руках по­перед себе» підхопивши під спину та стегна (хворий тримається за шию) (рис. ) , «на плечі» головою назад , коли постраждалий дуже слабкий і непритомний (рис. ). Якщо він у змозі триматися, то його переносять «на спині» тримаючи за ноги (хворий тримається позаду за плечі) (рис.). Такі способи вимагають великої фізичної сили і використовуються при перенесенні на </a:t>
            </a:r>
            <a:r>
              <a:rPr lang="ru-RU" sz="2700" b="1" i="1" dirty="0" err="1" smtClean="0"/>
              <a:t>малі</a:t>
            </a:r>
            <a:r>
              <a:rPr lang="ru-RU" sz="2700" b="1" i="1" dirty="0" smtClean="0"/>
              <a:t> </a:t>
            </a:r>
            <a:r>
              <a:rPr lang="ru-RU" sz="2700" b="1" i="1" dirty="0" err="1" smtClean="0"/>
              <a:t>відстан</a:t>
            </a:r>
            <a:r>
              <a:rPr lang="uk-UA" sz="2700" b="1" i="1" dirty="0" smtClean="0"/>
              <a:t>і</a:t>
            </a:r>
            <a:endParaRPr lang="ru-RU" sz="2800" dirty="0"/>
          </a:p>
        </p:txBody>
      </p:sp>
      <p:pic>
        <p:nvPicPr>
          <p:cNvPr id="3" name="Picture 2"/>
          <p:cNvPicPr>
            <a:picLocks noChangeAspect="1" noChangeArrowheads="1"/>
          </p:cNvPicPr>
          <p:nvPr/>
        </p:nvPicPr>
        <p:blipFill>
          <a:blip r:embed="rId2" cstate="print"/>
          <a:srcRect/>
          <a:stretch>
            <a:fillRect/>
          </a:stretch>
        </p:blipFill>
        <p:spPr bwMode="auto">
          <a:xfrm>
            <a:off x="4786314" y="594088"/>
            <a:ext cx="4215455" cy="5549555"/>
          </a:xfrm>
          <a:prstGeom prst="rect">
            <a:avLst/>
          </a:prstGeom>
          <a:noFill/>
          <a:ln w="9525">
            <a:solidFill>
              <a:srgbClr val="00B050"/>
            </a:solidFill>
            <a:miter lim="800000"/>
            <a:headEnd/>
            <a:tailEnd/>
          </a:ln>
          <a:effectLst>
            <a:glow rad="139700">
              <a:schemeClr val="accent5">
                <a:satMod val="175000"/>
                <a:alpha val="40000"/>
              </a:schemeClr>
            </a:glow>
          </a:effectLst>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071546"/>
            <a:ext cx="8786874" cy="307183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100" b="1" i="1" dirty="0" smtClean="0">
                <a:solidFill>
                  <a:srgbClr val="002060"/>
                </a:solidFill>
              </a:rPr>
              <a:t/>
            </a:r>
            <a:br>
              <a:rPr lang="ru-RU" sz="3100" b="1" i="1" dirty="0" smtClean="0">
                <a:solidFill>
                  <a:srgbClr val="002060"/>
                </a:solidFill>
              </a:rPr>
            </a:br>
            <a:r>
              <a:rPr lang="ru-RU" sz="3100" b="1" i="1" dirty="0" smtClean="0">
                <a:solidFill>
                  <a:srgbClr val="002060"/>
                </a:solidFill>
              </a:rPr>
              <a:t>Перенесення постраждалого на руках двома рятувальниками</a:t>
            </a:r>
            <a:br>
              <a:rPr lang="ru-RU" sz="3100" b="1" i="1" dirty="0" smtClean="0">
                <a:solidFill>
                  <a:srgbClr val="002060"/>
                </a:solidFill>
              </a:rPr>
            </a:br>
            <a:r>
              <a:rPr lang="ru-RU" sz="2700" b="1" i="1" dirty="0" smtClean="0"/>
              <a:t/>
            </a:r>
            <a:br>
              <a:rPr lang="ru-RU" sz="2700" b="1" i="1" dirty="0" smtClean="0"/>
            </a:br>
            <a:r>
              <a:rPr lang="ru-RU" sz="2700" b="1" i="1" dirty="0" smtClean="0"/>
              <a:t>Якщо постраждалий періодично непритомніє, то його переносять на замку із трьох рук. При такому способі перенесення вільна рука рятувальника захоплює плече іншого для запобігання падінню постраждалого назад під час перенесення.</a:t>
            </a:r>
            <a:br>
              <a:rPr lang="ru-RU" sz="2700" b="1" i="1" dirty="0" smtClean="0"/>
            </a:br>
            <a:r>
              <a:rPr lang="ru-RU" sz="2700" b="1" i="1" dirty="0" smtClean="0"/>
              <a:t>Якщо постраждалий у свідомості, його переносять «на замку» із чотирьох рук (рис.), а постраждалий тримається руками за </a:t>
            </a:r>
            <a:r>
              <a:rPr lang="ru-RU" sz="2700" b="1" i="1" dirty="0" err="1" smtClean="0"/>
              <a:t>шию</a:t>
            </a:r>
            <a:r>
              <a:rPr lang="ru-RU" sz="2700" b="1" i="1" dirty="0" smtClean="0"/>
              <a:t> </a:t>
            </a:r>
            <a:r>
              <a:rPr lang="ru-RU" sz="2700" b="1" i="1" dirty="0" err="1" smtClean="0"/>
              <a:t>рятувальників</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2571736" y="4071942"/>
            <a:ext cx="4559961" cy="2567303"/>
          </a:xfrm>
          <a:prstGeom prst="rect">
            <a:avLst/>
          </a:prstGeom>
          <a:noFill/>
          <a:ln w="9525">
            <a:solidFill>
              <a:srgbClr val="002060"/>
            </a:solidFill>
            <a:miter lim="800000"/>
            <a:headEnd/>
            <a:tailEnd/>
          </a:ln>
          <a:effectLst>
            <a:glow rad="101600">
              <a:schemeClr val="accent1">
                <a:satMod val="175000"/>
                <a:alpha val="40000"/>
              </a:schemeClr>
            </a:glow>
          </a:effec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fontScale="90000"/>
          </a:bodyPr>
          <a:lstStyle/>
          <a:p>
            <a:r>
              <a:rPr lang="ru-RU" sz="3600" b="1" i="1" u="sng" dirty="0" smtClean="0">
                <a:solidFill>
                  <a:schemeClr val="tx1"/>
                </a:solidFill>
              </a:rPr>
              <a:t>Реанімація</a:t>
            </a:r>
            <a:r>
              <a:rPr lang="ru-RU" sz="3600" b="1" i="1" dirty="0" smtClean="0">
                <a:solidFill>
                  <a:schemeClr val="tx1"/>
                </a:solidFill>
              </a:rPr>
              <a:t> (з лат. «оживлення»)— комплекс заходів, спрямований на відновлення різко порушених або втрачених </a:t>
            </a:r>
            <a:r>
              <a:rPr lang="ru-RU" sz="3600" b="1" i="1" dirty="0" err="1" smtClean="0">
                <a:solidFill>
                  <a:schemeClr val="tx1"/>
                </a:solidFill>
              </a:rPr>
              <a:t>життєво-важливих</a:t>
            </a:r>
            <a:r>
              <a:rPr lang="ru-RU" sz="3600" b="1" i="1" dirty="0" smtClean="0">
                <a:solidFill>
                  <a:schemeClr val="tx1"/>
                </a:solidFill>
              </a:rPr>
              <a:t> </a:t>
            </a:r>
            <a:r>
              <a:rPr lang="ru-RU" sz="3600" b="1" i="1" dirty="0" err="1" smtClean="0">
                <a:solidFill>
                  <a:schemeClr val="tx1"/>
                </a:solidFill>
              </a:rPr>
              <a:t>функцій</a:t>
            </a:r>
            <a:r>
              <a:rPr lang="ru-RU" sz="3600" b="1" i="1" dirty="0" smtClean="0">
                <a:solidFill>
                  <a:schemeClr val="tx1"/>
                </a:solidFill>
              </a:rPr>
              <a:t> організму:</a:t>
            </a:r>
            <a:r>
              <a:rPr lang="ru-RU" sz="3600" dirty="0" smtClean="0">
                <a:solidFill>
                  <a:schemeClr val="tx1"/>
                </a:solidFill>
              </a:rPr>
              <a:t/>
            </a:r>
            <a:br>
              <a:rPr lang="ru-RU" sz="3600" dirty="0" smtClean="0">
                <a:solidFill>
                  <a:schemeClr val="tx1"/>
                </a:solidFill>
              </a:rPr>
            </a:br>
            <a:r>
              <a:rPr lang="ru-RU" sz="3600" dirty="0" smtClean="0">
                <a:solidFill>
                  <a:schemeClr val="tx1"/>
                </a:solidFill>
              </a:rPr>
              <a:t> </a:t>
            </a:r>
            <a:br>
              <a:rPr lang="ru-RU" sz="3600" dirty="0" smtClean="0">
                <a:solidFill>
                  <a:schemeClr val="tx1"/>
                </a:solidFill>
              </a:rPr>
            </a:br>
            <a:r>
              <a:rPr lang="ru-RU" sz="3600" dirty="0" smtClean="0">
                <a:solidFill>
                  <a:schemeClr val="tx1"/>
                </a:solidFill>
              </a:rPr>
              <a:t>- </a:t>
            </a:r>
            <a:r>
              <a:rPr lang="ru-RU" sz="4000" b="1" i="1" dirty="0" smtClean="0">
                <a:solidFill>
                  <a:schemeClr val="tx1"/>
                </a:solidFill>
              </a:rPr>
              <a:t>непрямий масаж серця;</a:t>
            </a:r>
            <a:br>
              <a:rPr lang="ru-RU" sz="4000" b="1" i="1" dirty="0" smtClean="0">
                <a:solidFill>
                  <a:schemeClr val="tx1"/>
                </a:solidFill>
              </a:rPr>
            </a:br>
            <a:r>
              <a:rPr lang="ru-RU" sz="4000" b="1" i="1" dirty="0" smtClean="0">
                <a:solidFill>
                  <a:schemeClr val="tx1"/>
                </a:solidFill>
              </a:rPr>
              <a:t>- штучне дихання;</a:t>
            </a:r>
            <a:r>
              <a:rPr lang="en-US" sz="4000" b="1" i="1" dirty="0" smtClean="0">
                <a:solidFill>
                  <a:srgbClr val="00B0F0"/>
                </a:solidFill>
              </a:rPr>
              <a:t/>
            </a:r>
            <a:br>
              <a:rPr lang="en-US" sz="4000" b="1" i="1" dirty="0" smtClean="0">
                <a:solidFill>
                  <a:srgbClr val="00B0F0"/>
                </a:solidFill>
              </a:rPr>
            </a:br>
            <a:r>
              <a:rPr lang="ru-RU" sz="4000" b="1" i="1" dirty="0" smtClean="0">
                <a:solidFill>
                  <a:srgbClr val="00B0F0"/>
                </a:solidFill>
              </a:rPr>
              <a:t/>
            </a:r>
            <a:br>
              <a:rPr lang="ru-RU" sz="4000" b="1" i="1" dirty="0" smtClean="0">
                <a:solidFill>
                  <a:srgbClr val="00B0F0"/>
                </a:solidFill>
              </a:rPr>
            </a:br>
            <a:r>
              <a:rPr lang="ru-RU" sz="4000" b="1" i="1" dirty="0" smtClean="0">
                <a:solidFill>
                  <a:srgbClr val="00B0F0"/>
                </a:solidFill>
              </a:rPr>
              <a:t/>
            </a:r>
            <a:br>
              <a:rPr lang="ru-RU" sz="4000" b="1" i="1" dirty="0" smtClean="0">
                <a:solidFill>
                  <a:srgbClr val="00B0F0"/>
                </a:solidFill>
              </a:rPr>
            </a:br>
            <a:r>
              <a:rPr lang="ru-RU" sz="3600" dirty="0" smtClean="0">
                <a:solidFill>
                  <a:srgbClr val="00B0F0"/>
                </a:solidFill>
              </a:rPr>
              <a:t/>
            </a:r>
            <a:br>
              <a:rPr lang="ru-RU" sz="3600" dirty="0" smtClean="0">
                <a:solidFill>
                  <a:srgbClr val="00B0F0"/>
                </a:solidFill>
              </a:rPr>
            </a:br>
            <a:endParaRPr lang="ru-RU" sz="3600" b="1" i="1" dirty="0">
              <a:solidFill>
                <a:srgbClr val="002060"/>
              </a:solidFill>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836712"/>
            <a:ext cx="8715436" cy="535956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3600" b="1" dirty="0" smtClean="0">
                <a:solidFill>
                  <a:srgbClr val="002060"/>
                </a:solidFill>
              </a:rPr>
              <a:t/>
            </a:r>
            <a:br>
              <a:rPr lang="ru-RU" sz="3600" b="1" dirty="0" smtClean="0">
                <a:solidFill>
                  <a:srgbClr val="002060"/>
                </a:solidFill>
              </a:rPr>
            </a:br>
            <a:r>
              <a:rPr lang="ru-RU" sz="3600" b="1" dirty="0">
                <a:solidFill>
                  <a:srgbClr val="002060"/>
                </a:solidFill>
              </a:rPr>
              <a:t/>
            </a:r>
            <a:br>
              <a:rPr lang="ru-RU" sz="3600" b="1" dirty="0">
                <a:solidFill>
                  <a:srgbClr val="002060"/>
                </a:solidFill>
              </a:rPr>
            </a:br>
            <a:r>
              <a:rPr lang="ru-RU" sz="3600" b="1" dirty="0" smtClean="0">
                <a:solidFill>
                  <a:srgbClr val="002060"/>
                </a:solidFill>
              </a:rPr>
              <a:t/>
            </a:r>
            <a:br>
              <a:rPr lang="ru-RU" sz="3600" b="1" dirty="0" smtClean="0">
                <a:solidFill>
                  <a:srgbClr val="002060"/>
                </a:solidFill>
              </a:rPr>
            </a:br>
            <a:r>
              <a:rPr lang="ru-RU" sz="3600" b="1" dirty="0">
                <a:solidFill>
                  <a:srgbClr val="002060"/>
                </a:solidFill>
              </a:rPr>
              <a:t/>
            </a:r>
            <a:br>
              <a:rPr lang="ru-RU" sz="3600" b="1" dirty="0">
                <a:solidFill>
                  <a:srgbClr val="002060"/>
                </a:solidFill>
              </a:rPr>
            </a:br>
            <a:r>
              <a:rPr lang="ru-RU" sz="3600" b="1" dirty="0" smtClean="0">
                <a:solidFill>
                  <a:srgbClr val="002060"/>
                </a:solidFill>
              </a:rPr>
              <a:t/>
            </a:r>
            <a:br>
              <a:rPr lang="ru-RU" sz="3600" b="1" dirty="0" smtClean="0">
                <a:solidFill>
                  <a:srgbClr val="002060"/>
                </a:solidFill>
              </a:rPr>
            </a:br>
            <a:r>
              <a:rPr lang="ru-RU" sz="3600" b="1" dirty="0" err="1">
                <a:solidFill>
                  <a:srgbClr val="002060"/>
                </a:solidFill>
              </a:rPr>
              <a:t>Перенесення</a:t>
            </a:r>
            <a:r>
              <a:rPr lang="ru-RU" sz="3600" b="1" dirty="0">
                <a:solidFill>
                  <a:srgbClr val="002060"/>
                </a:solidFill>
              </a:rPr>
              <a:t> </a:t>
            </a:r>
            <a:r>
              <a:rPr lang="ru-RU" sz="3600" b="1" dirty="0" err="1">
                <a:solidFill>
                  <a:srgbClr val="002060"/>
                </a:solidFill>
              </a:rPr>
              <a:t>постраждалого</a:t>
            </a:r>
            <a:r>
              <a:rPr lang="ru-RU" sz="3600" b="1" dirty="0">
                <a:solidFill>
                  <a:srgbClr val="002060"/>
                </a:solidFill>
              </a:rPr>
              <a:t/>
            </a:r>
            <a:br>
              <a:rPr lang="ru-RU" sz="3600" b="1" dirty="0">
                <a:solidFill>
                  <a:srgbClr val="002060"/>
                </a:solidFill>
              </a:rPr>
            </a:br>
            <a:r>
              <a:rPr lang="ru-RU" sz="3600" b="1" dirty="0">
                <a:solidFill>
                  <a:srgbClr val="002060"/>
                </a:solidFill>
              </a:rPr>
              <a:t> на </a:t>
            </a:r>
            <a:r>
              <a:rPr lang="ru-RU" sz="3600" b="1" dirty="0" err="1">
                <a:solidFill>
                  <a:srgbClr val="002060"/>
                </a:solidFill>
              </a:rPr>
              <a:t>носилковій</a:t>
            </a:r>
            <a:r>
              <a:rPr lang="ru-RU" sz="3600" b="1" dirty="0">
                <a:solidFill>
                  <a:srgbClr val="002060"/>
                </a:solidFill>
              </a:rPr>
              <a:t> </a:t>
            </a:r>
            <a:r>
              <a:rPr lang="ru-RU" sz="3600" b="1" dirty="0" err="1">
                <a:solidFill>
                  <a:srgbClr val="002060"/>
                </a:solidFill>
              </a:rPr>
              <a:t>лямці</a:t>
            </a:r>
            <a:r>
              <a:rPr lang="ru-RU" sz="3600" b="1" dirty="0" smtClean="0">
                <a:solidFill>
                  <a:srgbClr val="0070C0"/>
                </a:solidFill>
              </a:rPr>
              <a:t/>
            </a:r>
            <a:br>
              <a:rPr lang="ru-RU" sz="3600" b="1" dirty="0" smtClean="0">
                <a:solidFill>
                  <a:srgbClr val="0070C0"/>
                </a:solidFill>
              </a:rPr>
            </a:br>
            <a:r>
              <a:rPr lang="ru-RU" sz="3600" b="1" dirty="0" smtClean="0">
                <a:solidFill>
                  <a:srgbClr val="0070C0"/>
                </a:solidFill>
              </a:rPr>
              <a:t/>
            </a:r>
            <a:br>
              <a:rPr lang="ru-RU" sz="3600" b="1" dirty="0" smtClean="0">
                <a:solidFill>
                  <a:srgbClr val="0070C0"/>
                </a:solidFill>
              </a:rPr>
            </a:br>
            <a:r>
              <a:rPr lang="ru-RU" sz="3100" b="1" dirty="0" smtClean="0">
                <a:solidFill>
                  <a:srgbClr val="0070C0"/>
                </a:solidFill>
              </a:rPr>
              <a:t/>
            </a:r>
            <a:br>
              <a:rPr lang="ru-RU" sz="3100" b="1" dirty="0" smtClean="0">
                <a:solidFill>
                  <a:srgbClr val="0070C0"/>
                </a:solidFill>
              </a:rPr>
            </a:br>
            <a:r>
              <a:rPr lang="ru-RU" sz="3600" b="1" i="1" dirty="0" smtClean="0"/>
              <a:t>Носилкові лямки призначені для витягування постраждалих з вузьких просторів, важкодоступних місць - зруйнованих будинків, ям, транспортних засобів, а також для полегшення перенесення постраждалого на собі та на ношах. Носилкові лямки бувають штатні та </a:t>
            </a:r>
            <a:r>
              <a:rPr lang="ru-RU" sz="3600" b="1" i="1" dirty="0" err="1" smtClean="0"/>
              <a:t>імпровізовані</a:t>
            </a:r>
            <a:endParaRPr lang="ru-RU" dirty="0"/>
          </a:p>
        </p:txBody>
      </p:sp>
      <p:pic>
        <p:nvPicPr>
          <p:cNvPr id="3" name="Picture 2"/>
          <p:cNvPicPr>
            <a:picLocks noChangeAspect="1" noChangeArrowheads="1"/>
          </p:cNvPicPr>
          <p:nvPr/>
        </p:nvPicPr>
        <p:blipFill>
          <a:blip r:embed="rId2" cstate="print"/>
          <a:srcRect/>
          <a:stretch>
            <a:fillRect/>
          </a:stretch>
        </p:blipFill>
        <p:spPr bwMode="auto">
          <a:xfrm>
            <a:off x="5969828" y="285729"/>
            <a:ext cx="2959954" cy="2000264"/>
          </a:xfrm>
          <a:prstGeom prst="rect">
            <a:avLst/>
          </a:prstGeom>
          <a:noFill/>
          <a:ln w="9525">
            <a:solidFill>
              <a:srgbClr val="002060"/>
            </a:solidFill>
            <a:miter lim="800000"/>
            <a:headEnd/>
            <a:tailEnd/>
          </a:ln>
          <a:effectLst>
            <a:glow rad="101600">
              <a:schemeClr val="accent1">
                <a:satMod val="175000"/>
                <a:alpha val="40000"/>
              </a:schemeClr>
            </a:glow>
          </a:effectLst>
        </p:spPr>
      </p:pic>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4643470" cy="601188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r>
              <a:rPr lang="ru-RU" sz="2800" b="1" i="1" dirty="0" smtClean="0"/>
              <a:t>Перенесення на лямці, складеної "кільцем" зручне тим, що у рятувальника залишаються вільними руки, і це дозволяє йому триматися за поручні при підйомі або спуску по сходах</a:t>
            </a:r>
            <a:br>
              <a:rPr lang="ru-RU" sz="2800" b="1" i="1" dirty="0" smtClean="0"/>
            </a:br>
            <a:endParaRPr lang="ru-RU" sz="2800" dirty="0"/>
          </a:p>
        </p:txBody>
      </p:sp>
      <p:pic>
        <p:nvPicPr>
          <p:cNvPr id="4" name="Picture 2"/>
          <p:cNvPicPr>
            <a:picLocks noChangeAspect="1" noChangeArrowheads="1"/>
          </p:cNvPicPr>
          <p:nvPr/>
        </p:nvPicPr>
        <p:blipFill>
          <a:blip r:embed="rId2" cstate="print"/>
          <a:srcRect/>
          <a:stretch>
            <a:fillRect/>
          </a:stretch>
        </p:blipFill>
        <p:spPr bwMode="auto">
          <a:xfrm>
            <a:off x="5293830" y="642918"/>
            <a:ext cx="3547372" cy="5072098"/>
          </a:xfrm>
          <a:prstGeom prst="rect">
            <a:avLst/>
          </a:prstGeom>
          <a:noFill/>
          <a:ln w="9525">
            <a:solidFill>
              <a:srgbClr val="002060"/>
            </a:solidFill>
            <a:miter lim="800000"/>
            <a:headEnd/>
            <a:tailEnd/>
          </a:ln>
          <a:effectLst>
            <a:glow rad="101600">
              <a:schemeClr val="accent1">
                <a:satMod val="175000"/>
                <a:alpha val="40000"/>
              </a:schemeClr>
            </a:glow>
          </a:effectLst>
        </p:spPr>
      </p:pic>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404664"/>
            <a:ext cx="4429156" cy="623904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sz="3200" dirty="0" smtClean="0"/>
              <a:t>Носилки забезпечують функціонально вигідне положення постраждалого, полегшують перенесення, завантаження, вивантаження та перекладання постраждалого. Перенесення постраждалого на носилках здійснюють 2-3-4 особи. Носилки бувають штатні та імпровізовані</a:t>
            </a:r>
            <a:endParaRPr lang="ru-RU" sz="3200" dirty="0"/>
          </a:p>
        </p:txBody>
      </p:sp>
      <p:pic>
        <p:nvPicPr>
          <p:cNvPr id="3" name="Picture 2"/>
          <p:cNvPicPr>
            <a:picLocks noChangeAspect="1" noChangeArrowheads="1"/>
          </p:cNvPicPr>
          <p:nvPr/>
        </p:nvPicPr>
        <p:blipFill>
          <a:blip r:embed="rId2" cstate="print"/>
          <a:srcRect/>
          <a:stretch>
            <a:fillRect/>
          </a:stretch>
        </p:blipFill>
        <p:spPr bwMode="auto">
          <a:xfrm>
            <a:off x="0" y="928670"/>
            <a:ext cx="4286248" cy="4071190"/>
          </a:xfrm>
          <a:prstGeom prst="rect">
            <a:avLst/>
          </a:prstGeom>
          <a:noFill/>
          <a:ln w="9525">
            <a:solidFill>
              <a:srgbClr val="7030A0"/>
            </a:solidFill>
            <a:miter lim="800000"/>
            <a:headEnd/>
            <a:tailEnd/>
          </a:ln>
          <a:effectLst>
            <a:glow rad="101600">
              <a:schemeClr val="accent4">
                <a:satMod val="175000"/>
                <a:alpha val="40000"/>
              </a:schemeClr>
            </a:glow>
          </a:effectLst>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500042"/>
            <a:ext cx="5857916" cy="107157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lstStyle/>
          <a:p>
            <a:r>
              <a:rPr lang="uk-UA" b="1" i="1" dirty="0" smtClean="0">
                <a:solidFill>
                  <a:srgbClr val="00B0F0"/>
                </a:solidFill>
              </a:rPr>
              <a:t>Дякуємо за увагу!</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772816"/>
            <a:ext cx="6350000" cy="4216400"/>
          </a:xfrm>
          <a:prstGeom prst="rect">
            <a:avLst/>
          </a:prstGeom>
          <a:ln>
            <a:noFill/>
          </a:ln>
          <a:effectLst>
            <a:softEdge rad="112500"/>
          </a:effec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14290"/>
            <a:ext cx="3500462" cy="628654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ru-RU" sz="4000" dirty="0" smtClean="0"/>
              <a:t>Порядок проведення реанімаційних заходів включає наступні етапи:</a:t>
            </a:r>
            <a:endParaRPr lang="ru-RU" sz="4000" dirty="0"/>
          </a:p>
        </p:txBody>
      </p:sp>
      <p:sp>
        <p:nvSpPr>
          <p:cNvPr id="3" name="Подзаголовок 2"/>
          <p:cNvSpPr>
            <a:spLocks noGrp="1"/>
          </p:cNvSpPr>
          <p:nvPr>
            <p:ph type="subTitle" idx="1"/>
          </p:nvPr>
        </p:nvSpPr>
        <p:spPr>
          <a:xfrm>
            <a:off x="3995936" y="332656"/>
            <a:ext cx="4857784" cy="6215106"/>
          </a:xfr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a:buFont typeface="+mj-lt"/>
              <a:buAutoNum type="arabicPeriod"/>
            </a:pPr>
            <a:r>
              <a:rPr lang="ru-RU" dirty="0" err="1" smtClean="0">
                <a:solidFill>
                  <a:srgbClr val="002060"/>
                </a:solidFill>
              </a:rPr>
              <a:t>Визначення</a:t>
            </a:r>
            <a:r>
              <a:rPr lang="ru-RU" dirty="0" smtClean="0">
                <a:solidFill>
                  <a:srgbClr val="002060"/>
                </a:solidFill>
              </a:rPr>
              <a:t> наявності дихання та скорочень серця. </a:t>
            </a:r>
            <a:endParaRPr lang="en-US" dirty="0" smtClean="0">
              <a:solidFill>
                <a:srgbClr val="002060"/>
              </a:solidFill>
            </a:endParaRPr>
          </a:p>
          <a:p>
            <a:pPr marL="514350" indent="-514350">
              <a:buFont typeface="+mj-lt"/>
              <a:buAutoNum type="arabicPeriod"/>
            </a:pPr>
            <a:r>
              <a:rPr lang="ru-RU" dirty="0" err="1" smtClean="0">
                <a:solidFill>
                  <a:srgbClr val="002060"/>
                </a:solidFill>
              </a:rPr>
              <a:t>Визначення</a:t>
            </a:r>
            <a:r>
              <a:rPr lang="ru-RU" dirty="0" smtClean="0">
                <a:solidFill>
                  <a:srgbClr val="002060"/>
                </a:solidFill>
              </a:rPr>
              <a:t> наявності абсолютних </a:t>
            </a:r>
            <a:r>
              <a:rPr lang="ru-RU" dirty="0" err="1" smtClean="0">
                <a:solidFill>
                  <a:srgbClr val="002060"/>
                </a:solidFill>
              </a:rPr>
              <a:t>ознак</a:t>
            </a:r>
            <a:r>
              <a:rPr lang="ru-RU" dirty="0" smtClean="0">
                <a:solidFill>
                  <a:srgbClr val="002060"/>
                </a:solidFill>
              </a:rPr>
              <a:t> </a:t>
            </a:r>
            <a:r>
              <a:rPr lang="ru-RU" dirty="0" err="1" smtClean="0">
                <a:solidFill>
                  <a:srgbClr val="002060"/>
                </a:solidFill>
              </a:rPr>
              <a:t>смерті</a:t>
            </a:r>
            <a:r>
              <a:rPr lang="ru-RU" dirty="0" smtClean="0">
                <a:solidFill>
                  <a:srgbClr val="002060"/>
                </a:solidFill>
              </a:rPr>
              <a:t>.</a:t>
            </a:r>
          </a:p>
          <a:p>
            <a:pPr marL="514350" indent="-514350">
              <a:buFont typeface="+mj-lt"/>
              <a:buAutoNum type="arabicPeriod"/>
            </a:pPr>
            <a:r>
              <a:rPr lang="ru-RU" dirty="0" err="1" smtClean="0">
                <a:solidFill>
                  <a:srgbClr val="002060"/>
                </a:solidFill>
              </a:rPr>
              <a:t>Ревізія</a:t>
            </a:r>
            <a:r>
              <a:rPr lang="ru-RU" dirty="0" smtClean="0">
                <a:solidFill>
                  <a:srgbClr val="002060"/>
                </a:solidFill>
              </a:rPr>
              <a:t> прохідності дихальних шляхів та </a:t>
            </a:r>
            <a:r>
              <a:rPr lang="ru-RU" dirty="0" err="1" smtClean="0">
                <a:solidFill>
                  <a:srgbClr val="002060"/>
                </a:solidFill>
              </a:rPr>
              <a:t>її</a:t>
            </a:r>
            <a:r>
              <a:rPr lang="en-US" dirty="0" smtClean="0">
                <a:solidFill>
                  <a:srgbClr val="002060"/>
                </a:solidFill>
              </a:rPr>
              <a:t>     </a:t>
            </a:r>
            <a:r>
              <a:rPr lang="ru-RU" dirty="0" err="1" smtClean="0">
                <a:solidFill>
                  <a:srgbClr val="002060"/>
                </a:solidFill>
              </a:rPr>
              <a:t>відновлення</a:t>
            </a:r>
            <a:r>
              <a:rPr lang="ru-RU" dirty="0" smtClean="0">
                <a:solidFill>
                  <a:srgbClr val="002060"/>
                </a:solidFill>
              </a:rPr>
              <a:t>. </a:t>
            </a:r>
            <a:r>
              <a:rPr lang="en-US" dirty="0" smtClean="0">
                <a:solidFill>
                  <a:srgbClr val="002060"/>
                </a:solidFill>
              </a:rPr>
              <a:t>      </a:t>
            </a:r>
            <a:endParaRPr lang="ru-RU" dirty="0" smtClean="0">
              <a:solidFill>
                <a:srgbClr val="002060"/>
              </a:solidFill>
            </a:endParaRPr>
          </a:p>
          <a:p>
            <a:pPr marL="514350" indent="-514350">
              <a:buFont typeface="+mj-lt"/>
              <a:buAutoNum type="arabicPeriod"/>
            </a:pPr>
            <a:r>
              <a:rPr lang="ru-RU" dirty="0" err="1" smtClean="0">
                <a:solidFill>
                  <a:srgbClr val="002060"/>
                </a:solidFill>
              </a:rPr>
              <a:t>Штучна</a:t>
            </a:r>
            <a:r>
              <a:rPr lang="ru-RU" dirty="0" smtClean="0">
                <a:solidFill>
                  <a:srgbClr val="002060"/>
                </a:solidFill>
              </a:rPr>
              <a:t> вентиляція легень. </a:t>
            </a:r>
            <a:endParaRPr lang="en-US" dirty="0" smtClean="0">
              <a:solidFill>
                <a:srgbClr val="002060"/>
              </a:solidFill>
            </a:endParaRPr>
          </a:p>
          <a:p>
            <a:pPr marL="514350" indent="-514350">
              <a:buFont typeface="+mj-lt"/>
              <a:buAutoNum type="arabicPeriod"/>
            </a:pPr>
            <a:r>
              <a:rPr lang="ru-RU" dirty="0" err="1" smtClean="0">
                <a:solidFill>
                  <a:srgbClr val="002060"/>
                </a:solidFill>
              </a:rPr>
              <a:t>Масаж</a:t>
            </a:r>
            <a:r>
              <a:rPr lang="ru-RU" dirty="0" smtClean="0">
                <a:solidFill>
                  <a:srgbClr val="002060"/>
                </a:solidFill>
              </a:rPr>
              <a:t> серця при його зупинці.</a:t>
            </a:r>
          </a:p>
          <a:p>
            <a:pPr marL="514350" indent="-514350">
              <a:buFont typeface="+mj-lt"/>
              <a:buAutoNum type="arabicPeriod"/>
            </a:pPr>
            <a:endParaRPr lang="ru-RU" dirty="0"/>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214291"/>
            <a:ext cx="8786874" cy="20002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Autofit/>
          </a:bodyPr>
          <a:lstStyle/>
          <a:p>
            <a:r>
              <a:rPr lang="ru-RU" sz="2800" b="1" i="1" dirty="0" smtClean="0">
                <a:solidFill>
                  <a:schemeClr val="accent2">
                    <a:lumMod val="50000"/>
                  </a:schemeClr>
                </a:solidFill>
              </a:rPr>
              <a:t>Далі слід твердо запам’ятати, що перед проведенням штучного дихання потрібно відновити прохідність дихального каналу у потерпілого без свідомості. </a:t>
            </a:r>
            <a:br>
              <a:rPr lang="ru-RU" sz="2800" b="1" i="1" dirty="0" smtClean="0">
                <a:solidFill>
                  <a:schemeClr val="accent2">
                    <a:lumMod val="50000"/>
                  </a:schemeClr>
                </a:solidFill>
              </a:rPr>
            </a:br>
            <a:r>
              <a:rPr lang="ru-RU" sz="2800" b="1" i="1" dirty="0" smtClean="0">
                <a:solidFill>
                  <a:schemeClr val="accent2">
                    <a:lumMod val="50000"/>
                  </a:schemeClr>
                </a:solidFill>
              </a:rPr>
              <a:t> </a:t>
            </a:r>
            <a:r>
              <a:rPr lang="en-US" sz="2800" b="1" i="1" dirty="0" smtClean="0">
                <a:solidFill>
                  <a:schemeClr val="accent2">
                    <a:lumMod val="50000"/>
                  </a:schemeClr>
                </a:solidFill>
              </a:rPr>
              <a:t> </a:t>
            </a:r>
            <a:r>
              <a:rPr lang="ru-RU" sz="2800" b="1" i="1" dirty="0" smtClean="0">
                <a:solidFill>
                  <a:schemeClr val="accent2">
                    <a:lumMod val="50000"/>
                  </a:schemeClr>
                </a:solidFill>
              </a:rPr>
              <a:t> Необхідно зробити таке:</a:t>
            </a:r>
            <a:endParaRPr lang="ru-RU" sz="2800" b="1" i="1" dirty="0">
              <a:solidFill>
                <a:schemeClr val="accent2">
                  <a:lumMod val="50000"/>
                </a:schemeClr>
              </a:solidFill>
            </a:endParaRPr>
          </a:p>
        </p:txBody>
      </p:sp>
      <p:sp>
        <p:nvSpPr>
          <p:cNvPr id="3" name="Подзаголовок 2"/>
          <p:cNvSpPr>
            <a:spLocks noGrp="1"/>
          </p:cNvSpPr>
          <p:nvPr>
            <p:ph type="subTitle" idx="1"/>
          </p:nvPr>
        </p:nvSpPr>
        <p:spPr>
          <a:xfrm>
            <a:off x="214282" y="2357430"/>
            <a:ext cx="8715436" cy="264320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ru-RU" b="1" i="1" dirty="0" smtClean="0">
                <a:solidFill>
                  <a:srgbClr val="002060"/>
                </a:solidFill>
              </a:rPr>
              <a:t>1. Покласти потерпілого горизонтально на спину, при цьому порушення дихання виникає, як правило, внаслідок западання язика. Для попередження западання язика необхідно висунути вперед нижню щелепу потерпілого, відкрити рот, зігнути голову, як вказано на мал. №1.</a:t>
            </a:r>
          </a:p>
          <a:p>
            <a:r>
              <a:rPr lang="ru-RU" b="1" i="1" dirty="0" smtClean="0">
                <a:solidFill>
                  <a:srgbClr val="002060"/>
                </a:solidFill>
              </a:rPr>
              <a:t>2. Звільнити ділянку шиї, грудної клітки, тулуба від стягуючих предметів одягу (краватки, пояса, ременя, бюстгалтера і т.інше)</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926" y="5129808"/>
            <a:ext cx="266429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4429124" cy="51435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ormAutofit fontScale="90000"/>
          </a:bodyPr>
          <a:lstStyle/>
          <a:p>
            <a:r>
              <a:rPr lang="ru-RU" sz="2400" b="1" i="1" dirty="0" smtClean="0"/>
              <a:t>3. Відкрити рот і впевнитись у відсутності сторонніх тіл в ротовій порожнині (харчових і блювотних мас, крові, слизу). Голову потерпілого повертають на бік, відкривають рот, очищають порожнину рота пальцем, обгорнутим марлею або хусточкою (мал. №2).</a:t>
            </a:r>
            <a:r>
              <a:rPr lang="en-US" sz="2400" b="1" i="1" dirty="0" smtClean="0"/>
              <a:t/>
            </a:r>
            <a:br>
              <a:rPr lang="en-US" sz="2400" b="1" i="1" dirty="0" smtClean="0"/>
            </a:br>
            <a:r>
              <a:rPr lang="ru-RU" sz="2400" b="1" i="1" dirty="0" smtClean="0"/>
              <a:t>4. Закинути максимально голову назад і видихнути в рот потерпілого повітря (для нього це вдих).</a:t>
            </a:r>
            <a:endParaRPr lang="ru-RU" sz="2400" b="1" i="1" dirty="0"/>
          </a:p>
        </p:txBody>
      </p:sp>
      <p:sp>
        <p:nvSpPr>
          <p:cNvPr id="3" name="Подзаголовок 2"/>
          <p:cNvSpPr>
            <a:spLocks noGrp="1"/>
          </p:cNvSpPr>
          <p:nvPr>
            <p:ph type="subTitle" idx="1"/>
          </p:nvPr>
        </p:nvSpPr>
        <p:spPr>
          <a:xfrm>
            <a:off x="4643438" y="0"/>
            <a:ext cx="4500562" cy="51435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ru-RU" sz="2600" b="1" i="1" dirty="0" smtClean="0">
                <a:solidFill>
                  <a:schemeClr val="tx1"/>
                </a:solidFill>
              </a:rPr>
              <a:t>5. Через деякий час знову провести видих повітря в рот потерпілого. Слідкувати за грудною кліткою. Реанімаційні заходи не проводять при наявності достовірних ознак смерті: трупні плями, задубіння. </a:t>
            </a:r>
          </a:p>
          <a:p>
            <a:r>
              <a:rPr lang="ru-RU" sz="2600" b="1" i="1" dirty="0" smtClean="0">
                <a:solidFill>
                  <a:schemeClr val="tx1"/>
                </a:solidFill>
              </a:rPr>
              <a:t>       Ефективними методами штучної вентиляції легень є методи активного вдування повітря в дихальні шляхи потерпілого (дихання «з рота в рот», «з рота в ніс»). </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4846366"/>
            <a:ext cx="2428892" cy="1770632"/>
          </a:xfrm>
          <a:prstGeom prst="rect">
            <a:avLst/>
          </a:prstGeom>
          <a:noFill/>
          <a:ln>
            <a:solidFill>
              <a:srgbClr val="002060"/>
            </a:solid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94" y="4929198"/>
            <a:ext cx="2752718" cy="1732548"/>
          </a:xfrm>
          <a:prstGeom prst="rect">
            <a:avLst/>
          </a:prstGeom>
          <a:noFill/>
          <a:ln>
            <a:solidFill>
              <a:srgbClr val="002060"/>
            </a:solid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14291"/>
            <a:ext cx="8715436" cy="2143139"/>
          </a:xfrm>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ru-RU" sz="2700" b="1" i="1" dirty="0" smtClean="0"/>
              <a:t>Для проведення штучного дихання «з рота в рот» той, хто надає допомогу, стає на коліна біля голови потерпілого, кладе одну руку під шию, другу на лоб і максимально закладає голову назад, одночасно затискає великим і вказівним пальцями ніс (мал. №3)</a:t>
            </a: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a:off x="214282" y="3714752"/>
            <a:ext cx="8643998" cy="278608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Autofit/>
          </a:bodyPr>
          <a:lstStyle/>
          <a:p>
            <a:r>
              <a:rPr lang="ru-RU" sz="2800" b="1" i="1" dirty="0" smtClean="0">
                <a:solidFill>
                  <a:srgbClr val="002060"/>
                </a:solidFill>
              </a:rPr>
              <a:t>Ця маніпуляція супроводжується розкриванням рота, підтягуванням язика до під’язикової кістки та максимальним вирівнюванням дихального каналу. Зробивши глибокий вдих, той, хто надає допомогу, щільно притиснувшись ротом до рота потерпілого, робить енергійний видих. </a:t>
            </a:r>
          </a:p>
          <a:p>
            <a:endParaRPr lang="ru-RU"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198" y="1857364"/>
            <a:ext cx="2763934" cy="1857364"/>
          </a:xfrm>
          <a:prstGeom prst="rect">
            <a:avLst/>
          </a:prstGeom>
          <a:noFill/>
          <a:ln>
            <a:solidFill>
              <a:srgbClr val="002060"/>
            </a:solid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629763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sz="2700" b="1" i="1" dirty="0" smtClean="0"/>
              <a:t>Перших 5-10 вдувань необхідно робити швидко (за 20-30 секунд), наступні – з швидкістю 12-15 вдувань за хвилину.</a:t>
            </a:r>
            <a:r>
              <a:rPr lang="en-US" sz="2700" b="1" i="1" dirty="0" smtClean="0"/>
              <a:t/>
            </a:r>
            <a:br>
              <a:rPr lang="en-US" sz="2700" b="1" i="1" dirty="0" smtClean="0"/>
            </a:br>
            <a:r>
              <a:rPr lang="ru-RU" sz="2700" b="1" i="1" dirty="0" smtClean="0"/>
              <a:t> </a:t>
            </a:r>
            <a:br>
              <a:rPr lang="ru-RU" sz="2700" b="1" i="1" dirty="0" smtClean="0"/>
            </a:br>
            <a:r>
              <a:rPr lang="ru-RU" sz="2700" b="1" i="1" dirty="0" smtClean="0"/>
              <a:t>       Необхідно слідкувати за рухом грудної клітки потерпілого; </a:t>
            </a:r>
            <a:r>
              <a:rPr lang="en-US" sz="2700" b="1" i="1" dirty="0" smtClean="0"/>
              <a:t/>
            </a:r>
            <a:br>
              <a:rPr lang="en-US" sz="2700" b="1" i="1" dirty="0" smtClean="0"/>
            </a:br>
            <a:r>
              <a:rPr lang="ru-RU" sz="2700" b="1" i="1" dirty="0" smtClean="0"/>
              <a:t>якщо після вашого видиху в рот або в ніс грудна клітка потерпілого піднялась, це говорить про те, що дихальні шляхи вільні і штучне дихання ви робите правильно.</a:t>
            </a:r>
            <a:r>
              <a:rPr lang="en-US" sz="2700" b="1" i="1" dirty="0" smtClean="0"/>
              <a:t/>
            </a:r>
            <a:br>
              <a:rPr lang="en-US" sz="2700" b="1" i="1" dirty="0" smtClean="0"/>
            </a:br>
            <a:r>
              <a:rPr lang="ru-RU" sz="2700" b="1" i="1" dirty="0" smtClean="0"/>
              <a:t> В тих випадках, коли щелепи потерпілого щільно стиснуті, ефективним є спосіб штучного дихання «з рота в ніс».</a:t>
            </a:r>
            <a:r>
              <a:rPr lang="en-US" sz="2700" b="1" i="1" dirty="0" smtClean="0"/>
              <a:t/>
            </a:r>
            <a:br>
              <a:rPr lang="en-US" sz="2700" b="1" i="1" dirty="0" smtClean="0"/>
            </a:br>
            <a:r>
              <a:rPr lang="en-US" sz="2700" b="1" i="1" dirty="0" smtClean="0"/>
              <a:t/>
            </a:r>
            <a:br>
              <a:rPr lang="en-US" sz="2700" b="1" i="1" dirty="0" smtClean="0"/>
            </a:br>
            <a:r>
              <a:rPr lang="ru-RU" sz="2700" b="1" i="1" dirty="0" smtClean="0"/>
              <a:t> З цією метою однією рукою закидають голову назад, а другою беруть за підборіддя і піднімають вверх нижню щелепу, закриваючи рот, проводять глибокий вдих і повітря видихають в ніс потерпілого</a:t>
            </a:r>
            <a:r>
              <a:rPr lang="ru-RU" dirty="0" smtClean="0"/>
              <a:t/>
            </a:r>
            <a:br>
              <a:rPr lang="ru-RU" dirty="0" smtClean="0"/>
            </a:br>
            <a:endParaRPr lang="ru-RU" dirty="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3"/>
            <a:ext cx="3286148" cy="414340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p>
            <a:r>
              <a:rPr lang="ru-RU" sz="2000" b="1" i="1" dirty="0" smtClean="0"/>
              <a:t>З естетичних і гігієнічних міркувань штучне дихання можна проводити через марлю, носову хусточку. З цією ж метою в арсеналі засобів для реанімації є Т-подібна або </a:t>
            </a:r>
            <a:r>
              <a:rPr lang="en-US" sz="2000" b="1" i="1" dirty="0" smtClean="0"/>
              <a:t>S-</a:t>
            </a:r>
            <a:r>
              <a:rPr lang="ru-RU" sz="2000" b="1" i="1" dirty="0" smtClean="0"/>
              <a:t>подібна трубка (мал.№4). </a:t>
            </a:r>
            <a:br>
              <a:rPr lang="ru-RU" sz="2000" b="1" i="1" dirty="0" smtClean="0"/>
            </a:br>
            <a:r>
              <a:rPr lang="ru-RU" sz="2000" b="1" i="1" dirty="0" smtClean="0"/>
              <a:t>Ці засоби використовують тільки медпрацівники. </a:t>
            </a:r>
            <a:endParaRPr lang="ru-RU" sz="2000" b="1" i="1" dirty="0"/>
          </a:p>
        </p:txBody>
      </p:sp>
      <p:sp>
        <p:nvSpPr>
          <p:cNvPr id="3" name="Подзаголовок 2"/>
          <p:cNvSpPr>
            <a:spLocks noGrp="1"/>
          </p:cNvSpPr>
          <p:nvPr>
            <p:ph type="subTitle" idx="1"/>
          </p:nvPr>
        </p:nvSpPr>
        <p:spPr>
          <a:xfrm>
            <a:off x="3571868" y="214290"/>
            <a:ext cx="5357850" cy="635798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ru-RU" b="1" i="1" dirty="0" smtClean="0">
                <a:solidFill>
                  <a:srgbClr val="002060"/>
                </a:solidFill>
              </a:rPr>
              <a:t>Далі слід звернути увагу на такі моменти: суть методу зовнішнього масажу серця заключається в тому, що здавлюючи серце між грудиною і хребтом, вдається виштовхнути невеликий об’єм крові в магістральні судини великого і малого кола кровообігу, цим самим штучно підтримувати кровообіг і функцію життєво важливих органів. </a:t>
            </a:r>
          </a:p>
          <a:p>
            <a:r>
              <a:rPr lang="ru-RU" b="1" i="1" dirty="0" smtClean="0">
                <a:solidFill>
                  <a:srgbClr val="002060"/>
                </a:solidFill>
              </a:rPr>
              <a:t>       Для проведення зовнішнього масажу серця необхідно потерпілого чи хворого покласти на тверду поверхню (землю, дерев’яний щит) або (якщо хворий знаходиться в ліжку) підкласти під грудну клітку широку рівну дошку, щоб створити тверду основу. Це перша умова ефективності зовнішнього масажу серця. </a:t>
            </a:r>
          </a:p>
          <a:p>
            <a:endParaRPr lang="ru-RU"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4357694"/>
            <a:ext cx="3214710" cy="2232977"/>
          </a:xfrm>
          <a:prstGeom prst="rect">
            <a:avLst/>
          </a:prstGeom>
          <a:noFill/>
          <a:ln>
            <a:solidFill>
              <a:schemeClr val="accent6">
                <a:lumMod val="50000"/>
              </a:schemeClr>
            </a:solid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0"/>
            <a:ext cx="3500462" cy="4429132"/>
          </a:xfrm>
          <a:ln>
            <a:noFill/>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a:normAutofit/>
          </a:bodyPr>
          <a:lstStyle/>
          <a:p>
            <a:r>
              <a:rPr lang="ru-RU" sz="2400" b="1" i="1" dirty="0" smtClean="0"/>
              <a:t>Далі той, хто надає допомогу, вибирає позицію зліва або справа від потерпілого, промацує нижній кінець грудини і кладе долоню на два пальці вище мечоподібного відростка. Друга рука розміщена під кутом </a:t>
            </a:r>
            <a:r>
              <a:rPr lang="en-US" sz="2400" b="1" i="1" dirty="0" smtClean="0"/>
              <a:t>90</a:t>
            </a:r>
            <a:r>
              <a:rPr lang="ru-RU" sz="2400" b="1" i="1" dirty="0" smtClean="0"/>
              <a:t>гр.</a:t>
            </a:r>
            <a:r>
              <a:rPr lang="en-US" sz="2400" b="1" i="1" dirty="0" smtClean="0"/>
              <a:t> </a:t>
            </a:r>
            <a:r>
              <a:rPr lang="ru-RU" sz="2400" b="1" i="1" dirty="0" smtClean="0"/>
              <a:t>(мал.№5)</a:t>
            </a:r>
            <a:endParaRPr lang="ru-RU" sz="2400" b="1" i="1" dirty="0"/>
          </a:p>
        </p:txBody>
      </p:sp>
      <p:sp>
        <p:nvSpPr>
          <p:cNvPr id="3" name="Подзаголовок 2"/>
          <p:cNvSpPr>
            <a:spLocks noGrp="1"/>
          </p:cNvSpPr>
          <p:nvPr>
            <p:ph type="subTitle" idx="1"/>
          </p:nvPr>
        </p:nvSpPr>
        <p:spPr>
          <a:xfrm>
            <a:off x="3857620" y="214290"/>
            <a:ext cx="5072098" cy="650085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ru-RU" sz="3400" b="1" i="1" dirty="0" smtClean="0">
                <a:solidFill>
                  <a:srgbClr val="002060"/>
                </a:solidFill>
              </a:rPr>
              <a:t>Надають допомогу поштовхами, натискаючи на грудину, зміщуючи при цьому її в напрямі до хребта на 3-5 см, у дорослого кількість поштовхів повинна бути не менше 60 в одну хвилину. Натискати треба не тільки використовуючи силу рук, але й вагу тулуба.</a:t>
            </a:r>
          </a:p>
          <a:p>
            <a:r>
              <a:rPr lang="ru-RU" sz="3400" b="1" i="1" dirty="0" smtClean="0">
                <a:solidFill>
                  <a:srgbClr val="002060"/>
                </a:solidFill>
              </a:rPr>
              <a:t> Критеріями ефективності проведеного масажу є поява пульсу на сонних і стегнових артеріях при кожному натисканні на грудину, звуження зіниць. </a:t>
            </a:r>
          </a:p>
          <a:p>
            <a:r>
              <a:rPr lang="ru-RU" sz="3400" b="1" i="1" dirty="0" smtClean="0">
                <a:solidFill>
                  <a:srgbClr val="002060"/>
                </a:solidFill>
              </a:rPr>
              <a:t>      Зовнішній масаж серця ізольовано не роблять, а поєднують з штучною вентиляцією легень, і називається це серцево-легеневою реанімацією</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4373096"/>
            <a:ext cx="3071834" cy="2325012"/>
          </a:xfrm>
          <a:prstGeom prst="rect">
            <a:avLst/>
          </a:prstGeom>
          <a:noFill/>
          <a:ln>
            <a:solidFill>
              <a:srgbClr val="00B050"/>
            </a:solid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314</TotalTime>
  <Words>1142</Words>
  <Application>Microsoft Office PowerPoint</Application>
  <PresentationFormat>Экран (4:3)</PresentationFormat>
  <Paragraphs>56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NewsPrint</vt:lpstr>
      <vt:lpstr>Основні способи реанімації і транспортування постраждалого</vt:lpstr>
      <vt:lpstr>Реанімація (з лат. «оживлення»)— комплекс заходів, спрямований на відновлення різко порушених або втрачених життєво-важливих функцій організму:   - непрямий масаж серця; - штучне дихання;    </vt:lpstr>
      <vt:lpstr>Порядок проведення реанімаційних заходів включає наступні етапи:</vt:lpstr>
      <vt:lpstr>Далі слід твердо запам’ятати, що перед проведенням штучного дихання потрібно відновити прохідність дихального каналу у потерпілого без свідомості.     Необхідно зробити таке:</vt:lpstr>
      <vt:lpstr>3. Відкрити рот і впевнитись у відсутності сторонніх тіл в ротовій порожнині (харчових і блювотних мас, крові, слизу). Голову потерпілого повертають на бік, відкривають рот, очищають порожнину рота пальцем, обгорнутим марлею або хусточкою (мал. №2). 4. Закинути максимально голову назад і видихнути в рот потерпілого повітря (для нього це вдих).</vt:lpstr>
      <vt:lpstr>Для проведення штучного дихання «з рота в рот» той, хто надає допомогу, стає на коліна біля голови потерпілого, кладе одну руку під шию, другу на лоб і максимально закладає голову назад, одночасно затискає великим і вказівним пальцями ніс (мал. №3) </vt:lpstr>
      <vt:lpstr>Перших 5-10 вдувань необхідно робити швидко (за 20-30 секунд), наступні – з швидкістю 12-15 вдувань за хвилину.          Необхідно слідкувати за рухом грудної клітки потерпілого;  якщо після вашого видиху в рот або в ніс грудна клітка потерпілого піднялась, це говорить про те, що дихальні шляхи вільні і штучне дихання ви робите правильно.  В тих випадках, коли щелепи потерпілого щільно стиснуті, ефективним є спосіб штучного дихання «з рота в ніс».   З цією метою однією рукою закидають голову назад, а другою беруть за підборіддя і піднімають вверх нижню щелепу, закриваючи рот, проводять глибокий вдих і повітря видихають в ніс потерпілого </vt:lpstr>
      <vt:lpstr>З естетичних і гігієнічних міркувань штучне дихання можна проводити через марлю, носову хусточку. З цією ж метою в арсеналі засобів для реанімації є Т-подібна або S-подібна трубка (мал.№4).  Ці засоби використовують тільки медпрацівники. </vt:lpstr>
      <vt:lpstr>Далі той, хто надає допомогу, вибирає позицію зліва або справа від потерпілого, промацує нижній кінець грудини і кладе долоню на два пальці вище мечоподібного відростка. Друга рука розміщена під кутом 90гр. (мал.№5)</vt:lpstr>
      <vt:lpstr> Спочатку роблять 4 вдохи, потім, якщо є двоє, то одна людина проводить штучне дихання «з рота в рот» або «з рота в ніс», а друга виконує зовнішній масаж серця у співвідношенні (1:4; 1:5) (5 натискувань на грудину, один вдих) (мал.№8).  Треба пам’ятати, що в момент вдування повітря в легені масаж треба припинити, бо повітря не буде потрапляти в легені потерпілого.        Якщо серцева діяльність відновилася і на сонних артеріях появився пульс, то масаж припиняють,  а штучну вентиляцію  легень продовжують  до появи самостійного  дихання, або до  прибуття «швидкої  допомоги» </vt:lpstr>
      <vt:lpstr>Транспортування людей при гострих  захворюваннях</vt:lpstr>
      <vt:lpstr>Способи виносу і транспортування</vt:lpstr>
      <vt:lpstr>Презентация PowerPoint</vt:lpstr>
      <vt:lpstr>Презентация PowerPoint</vt:lpstr>
      <vt:lpstr>Презентация PowerPoint</vt:lpstr>
      <vt:lpstr>При транспортуванні у холодну пору року потрібно прийняти заходи для попередження охолодження постраждалого. Особливу увагу у цьому відношенні потребують поранені з накладеними артеріальними джгутами, постраждалі, що знаходяться у непритомному та у шоковому стані, з відмороженнями </vt:lpstr>
      <vt:lpstr>Презентация PowerPoint</vt:lpstr>
      <vt:lpstr>Перенесення на собі Одна людина може переносити постраждалого «на руках по­перед себе» підхопивши під спину та стегна (хворий тримається за шию) (рис. ) , «на плечі» головою назад , коли постраждалий дуже слабкий і непритомний (рис. ). Якщо він у змозі триматися, то його переносять «на спині» тримаючи за ноги (хворий тримається позаду за плечі) (рис.). Такі способи вимагають великої фізичної сили і використовуються при перенесенні на малі відстані</vt:lpstr>
      <vt:lpstr> Перенесення постраждалого на руках двома рятувальниками  Якщо постраждалий періодично непритомніє, то його переносять на замку із трьох рук. При такому способі перенесення вільна рука рятувальника захоплює плече іншого для запобігання падінню постраждалого назад під час перенесення. Якщо постраждалий у свідомості, його переносять «на замку» із чотирьох рук (рис.), а постраждалий тримається руками за шию рятувальників</vt:lpstr>
      <vt:lpstr>     Перенесення постраждалого  на носилковій лямці   Носилкові лямки призначені для витягування постраждалих з вузьких просторів, важкодоступних місць - зруйнованих будинків, ям, транспортних засобів, а також для полегшення перенесення постраждалого на собі та на ношах. Носилкові лямки бувають штатні та імпровізовані</vt:lpstr>
      <vt:lpstr>Перенесення на лямці, складеної "кільцем" зручне тим, що у рятувальника залишаються вільними руки, і це дозволяє йому триматися за поручні при підйомі або спуску по сходах </vt:lpstr>
      <vt:lpstr>Носилки забезпечують функціонально вигідне положення постраждалого, полегшують перенесення, завантаження, вивантаження та перекладання постраждалого. Перенесення постраждалого на носилках здійснюють 2-3-4 особи. Носилки бувають штатні та імпровізовані</vt:lpstr>
      <vt:lpstr>Дякуємо за увагу!</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№15 Основні способи реанімації і транспортування при гострих захворюваннях, нещасних випадках та отруєннях</dc:title>
  <dc:creator>Валя</dc:creator>
  <cp:lastModifiedBy>SONY</cp:lastModifiedBy>
  <cp:revision>32</cp:revision>
  <dcterms:created xsi:type="dcterms:W3CDTF">2014-03-17T18:51:21Z</dcterms:created>
  <dcterms:modified xsi:type="dcterms:W3CDTF">2015-02-11T07:25:37Z</dcterms:modified>
</cp:coreProperties>
</file>