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8ED15-2FC5-46FA-8313-36150A53028E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B9E3E-D8E5-49E2-B825-FC8074963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5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" y="-3836"/>
            <a:ext cx="9137996" cy="686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802" y="764704"/>
            <a:ext cx="7772400" cy="1780108"/>
          </a:xfrm>
        </p:spPr>
        <p:txBody>
          <a:bodyPr>
            <a:normAutofit/>
          </a:bodyPr>
          <a:lstStyle/>
          <a:p>
            <a:r>
              <a:rPr lang="ru-RU" sz="8800" dirty="0" smtClean="0"/>
              <a:t>Легка атлетика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4602" y="4077072"/>
            <a:ext cx="6400800" cy="147320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11-А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Сзш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26 міста Києва</a:t>
            </a:r>
          </a:p>
          <a:p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Пекаревої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Вікторії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29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-171400"/>
            <a:ext cx="7231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Легкоатлетичні</a:t>
            </a:r>
            <a:r>
              <a:rPr lang="ru-RU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турніри</a:t>
            </a:r>
            <a:endParaRPr lang="ru-RU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776" y="2636912"/>
            <a:ext cx="86044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Окрім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чемпіонатів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щороку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проходить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чимало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турнірів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регіонального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масштабу,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фінансуються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громадськими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приватними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спонсорами.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турнірів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скорочена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турніри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спортсмени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запрошення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організаторів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керуються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рішеннях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міркуваннями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найкращих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представництва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країн-організаторів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змагань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Золотої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ліги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у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Всесвітній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легкої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атлетики з 1998 року. На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ліги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запрошуються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спортсмени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найкращі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сезоні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ліги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освітлюються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телебаченням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2008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включали 6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турнірів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Осло,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Римі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Цюріху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Брюселі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Берліні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фіналом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Монако.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Спортсмени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зуміли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виграти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турніри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дисципліні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ділять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джекпот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злиток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золота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вартістю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доларів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Шість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чинне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правило,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вибирає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IAAF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турніри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престижні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Золота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ліга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об'єднані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Супер-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гранпрі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Гранпрі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численним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мінімального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грошового фонду,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представництва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легкоатлетів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рейтингу.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нижчого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рангу не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спортсменам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очок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класифікацію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IAAF.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фінали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сезону,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збирають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найкращих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спортсменів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року.</a:t>
            </a:r>
          </a:p>
        </p:txBody>
      </p:sp>
    </p:spTree>
    <p:extLst>
      <p:ext uri="{BB962C8B-B14F-4D97-AF65-F5344CB8AC3E}">
        <p14:creationId xmlns:p14="http://schemas.microsoft.com/office/powerpoint/2010/main" val="283206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8" y="2288333"/>
            <a:ext cx="9153338" cy="45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8" y="0"/>
            <a:ext cx="9153332" cy="2288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80" y="2290146"/>
            <a:ext cx="91287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атлетики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кубками.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них Кубок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Кубок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марафону, Кубок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ходьби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1965 року проводиться Кубок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атлетики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1993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себе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олімпійській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матчів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США та СРСР. У час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основного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спробувала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престиж таких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організувавши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Деканасьон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турнір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десяти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легкоатлетичними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легкоатлетичні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складу таких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Співдружності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Середземноморські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Панамериканські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універсіади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661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" y="0"/>
            <a:ext cx="91434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505670"/>
            <a:ext cx="6067688" cy="1107996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Дякую за увагу!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101298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8640960" cy="939801"/>
          </a:xfrm>
        </p:spPr>
        <p:txBody>
          <a:bodyPr>
            <a:noAutofit/>
          </a:bodyPr>
          <a:lstStyle/>
          <a:p>
            <a:r>
              <a:rPr lang="ru-RU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легкої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атлетики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202013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Олімпійський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спорту,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об'єднує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бігові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спортивна ходьба,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стрибки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багатоборства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пробіги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шосе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кроси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бездоріжжі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наймасовіших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" y="4423424"/>
            <a:ext cx="4058669" cy="241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146" y="2525452"/>
            <a:ext cx="863733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err="1"/>
              <a:t>Керівний</a:t>
            </a:r>
            <a:r>
              <a:rPr lang="ru-RU" u="sng" dirty="0"/>
              <a:t> орган </a:t>
            </a:r>
            <a:r>
              <a:rPr lang="ru-RU" dirty="0"/>
              <a:t>— </a:t>
            </a:r>
            <a:r>
              <a:rPr lang="ru-RU" sz="2000" b="1" dirty="0" err="1">
                <a:solidFill>
                  <a:srgbClr val="FFFF00"/>
                </a:solidFill>
              </a:rPr>
              <a:t>Міжнародна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асоціація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легкоатлетичних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федерацій</a:t>
            </a:r>
            <a:r>
              <a:rPr lang="ru-RU" sz="2000" b="1" dirty="0">
                <a:solidFill>
                  <a:srgbClr val="FFFF00"/>
                </a:solidFill>
              </a:rPr>
              <a:t> (ІААФ), </a:t>
            </a:r>
            <a:r>
              <a:rPr lang="ru-RU" dirty="0"/>
              <a:t>створена в 1912 </a:t>
            </a:r>
            <a:r>
              <a:rPr lang="ru-RU" dirty="0" err="1"/>
              <a:t>році</a:t>
            </a:r>
            <a:r>
              <a:rPr lang="ru-RU" dirty="0"/>
              <a:t> і </a:t>
            </a:r>
            <a:r>
              <a:rPr lang="ru-RU" dirty="0" err="1"/>
              <a:t>об'єднує</a:t>
            </a:r>
            <a:r>
              <a:rPr lang="ru-RU" dirty="0"/>
              <a:t> 212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федерацій</a:t>
            </a:r>
            <a:r>
              <a:rPr lang="ru-RU" dirty="0"/>
              <a:t> (на 2011 </a:t>
            </a:r>
            <a:r>
              <a:rPr lang="ru-RU" dirty="0" err="1"/>
              <a:t>рік</a:t>
            </a:r>
            <a:r>
              <a:rPr lang="ru-RU" dirty="0"/>
              <a:t>). </a:t>
            </a:r>
          </a:p>
          <a:p>
            <a:pPr algn="r"/>
            <a:r>
              <a:rPr lang="ru-RU" sz="2800" dirty="0">
                <a:latin typeface="Monotype Corsiva" panose="03010101010201010101" pitchFamily="66" charset="0"/>
              </a:rPr>
              <a:t>ІААФ </a:t>
            </a:r>
            <a:r>
              <a:rPr lang="ru-RU" sz="2800" dirty="0" err="1">
                <a:latin typeface="Monotype Corsiva" panose="03010101010201010101" pitchFamily="66" charset="0"/>
              </a:rPr>
              <a:t>дає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таке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визначення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терміну</a:t>
            </a:r>
            <a:r>
              <a:rPr lang="ru-RU" sz="2800" dirty="0">
                <a:latin typeface="Monotype Corsiva" panose="03010101010201010101" pitchFamily="66" charset="0"/>
              </a:rPr>
              <a:t> «легка атлетика»: </a:t>
            </a:r>
          </a:p>
          <a:p>
            <a:pPr algn="r"/>
            <a:r>
              <a:rPr lang="ru-RU" sz="2800" dirty="0">
                <a:latin typeface="Monotype Corsiva" panose="03010101010201010101" pitchFamily="66" charset="0"/>
              </a:rPr>
              <a:t>«</a:t>
            </a:r>
            <a:r>
              <a:rPr lang="ru-RU" sz="2800" dirty="0" err="1">
                <a:latin typeface="Monotype Corsiva" panose="03010101010201010101" pitchFamily="66" charset="0"/>
              </a:rPr>
              <a:t>змагання</a:t>
            </a:r>
            <a:r>
              <a:rPr lang="ru-RU" sz="2800" dirty="0">
                <a:latin typeface="Monotype Corsiva" panose="03010101010201010101" pitchFamily="66" charset="0"/>
              </a:rPr>
              <a:t> на </a:t>
            </a:r>
            <a:r>
              <a:rPr lang="ru-RU" sz="2800" dirty="0" err="1">
                <a:latin typeface="Monotype Corsiva" panose="03010101010201010101" pitchFamily="66" charset="0"/>
              </a:rPr>
              <a:t>стадіоні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біг</a:t>
            </a:r>
            <a:r>
              <a:rPr lang="ru-RU" sz="2800" dirty="0">
                <a:latin typeface="Monotype Corsiva" panose="03010101010201010101" pitchFamily="66" charset="0"/>
              </a:rPr>
              <a:t> по </a:t>
            </a:r>
            <a:r>
              <a:rPr lang="ru-RU" sz="2800" dirty="0" err="1">
                <a:latin typeface="Monotype Corsiva" panose="03010101010201010101" pitchFamily="66" charset="0"/>
              </a:rPr>
              <a:t>шосе</a:t>
            </a:r>
            <a:r>
              <a:rPr lang="ru-RU" sz="2800" dirty="0">
                <a:latin typeface="Monotype Corsiva" panose="03010101010201010101" pitchFamily="66" charset="0"/>
              </a:rPr>
              <a:t>, спортивна ходьба, </a:t>
            </a:r>
            <a:r>
              <a:rPr lang="ru-RU" sz="2800" dirty="0" err="1">
                <a:latin typeface="Monotype Corsiva" panose="03010101010201010101" pitchFamily="66" charset="0"/>
              </a:rPr>
              <a:t>крос</a:t>
            </a:r>
            <a:r>
              <a:rPr lang="ru-RU" sz="2800" dirty="0">
                <a:latin typeface="Monotype Corsiva" panose="03010101010201010101" pitchFamily="66" charset="0"/>
              </a:rPr>
              <a:t> і </a:t>
            </a:r>
            <a:r>
              <a:rPr lang="ru-RU" sz="2800" dirty="0" err="1">
                <a:latin typeface="Monotype Corsiva" panose="03010101010201010101" pitchFamily="66" charset="0"/>
              </a:rPr>
              <a:t>біг</a:t>
            </a:r>
            <a:r>
              <a:rPr lang="ru-RU" sz="2800" dirty="0">
                <a:latin typeface="Monotype Corsiva" panose="03010101010201010101" pitchFamily="66" charset="0"/>
              </a:rPr>
              <a:t> по горах (</a:t>
            </a:r>
            <a:r>
              <a:rPr lang="ru-RU" sz="2800" dirty="0" err="1">
                <a:latin typeface="Monotype Corsiva" panose="03010101010201010101" pitchFamily="66" charset="0"/>
              </a:rPr>
              <a:t>гірський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біг</a:t>
            </a:r>
            <a:r>
              <a:rPr lang="ru-RU" sz="2800" dirty="0">
                <a:latin typeface="Monotype Corsiva" panose="03010101010201010101" pitchFamily="66" charset="0"/>
              </a:rPr>
              <a:t>)».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339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97168" y="620688"/>
            <a:ext cx="3240360" cy="2592288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Легкоатлетичні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проводилися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змагань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глибокій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старовині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6" y="1196752"/>
            <a:ext cx="5072467" cy="32949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9414" y="2837660"/>
            <a:ext cx="31701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атлетики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почалася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олімпійських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Греції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(776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466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62"/>
            <a:ext cx="4499992" cy="34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1000"/>
            <a:ext cx="4499992" cy="3422680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-8362"/>
            <a:ext cx="4644008" cy="342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84456"/>
            <a:ext cx="4644009" cy="327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2608" y="2351176"/>
            <a:ext cx="17347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Біг</a:t>
            </a:r>
            <a:endParaRPr lang="ru-RU" sz="9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083"/>
            <a:ext cx="9144001" cy="688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" y="-8362"/>
            <a:ext cx="914400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поділяється на олімпійські та інші дисципліни. До олімпійських належить «гладкий» біг (тобто біг по доріжці стадіону з твердим покриттям)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спринтерський — на короткі дистанції (100, 200, 400 м); 110 </a:t>
            </a:r>
            <a:r>
              <a:rPr lang="uk-UA" sz="1600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16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(100 </a:t>
            </a:r>
            <a:r>
              <a:rPr lang="uk-UA" sz="1600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16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жінок) та 400 м з бар'єрами (у чоловіків); та відповідні естафети (4х100 та 4х400 м);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біг на середні дистанції (800 та 1500 м)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стаєрський — біг на довгі дистанції (5000 та 10000 м), «</a:t>
            </a:r>
            <a:r>
              <a:rPr lang="uk-UA" sz="1600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стипль-чейз</a:t>
            </a:r>
            <a:r>
              <a:rPr lang="uk-UA" sz="16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— 3000 м з перешкодами (бар'єрами та ровом з водою); та марафон (42 км 195 м).</a:t>
            </a:r>
            <a:endParaRPr lang="uk-UA" sz="16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86648"/>
            <a:ext cx="3203848" cy="3677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" y="3721179"/>
            <a:ext cx="59401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довгих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танцій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найпопуля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рніші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напівма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рафон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(21,1 км), </a:t>
            </a:r>
            <a:endParaRPr lang="ru-RU" dirty="0" smtClean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чвертьмарафон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10,5 км),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endParaRPr lang="ru-RU" dirty="0" smtClean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ультра-марафону» —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біг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дистанції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перевищують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км 195 м (50 км, 100 км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бігу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час —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біг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1 годину, 2, 6, 12, 24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багатодобові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пробіги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0172" y="3871002"/>
            <a:ext cx="2843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</a:rPr>
              <a:t>Деяка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частина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легкоатлетичних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змагань</a:t>
            </a:r>
            <a:r>
              <a:rPr lang="ru-RU" b="1" dirty="0">
                <a:solidFill>
                  <a:srgbClr val="002060"/>
                </a:solidFill>
              </a:rPr>
              <a:t> проводиться </a:t>
            </a:r>
            <a:r>
              <a:rPr lang="ru-RU" b="1" dirty="0" err="1">
                <a:solidFill>
                  <a:srgbClr val="002060"/>
                </a:solidFill>
              </a:rPr>
              <a:t>також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взимку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під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дахом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скороченому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варіанті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 err="1">
                <a:solidFill>
                  <a:srgbClr val="002060"/>
                </a:solidFill>
              </a:rPr>
              <a:t>наприклад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замість</a:t>
            </a:r>
            <a:r>
              <a:rPr lang="ru-RU" b="1" dirty="0">
                <a:solidFill>
                  <a:srgbClr val="002060"/>
                </a:solidFill>
              </a:rPr>
              <a:t> спринту 100 м </a:t>
            </a:r>
            <a:r>
              <a:rPr lang="ru-RU" b="1" dirty="0" err="1">
                <a:solidFill>
                  <a:srgbClr val="002060"/>
                </a:solidFill>
              </a:rPr>
              <a:t>змагаються</a:t>
            </a:r>
            <a:r>
              <a:rPr lang="ru-RU" b="1" dirty="0">
                <a:solidFill>
                  <a:srgbClr val="002060"/>
                </a:solidFill>
              </a:rPr>
              <a:t> на 60-метровій </a:t>
            </a:r>
            <a:r>
              <a:rPr lang="ru-RU" b="1" dirty="0" err="1">
                <a:solidFill>
                  <a:srgbClr val="002060"/>
                </a:solidFill>
              </a:rPr>
              <a:t>дистанції</a:t>
            </a:r>
            <a:r>
              <a:rPr lang="ru-RU" b="1" dirty="0">
                <a:solidFill>
                  <a:srgbClr val="002060"/>
                </a:solidFill>
              </a:rPr>
              <a:t>).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91866" y="189397"/>
            <a:ext cx="1042273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</a:t>
            </a:r>
          </a:p>
          <a:p>
            <a:pPr algn="ctr"/>
            <a:r>
              <a:rPr lang="ru-R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</a:t>
            </a:r>
          </a:p>
          <a:p>
            <a:pPr algn="ctr"/>
            <a:r>
              <a:rPr lang="ru-R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endParaRPr lang="ru-R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4869160"/>
            <a:ext cx="4752528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бігу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ходи, за правилами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спортсмени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бігти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відривати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обидві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ноги.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Звичні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дистанції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ходи — 20 км і 50 км.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9" y="417601"/>
            <a:ext cx="54578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68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2420888"/>
            <a:ext cx="2759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Стрибки</a:t>
            </a:r>
            <a:endParaRPr lang="ru-RU" sz="5400" b="1" dirty="0">
              <a:ln w="12700">
                <a:solidFill>
                  <a:srgbClr val="FFC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637" y="3449247"/>
            <a:ext cx="7776864" cy="517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"/>
            <a:ext cx="4566173" cy="344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98" y="-1"/>
            <a:ext cx="4598997" cy="344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1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стрибки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висоту</a:t>
            </a:r>
            <a:endParaRPr lang="ru-RU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спрортсмени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перестрибнути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землею,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збивши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43021" y="3449247"/>
            <a:ext cx="481502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стрибне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відштовхнувшись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з-за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стрибки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довжину</a:t>
            </a:r>
            <a:endParaRPr lang="ru-RU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1591"/>
            <a:ext cx="45720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стрибки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жердиною</a:t>
            </a: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гнучкої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жердини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01" y="3449247"/>
            <a:ext cx="4598997" cy="344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43399" y="3416319"/>
            <a:ext cx="45945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Відштовхнувшись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планки, спортсмен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приземляється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ту ж саму ногу (скачок),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відштовхнувшись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ногою,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приземляється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і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відштовхнувшись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приземлення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       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яму з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піском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ноги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(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стрибок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endParaRPr lang="ru-RU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потрійний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стрибок</a:t>
            </a:r>
            <a:endParaRPr lang="ru-RU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241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30" y="0"/>
            <a:ext cx="462248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3429000"/>
            <a:ext cx="459715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56" y="3429000"/>
            <a:ext cx="4705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0"/>
            <a:ext cx="459953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21923" y="2852936"/>
            <a:ext cx="2900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Метання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5330" y="0"/>
            <a:ext cx="459733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Метання</a:t>
            </a: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списа</a:t>
            </a:r>
            <a:endParaRPr lang="ru-RU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метанні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284" y="3429000"/>
            <a:ext cx="45982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Метання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диска </a:t>
            </a:r>
            <a:endParaRPr lang="ru-RU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спортивного снаряда - диска,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дальність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3438" y="3431014"/>
            <a:ext cx="46080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Метання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молота </a:t>
            </a:r>
            <a:endParaRPr lang="ru-RU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спортивного снаряда — молота —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999" y="0"/>
            <a:ext cx="459953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Штовхання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ядра </a:t>
            </a:r>
            <a:endParaRPr lang="ru-RU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метанні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важкої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металевої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(ядра) на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віддаль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2418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09" y="1646834"/>
            <a:ext cx="4355976" cy="517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4" y="4509120"/>
            <a:ext cx="4788025" cy="276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6834"/>
            <a:ext cx="4870974" cy="322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5027" y="2852936"/>
            <a:ext cx="93595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Багатоборства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легкоатлетичних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переможець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сумою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очок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даються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результат у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дисципліні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олімпійської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десятиборство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семиборство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 1980 року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жіночі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проводилися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п'яти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утворюючи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п'ятиборство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чоловічого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десятиборства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бігові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три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стрибкові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три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метальні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залах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вкороченою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метання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списа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6842"/>
            <a:ext cx="763340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Легкоатлетичні </a:t>
            </a:r>
          </a:p>
          <a:p>
            <a:pPr algn="r"/>
            <a:r>
              <a:rPr lang="uk-U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багатоборства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873569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2576" y="16317"/>
            <a:ext cx="5618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Основні змагання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2" y="-5194"/>
            <a:ext cx="9147332" cy="686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862" y="0"/>
            <a:ext cx="849694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Олімпійські</a:t>
            </a:r>
            <a:r>
              <a:rPr lang="ru-RU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6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атлетика входить до числа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п'яти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олімпійських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спорту,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Олімпіадах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Число медалей,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розігруються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олімпійських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змінювалося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першій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1896 до 47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Літніх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Пекіні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почали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змагатися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Олімпіадах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1928 року,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барона де Кубертена.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Олімпійський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легкоатлетичний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турнір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Олімпійському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стадіоні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є центральною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подією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олімпійської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притягаючи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глядачів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інфомації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187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0" y="0"/>
            <a:ext cx="916296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5934" y="332656"/>
            <a:ext cx="497824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Чемпіонати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атлетики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Перший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турнір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1983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льсінкі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чемпіо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1991 року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відбуваючись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Олімпіадою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атлетики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Перший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1985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Парижі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затвердилася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турніру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1987 року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Індіанаполісі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81000"/>
            <a:ext cx="9505056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1" y="332656"/>
            <a:ext cx="820891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Чемпіонати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континентів</a:t>
            </a:r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Континентальні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федерації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атлетики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щочотири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посередині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олімпійського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циклу. Перший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організований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1934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2010 в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Барселоні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1966 року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залах.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організовуються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напівмарафону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марафону.</a:t>
            </a:r>
          </a:p>
        </p:txBody>
      </p:sp>
    </p:spTree>
    <p:extLst>
      <p:ext uri="{BB962C8B-B14F-4D97-AF65-F5344CB8AC3E}">
        <p14:creationId xmlns:p14="http://schemas.microsoft.com/office/powerpoint/2010/main" val="377180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269</TotalTime>
  <Words>1071</Words>
  <Application>Microsoft Office PowerPoint</Application>
  <PresentationFormat>Экран (4:3)</PresentationFormat>
  <Paragraphs>124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Легка атлетика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21</cp:revision>
  <dcterms:created xsi:type="dcterms:W3CDTF">2013-10-23T17:15:51Z</dcterms:created>
  <dcterms:modified xsi:type="dcterms:W3CDTF">2013-10-23T21:55:23Z</dcterms:modified>
</cp:coreProperties>
</file>