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762" autoAdjust="0"/>
  </p:normalViewPr>
  <p:slideViewPr>
    <p:cSldViewPr>
      <p:cViewPr varScale="1">
        <p:scale>
          <a:sx n="89" d="100"/>
          <a:sy n="89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20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2DF46-1F2D-4ECF-AB8A-2F6EBDBD17A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608F2-3709-4054-A78C-8FB785207C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Казимир Малевич</a:t>
            </a:r>
          </a:p>
          <a:p>
            <a:r>
              <a:rPr lang="ru-RU" dirty="0" smtClean="0"/>
              <a:t>Казимир Малевич </a:t>
            </a:r>
            <a:r>
              <a:rPr lang="ru-RU" dirty="0" err="1" smtClean="0"/>
              <a:t>народився</a:t>
            </a:r>
            <a:r>
              <a:rPr lang="ru-RU" dirty="0" smtClean="0"/>
              <a:t> 11 (23) лютого 1879 року в </a:t>
            </a:r>
            <a:r>
              <a:rPr lang="ru-RU" dirty="0" err="1" smtClean="0"/>
              <a:t>Києві</a:t>
            </a:r>
            <a:r>
              <a:rPr lang="ru-RU" dirty="0" smtClean="0"/>
              <a:t>. На </a:t>
            </a:r>
            <a:r>
              <a:rPr lang="ru-RU" dirty="0" err="1" smtClean="0"/>
              <a:t>поширену</a:t>
            </a:r>
            <a:r>
              <a:rPr lang="ru-RU" dirty="0" smtClean="0"/>
              <a:t> думку дата </a:t>
            </a:r>
            <a:r>
              <a:rPr lang="ru-RU" dirty="0" err="1" smtClean="0"/>
              <a:t>народження</a:t>
            </a:r>
            <a:r>
              <a:rPr lang="ru-RU" dirty="0" smtClean="0"/>
              <a:t> Казимира Малевича - 1878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дослідженням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мистецтвознавця</a:t>
            </a:r>
            <a:r>
              <a:rPr lang="ru-RU" dirty="0" smtClean="0"/>
              <a:t> </a:t>
            </a:r>
            <a:r>
              <a:rPr lang="ru-RU" dirty="0" err="1" smtClean="0"/>
              <a:t>Дмитра</a:t>
            </a:r>
            <a:r>
              <a:rPr lang="ru-RU" dirty="0" smtClean="0"/>
              <a:t> </a:t>
            </a:r>
            <a:r>
              <a:rPr lang="ru-RU" dirty="0" err="1" smtClean="0"/>
              <a:t>Горбачова</a:t>
            </a:r>
            <a:r>
              <a:rPr lang="ru-RU" dirty="0" smtClean="0"/>
              <a:t>, </a:t>
            </a:r>
            <a:r>
              <a:rPr lang="ru-RU" dirty="0" err="1" smtClean="0"/>
              <a:t>архівні</a:t>
            </a:r>
            <a:r>
              <a:rPr lang="ru-RU" dirty="0" smtClean="0"/>
              <a:t> записи метрики, </a:t>
            </a:r>
            <a:r>
              <a:rPr lang="ru-RU" dirty="0" err="1" smtClean="0"/>
              <a:t>знайдені</a:t>
            </a:r>
            <a:r>
              <a:rPr lang="ru-RU" dirty="0" smtClean="0"/>
              <a:t> в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дата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Казімра</a:t>
            </a:r>
            <a:r>
              <a:rPr lang="ru-RU" dirty="0" smtClean="0"/>
              <a:t> Малевича - 1879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Батьки Малевича </a:t>
            </a:r>
            <a:r>
              <a:rPr lang="ru-RU" dirty="0" err="1" smtClean="0"/>
              <a:t>і</a:t>
            </a:r>
            <a:r>
              <a:rPr lang="ru-RU" dirty="0" smtClean="0"/>
              <a:t> сам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поляками за </a:t>
            </a:r>
            <a:r>
              <a:rPr lang="ru-RU" dirty="0" err="1" smtClean="0"/>
              <a:t>походженням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керівником</a:t>
            </a:r>
            <a:r>
              <a:rPr lang="ru-RU" dirty="0" smtClean="0"/>
              <a:t> на </a:t>
            </a:r>
            <a:r>
              <a:rPr lang="ru-RU" dirty="0" err="1" smtClean="0"/>
              <a:t>цукровому</a:t>
            </a:r>
            <a:r>
              <a:rPr lang="ru-RU" dirty="0" smtClean="0"/>
              <a:t> </a:t>
            </a:r>
            <a:r>
              <a:rPr lang="ru-RU" dirty="0" err="1" smtClean="0"/>
              <a:t>заводі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промисловця</a:t>
            </a:r>
            <a:r>
              <a:rPr lang="ru-RU" dirty="0" smtClean="0"/>
              <a:t> </a:t>
            </a:r>
            <a:r>
              <a:rPr lang="ru-RU" dirty="0" err="1" smtClean="0"/>
              <a:t>Терещенка</a:t>
            </a:r>
            <a:r>
              <a:rPr lang="ru-RU" dirty="0" smtClean="0"/>
              <a:t>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Пархомівка</a:t>
            </a:r>
            <a:r>
              <a:rPr lang="ru-RU" dirty="0" smtClean="0"/>
              <a:t> (</a:t>
            </a:r>
            <a:r>
              <a:rPr lang="ru-RU" dirty="0" err="1" smtClean="0"/>
              <a:t>Харківська</a:t>
            </a:r>
            <a:r>
              <a:rPr lang="ru-RU" dirty="0" smtClean="0"/>
              <a:t> область).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легенда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батьком</a:t>
            </a:r>
            <a:r>
              <a:rPr lang="ru-RU" dirty="0" smtClean="0"/>
              <a:t> Малевича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білоруський</a:t>
            </a:r>
            <a:r>
              <a:rPr lang="ru-RU" dirty="0" smtClean="0"/>
              <a:t> </a:t>
            </a:r>
            <a:r>
              <a:rPr lang="ru-RU" dirty="0" err="1" smtClean="0"/>
              <a:t>етнограф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фольклорист </a:t>
            </a:r>
            <a:r>
              <a:rPr lang="ru-RU" dirty="0" err="1" smtClean="0"/>
              <a:t>Северин</a:t>
            </a:r>
            <a:r>
              <a:rPr lang="ru-RU" dirty="0" smtClean="0"/>
              <a:t> Антонович Малевич (1845-1902). 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Людвіга</a:t>
            </a:r>
            <a:r>
              <a:rPr lang="ru-RU" dirty="0" smtClean="0"/>
              <a:t> </a:t>
            </a:r>
            <a:r>
              <a:rPr lang="ru-RU" dirty="0" err="1" smtClean="0"/>
              <a:t>Олександрівна</a:t>
            </a:r>
            <a:r>
              <a:rPr lang="ru-RU" dirty="0" smtClean="0"/>
              <a:t> (1858-1942)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домогосподаркою</a:t>
            </a:r>
            <a:r>
              <a:rPr lang="ru-RU" dirty="0" smtClean="0"/>
              <a:t>. У </a:t>
            </a:r>
            <a:r>
              <a:rPr lang="ru-RU" dirty="0" err="1" smtClean="0"/>
              <a:t>подружжя</a:t>
            </a:r>
            <a:r>
              <a:rPr lang="ru-RU" dirty="0" smtClean="0"/>
              <a:t> </a:t>
            </a:r>
            <a:r>
              <a:rPr lang="ru-RU" dirty="0" err="1" smtClean="0"/>
              <a:t>Малевичів</a:t>
            </a:r>
            <a:r>
              <a:rPr lang="ru-RU" dirty="0" smtClean="0"/>
              <a:t> </a:t>
            </a:r>
            <a:r>
              <a:rPr lang="ru-RU" dirty="0" err="1" smtClean="0"/>
              <a:t>народилося</a:t>
            </a:r>
            <a:r>
              <a:rPr lang="ru-RU" dirty="0" smtClean="0"/>
              <a:t> </a:t>
            </a:r>
            <a:r>
              <a:rPr lang="ru-RU" dirty="0" err="1" smtClean="0"/>
              <a:t>чотирнадцять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дожили до </a:t>
            </a:r>
            <a:r>
              <a:rPr lang="ru-RU" dirty="0" err="1" smtClean="0"/>
              <a:t>зрілого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 Казимир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первістком</a:t>
            </a:r>
            <a:r>
              <a:rPr lang="ru-RU" dirty="0" smtClean="0"/>
              <a:t>. </a:t>
            </a:r>
            <a:r>
              <a:rPr lang="ru-RU" dirty="0" err="1" smtClean="0"/>
              <a:t>Малювати</a:t>
            </a:r>
            <a:r>
              <a:rPr lang="ru-RU" dirty="0" smtClean="0"/>
              <a:t> почав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того, як у </a:t>
            </a:r>
            <a:r>
              <a:rPr lang="ru-RU" dirty="0" err="1" smtClean="0"/>
              <a:t>віці</a:t>
            </a:r>
            <a:r>
              <a:rPr lang="ru-RU" dirty="0" smtClean="0"/>
              <a:t> 15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подарувала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. У </a:t>
            </a:r>
            <a:r>
              <a:rPr lang="ru-RU" dirty="0" err="1" smtClean="0"/>
              <a:t>віці</a:t>
            </a:r>
            <a:r>
              <a:rPr lang="ru-RU" dirty="0" smtClean="0"/>
              <a:t> 17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час </a:t>
            </a:r>
            <a:r>
              <a:rPr lang="ru-RU" dirty="0" err="1" smtClean="0"/>
              <a:t>провів</a:t>
            </a:r>
            <a:r>
              <a:rPr lang="ru-RU" dirty="0" smtClean="0"/>
              <a:t> у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М. І. Мурашка.</a:t>
            </a:r>
          </a:p>
          <a:p>
            <a:r>
              <a:rPr lang="ru-RU" dirty="0" smtClean="0"/>
              <a:t>У 1896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Малевичів</a:t>
            </a:r>
            <a:r>
              <a:rPr lang="ru-RU" dirty="0" smtClean="0"/>
              <a:t> </a:t>
            </a:r>
            <a:r>
              <a:rPr lang="ru-RU" dirty="0" err="1" smtClean="0"/>
              <a:t>влаштувалася</a:t>
            </a:r>
            <a:r>
              <a:rPr lang="ru-RU" dirty="0" smtClean="0"/>
              <a:t> в </a:t>
            </a:r>
            <a:r>
              <a:rPr lang="ru-RU" dirty="0" err="1" smtClean="0"/>
              <a:t>Курську</a:t>
            </a:r>
            <a:r>
              <a:rPr lang="ru-RU" dirty="0" smtClean="0"/>
              <a:t>. Там Казимир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дрібним</a:t>
            </a:r>
            <a:r>
              <a:rPr lang="ru-RU" dirty="0" smtClean="0"/>
              <a:t> чиновником, </a:t>
            </a:r>
            <a:r>
              <a:rPr lang="ru-RU" dirty="0" err="1" smtClean="0"/>
              <a:t>але</a:t>
            </a:r>
            <a:r>
              <a:rPr lang="ru-RU" dirty="0" smtClean="0"/>
              <a:t> кинув службу ради </a:t>
            </a:r>
            <a:r>
              <a:rPr lang="ru-RU" dirty="0" err="1" smtClean="0"/>
              <a:t>кар'єри</a:t>
            </a:r>
            <a:r>
              <a:rPr lang="ru-RU" dirty="0" smtClean="0"/>
              <a:t> художника.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Малевича </a:t>
            </a:r>
            <a:r>
              <a:rPr lang="ru-RU" dirty="0" err="1" smtClean="0"/>
              <a:t>написані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імпресіонізму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Пізніше</a:t>
            </a:r>
            <a:r>
              <a:rPr lang="ru-RU" dirty="0" smtClean="0"/>
              <a:t> Малевич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футуристичних</a:t>
            </a:r>
            <a:r>
              <a:rPr lang="ru-RU" dirty="0" smtClean="0"/>
              <a:t> </a:t>
            </a:r>
            <a:r>
              <a:rPr lang="ru-RU" dirty="0" err="1" smtClean="0"/>
              <a:t>виставок</a:t>
            </a:r>
            <a:r>
              <a:rPr lang="ru-RU" dirty="0" smtClean="0"/>
              <a:t>. У 1913 </a:t>
            </a:r>
            <a:r>
              <a:rPr lang="ru-RU" dirty="0" err="1" smtClean="0"/>
              <a:t>році</a:t>
            </a:r>
            <a:r>
              <a:rPr lang="ru-RU" dirty="0" smtClean="0"/>
              <a:t> оформляв </a:t>
            </a:r>
            <a:r>
              <a:rPr lang="ru-RU" dirty="0" err="1" smtClean="0"/>
              <a:t>футуристичну</a:t>
            </a:r>
            <a:r>
              <a:rPr lang="ru-RU" dirty="0" smtClean="0"/>
              <a:t> оперу «Перемога над </a:t>
            </a:r>
            <a:r>
              <a:rPr lang="ru-RU" dirty="0" err="1" smtClean="0"/>
              <a:t>Сонцем</a:t>
            </a:r>
            <a:r>
              <a:rPr lang="ru-RU" dirty="0" smtClean="0"/>
              <a:t>».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спогадами</a:t>
            </a:r>
            <a:r>
              <a:rPr lang="ru-RU" dirty="0" smtClean="0"/>
              <a:t> самого художника,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над постановкою опери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«Чорного квадрата» - задник </a:t>
            </a:r>
            <a:r>
              <a:rPr lang="ru-RU" dirty="0" err="1" smtClean="0"/>
              <a:t>декорації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сцен </a:t>
            </a:r>
            <a:r>
              <a:rPr lang="ru-RU" dirty="0" err="1" smtClean="0"/>
              <a:t>вдавав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себе квадрат, наполовину </a:t>
            </a:r>
            <a:r>
              <a:rPr lang="ru-RU" dirty="0" err="1" smtClean="0"/>
              <a:t>зафарбований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1919-1922 роках Казимир Малевич </a:t>
            </a:r>
            <a:r>
              <a:rPr lang="ru-RU" dirty="0" err="1" smtClean="0"/>
              <a:t>викладав</a:t>
            </a:r>
            <a:r>
              <a:rPr lang="ru-RU" dirty="0" smtClean="0"/>
              <a:t> у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"нового </a:t>
            </a:r>
            <a:r>
              <a:rPr lang="ru-RU" dirty="0" err="1" smtClean="0"/>
              <a:t>революційного</a:t>
            </a:r>
            <a:r>
              <a:rPr lang="ru-RU" dirty="0" smtClean="0"/>
              <a:t> </a:t>
            </a:r>
            <a:r>
              <a:rPr lang="ru-RU" dirty="0" err="1" smtClean="0"/>
              <a:t>зразка</a:t>
            </a:r>
            <a:r>
              <a:rPr lang="ru-RU" dirty="0" smtClean="0"/>
              <a:t>" у </a:t>
            </a:r>
            <a:r>
              <a:rPr lang="ru-RU" dirty="0" err="1" smtClean="0"/>
              <a:t>Вітебську</a:t>
            </a:r>
            <a:r>
              <a:rPr lang="ru-RU" dirty="0" smtClean="0"/>
              <a:t>, яку </a:t>
            </a:r>
            <a:r>
              <a:rPr lang="ru-RU" dirty="0" err="1" smtClean="0"/>
              <a:t>очолював</a:t>
            </a:r>
            <a:r>
              <a:rPr lang="ru-RU" dirty="0" smtClean="0"/>
              <a:t> Марк Шагал. У </a:t>
            </a:r>
            <a:r>
              <a:rPr lang="ru-RU" dirty="0" err="1" smtClean="0"/>
              <a:t>Вітебську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художника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відданих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- УНОВІС (</a:t>
            </a:r>
            <a:r>
              <a:rPr lang="ru-RU" dirty="0" err="1" smtClean="0"/>
              <a:t>ствердна</a:t>
            </a:r>
            <a:r>
              <a:rPr lang="ru-RU" dirty="0" smtClean="0"/>
              <a:t>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). Тут же,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Ель </a:t>
            </a:r>
            <a:r>
              <a:rPr lang="ru-RU" dirty="0" err="1" smtClean="0"/>
              <a:t>Лисицького</a:t>
            </a:r>
            <a:r>
              <a:rPr lang="ru-RU" dirty="0" smtClean="0"/>
              <a:t>, Малевич </a:t>
            </a:r>
            <a:r>
              <a:rPr lang="ru-RU" dirty="0" err="1" smtClean="0"/>
              <a:t>звертається</a:t>
            </a:r>
            <a:r>
              <a:rPr lang="ru-RU" dirty="0" smtClean="0"/>
              <a:t> до </a:t>
            </a:r>
            <a:r>
              <a:rPr lang="ru-RU" dirty="0" err="1" smtClean="0"/>
              <a:t>архітектури</a:t>
            </a:r>
            <a:r>
              <a:rPr lang="ru-RU" dirty="0" smtClean="0"/>
              <a:t>. У 20-і роки брав участь в </a:t>
            </a:r>
            <a:r>
              <a:rPr lang="ru-RU" dirty="0" err="1" smtClean="0"/>
              <a:t>оформленні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 В. В. </a:t>
            </a:r>
            <a:r>
              <a:rPr lang="ru-RU" dirty="0" err="1" smtClean="0"/>
              <a:t>Маяковського</a:t>
            </a:r>
            <a:r>
              <a:rPr lang="ru-RU" dirty="0" smtClean="0"/>
              <a:t> «</a:t>
            </a:r>
            <a:r>
              <a:rPr lang="ru-RU" dirty="0" err="1" smtClean="0"/>
              <a:t>Містерія-Буф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З 1924 по 1926 </a:t>
            </a:r>
            <a:r>
              <a:rPr lang="ru-RU" dirty="0" err="1" smtClean="0"/>
              <a:t>рік</a:t>
            </a:r>
            <a:r>
              <a:rPr lang="ru-RU" dirty="0" smtClean="0"/>
              <a:t> - директор </a:t>
            </a:r>
            <a:r>
              <a:rPr lang="ru-RU" dirty="0" err="1" smtClean="0"/>
              <a:t>Ленінградського</a:t>
            </a:r>
            <a:r>
              <a:rPr lang="ru-RU" dirty="0" smtClean="0"/>
              <a:t> державного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(ГІНХУК), </a:t>
            </a:r>
            <a:r>
              <a:rPr lang="ru-RU" dirty="0" err="1" smtClean="0"/>
              <a:t>очолює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формально-теоретичний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. У 1926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експонує</a:t>
            </a:r>
            <a:r>
              <a:rPr lang="ru-RU" dirty="0" smtClean="0"/>
              <a:t> </a:t>
            </a:r>
            <a:r>
              <a:rPr lang="ru-RU" dirty="0" err="1" smtClean="0"/>
              <a:t>Архитектон</a:t>
            </a:r>
            <a:r>
              <a:rPr lang="ru-RU" dirty="0" smtClean="0"/>
              <a:t> на </a:t>
            </a:r>
            <a:r>
              <a:rPr lang="ru-RU" dirty="0" err="1" smtClean="0"/>
              <a:t>щорічній</a:t>
            </a:r>
            <a:r>
              <a:rPr lang="ru-RU" dirty="0" smtClean="0"/>
              <a:t> </a:t>
            </a:r>
            <a:r>
              <a:rPr lang="ru-RU" dirty="0" err="1" smtClean="0"/>
              <a:t>виставці</a:t>
            </a:r>
            <a:r>
              <a:rPr lang="ru-RU" dirty="0" smtClean="0"/>
              <a:t> </a:t>
            </a:r>
            <a:r>
              <a:rPr lang="ru-RU" dirty="0" err="1" smtClean="0"/>
              <a:t>ГІНХУКа</a:t>
            </a:r>
            <a:r>
              <a:rPr lang="ru-RU" dirty="0" smtClean="0"/>
              <a:t>. 10 </a:t>
            </a:r>
            <a:r>
              <a:rPr lang="ru-RU" dirty="0" err="1" smtClean="0"/>
              <a:t>червня</a:t>
            </a:r>
            <a:r>
              <a:rPr lang="ru-RU" dirty="0" smtClean="0"/>
              <a:t> в «</a:t>
            </a:r>
            <a:r>
              <a:rPr lang="ru-RU" dirty="0" err="1" smtClean="0"/>
              <a:t>Ленінградській</a:t>
            </a:r>
            <a:r>
              <a:rPr lang="ru-RU" dirty="0" smtClean="0"/>
              <a:t> </a:t>
            </a:r>
            <a:r>
              <a:rPr lang="ru-RU" dirty="0" err="1" smtClean="0"/>
              <a:t>правді</a:t>
            </a:r>
            <a:r>
              <a:rPr lang="ru-RU" dirty="0" smtClean="0"/>
              <a:t>» </a:t>
            </a:r>
            <a:r>
              <a:rPr lang="ru-RU" dirty="0" err="1" smtClean="0"/>
              <a:t>опублікована</a:t>
            </a:r>
            <a:r>
              <a:rPr lang="ru-RU" dirty="0" smtClean="0"/>
              <a:t> </a:t>
            </a:r>
            <a:r>
              <a:rPr lang="ru-RU" dirty="0" err="1" smtClean="0"/>
              <a:t>стаття</a:t>
            </a:r>
            <a:r>
              <a:rPr lang="ru-RU" dirty="0" smtClean="0"/>
              <a:t> Г. </a:t>
            </a:r>
            <a:r>
              <a:rPr lang="ru-RU" dirty="0" err="1" smtClean="0"/>
              <a:t>Сірого</a:t>
            </a:r>
            <a:r>
              <a:rPr lang="ru-RU" dirty="0" smtClean="0"/>
              <a:t> «</a:t>
            </a:r>
            <a:r>
              <a:rPr lang="ru-RU" dirty="0" err="1" smtClean="0"/>
              <a:t>Монастир</a:t>
            </a:r>
            <a:r>
              <a:rPr lang="ru-RU" dirty="0" smtClean="0"/>
              <a:t> на </a:t>
            </a:r>
            <a:r>
              <a:rPr lang="ru-RU" dirty="0" err="1" smtClean="0"/>
              <a:t>госснабженіі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послужила приводом для </a:t>
            </a:r>
            <a:r>
              <a:rPr lang="ru-RU" dirty="0" err="1" smtClean="0"/>
              <a:t>закриття</a:t>
            </a:r>
            <a:r>
              <a:rPr lang="ru-RU" dirty="0" smtClean="0"/>
              <a:t> ГІНХУК. </a:t>
            </a:r>
            <a:r>
              <a:rPr lang="ru-RU" dirty="0" err="1" smtClean="0"/>
              <a:t>Анульований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Малевича, в </a:t>
            </a:r>
            <a:r>
              <a:rPr lang="ru-RU" dirty="0" err="1" smtClean="0"/>
              <a:t>кінці</a:t>
            </a:r>
            <a:r>
              <a:rPr lang="ru-RU" dirty="0" smtClean="0"/>
              <a:t> року ГІНХУК </a:t>
            </a:r>
            <a:r>
              <a:rPr lang="ru-RU" dirty="0" err="1" smtClean="0"/>
              <a:t>ліквідовано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членом «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архітекторів</a:t>
            </a:r>
            <a:r>
              <a:rPr lang="ru-RU" dirty="0" smtClean="0"/>
              <a:t>» (ЗЗА).</a:t>
            </a:r>
          </a:p>
          <a:p>
            <a:r>
              <a:rPr lang="ru-RU" dirty="0" smtClean="0"/>
              <a:t>У 1929 </a:t>
            </a:r>
            <a:r>
              <a:rPr lang="ru-RU" dirty="0" err="1" smtClean="0"/>
              <a:t>році</a:t>
            </a:r>
            <a:r>
              <a:rPr lang="ru-RU" dirty="0" smtClean="0"/>
              <a:t> Малевич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</a:t>
            </a:r>
            <a:r>
              <a:rPr lang="ru-RU" dirty="0" err="1" smtClean="0"/>
              <a:t>Луначарським</a:t>
            </a:r>
            <a:r>
              <a:rPr lang="ru-RU" dirty="0" smtClean="0"/>
              <a:t> "</a:t>
            </a:r>
            <a:r>
              <a:rPr lang="ru-RU" dirty="0" err="1" smtClean="0"/>
              <a:t>народним</a:t>
            </a:r>
            <a:r>
              <a:rPr lang="ru-RU" dirty="0" smtClean="0"/>
              <a:t> </a:t>
            </a:r>
            <a:r>
              <a:rPr lang="ru-RU" dirty="0" err="1" smtClean="0"/>
              <a:t>комісаром</a:t>
            </a:r>
            <a:r>
              <a:rPr lang="ru-RU" dirty="0" smtClean="0"/>
              <a:t> ІЗО </a:t>
            </a:r>
            <a:r>
              <a:rPr lang="ru-RU" dirty="0" err="1" smtClean="0"/>
              <a:t>Наркомосвіти</a:t>
            </a:r>
            <a:r>
              <a:rPr lang="ru-RU" dirty="0" smtClean="0"/>
              <a:t> ".</a:t>
            </a:r>
          </a:p>
          <a:p>
            <a:r>
              <a:rPr lang="ru-RU" dirty="0" smtClean="0"/>
              <a:t>У 1930 </a:t>
            </a:r>
            <a:r>
              <a:rPr lang="ru-RU" dirty="0" err="1" smtClean="0"/>
              <a:t>році</a:t>
            </a:r>
            <a:r>
              <a:rPr lang="ru-RU" dirty="0" smtClean="0"/>
              <a:t> твори </a:t>
            </a:r>
            <a:r>
              <a:rPr lang="ru-RU" dirty="0" err="1" smtClean="0"/>
              <a:t>митця</a:t>
            </a:r>
            <a:r>
              <a:rPr lang="ru-RU" dirty="0" smtClean="0"/>
              <a:t> </a:t>
            </a:r>
            <a:r>
              <a:rPr lang="ru-RU" dirty="0" err="1" smtClean="0"/>
              <a:t>експонуються</a:t>
            </a:r>
            <a:r>
              <a:rPr lang="ru-RU" dirty="0" smtClean="0"/>
              <a:t> на </a:t>
            </a:r>
            <a:r>
              <a:rPr lang="ru-RU" dirty="0" err="1" smtClean="0"/>
              <a:t>виставках</a:t>
            </a:r>
            <a:r>
              <a:rPr lang="ru-RU" dirty="0" smtClean="0"/>
              <a:t> у </a:t>
            </a:r>
            <a:r>
              <a:rPr lang="ru-RU" dirty="0" err="1" smtClean="0"/>
              <a:t>Берліні</a:t>
            </a:r>
            <a:r>
              <a:rPr lang="ru-RU" dirty="0" smtClean="0"/>
              <a:t> та </a:t>
            </a:r>
            <a:r>
              <a:rPr lang="ru-RU" dirty="0" err="1" smtClean="0"/>
              <a:t>Відні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Восени</a:t>
            </a:r>
            <a:r>
              <a:rPr lang="ru-RU" dirty="0" smtClean="0"/>
              <a:t> 1930 року Малевич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заарештований</a:t>
            </a:r>
            <a:r>
              <a:rPr lang="ru-RU" dirty="0" smtClean="0"/>
              <a:t> НКВД як«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шпигун</a:t>
            </a:r>
            <a:r>
              <a:rPr lang="ru-RU" dirty="0" smtClean="0"/>
              <a:t> ». У </a:t>
            </a:r>
            <a:r>
              <a:rPr lang="ru-RU" dirty="0" err="1" smtClean="0"/>
              <a:t>в'язниці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пробув</a:t>
            </a:r>
            <a:r>
              <a:rPr lang="ru-RU" dirty="0" smtClean="0"/>
              <a:t> до </a:t>
            </a:r>
            <a:r>
              <a:rPr lang="ru-RU" dirty="0" err="1" smtClean="0"/>
              <a:t>грудня</a:t>
            </a:r>
            <a:r>
              <a:rPr lang="ru-RU" dirty="0" smtClean="0"/>
              <a:t> 1930 року.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арештом</a:t>
            </a:r>
            <a:r>
              <a:rPr lang="ru-RU" dirty="0" smtClean="0"/>
              <a:t> на </a:t>
            </a:r>
            <a:r>
              <a:rPr lang="ru-RU" dirty="0" err="1" smtClean="0"/>
              <a:t>довгі</a:t>
            </a:r>
            <a:r>
              <a:rPr lang="ru-RU" dirty="0" smtClean="0"/>
              <a:t> роки в СРСР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1931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над </a:t>
            </a:r>
            <a:r>
              <a:rPr lang="ru-RU" dirty="0" err="1" smtClean="0"/>
              <a:t>ескізами</a:t>
            </a:r>
            <a:r>
              <a:rPr lang="ru-RU" dirty="0" smtClean="0"/>
              <a:t> </a:t>
            </a:r>
            <a:r>
              <a:rPr lang="ru-RU" dirty="0" err="1" smtClean="0"/>
              <a:t>розпису</a:t>
            </a:r>
            <a:r>
              <a:rPr lang="ru-RU" dirty="0" smtClean="0"/>
              <a:t> Червоного театру в </a:t>
            </a:r>
            <a:r>
              <a:rPr lang="ru-RU" dirty="0" err="1" smtClean="0"/>
              <a:t>Ленінграді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1932 </a:t>
            </a:r>
            <a:r>
              <a:rPr lang="ru-RU" dirty="0" err="1" smtClean="0"/>
              <a:t>отримує</a:t>
            </a:r>
            <a:r>
              <a:rPr lang="ru-RU" dirty="0" smtClean="0"/>
              <a:t> посаду </a:t>
            </a:r>
            <a:r>
              <a:rPr lang="ru-RU" dirty="0" err="1" smtClean="0"/>
              <a:t>керівника</a:t>
            </a:r>
            <a:r>
              <a:rPr lang="ru-RU" dirty="0" smtClean="0"/>
              <a:t> </a:t>
            </a:r>
            <a:r>
              <a:rPr lang="ru-RU" dirty="0" err="1" smtClean="0"/>
              <a:t>Експериментальної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в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Малевич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послідовним</a:t>
            </a:r>
            <a:r>
              <a:rPr lang="ru-RU" dirty="0" smtClean="0"/>
              <a:t> пропагандистом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.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утворилася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однодумців</a:t>
            </a:r>
            <a:r>
              <a:rPr lang="ru-RU" dirty="0" smtClean="0"/>
              <a:t> УНОВІС (</a:t>
            </a:r>
            <a:r>
              <a:rPr lang="ru-RU" dirty="0" err="1" smtClean="0"/>
              <a:t>ствердна</a:t>
            </a:r>
            <a:r>
              <a:rPr lang="ru-RU" dirty="0" smtClean="0"/>
              <a:t>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). </a:t>
            </a:r>
            <a:r>
              <a:rPr lang="ru-RU" dirty="0" err="1" smtClean="0"/>
              <a:t>Творіння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художників-авангардистів</a:t>
            </a:r>
            <a:r>
              <a:rPr lang="ru-RU" dirty="0" smtClean="0"/>
              <a:t> початку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підірвали</a:t>
            </a:r>
            <a:r>
              <a:rPr lang="ru-RU" dirty="0" smtClean="0"/>
              <a:t> </a:t>
            </a:r>
            <a:r>
              <a:rPr lang="ru-RU" dirty="0" err="1" smtClean="0"/>
              <a:t>застаріле</a:t>
            </a:r>
            <a:r>
              <a:rPr lang="ru-RU" dirty="0" smtClean="0"/>
              <a:t> </a:t>
            </a:r>
            <a:r>
              <a:rPr lang="ru-RU" dirty="0" err="1" smtClean="0"/>
              <a:t>візуальне</a:t>
            </a:r>
            <a:r>
              <a:rPr lang="ru-RU" dirty="0" smtClean="0"/>
              <a:t> </a:t>
            </a:r>
            <a:r>
              <a:rPr lang="ru-RU" dirty="0" err="1" smtClean="0"/>
              <a:t>свідомість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Входив 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«</a:t>
            </a:r>
            <a:r>
              <a:rPr lang="ru-RU" dirty="0" err="1" smtClean="0"/>
              <a:t>Ослина</a:t>
            </a:r>
            <a:r>
              <a:rPr lang="ru-RU" dirty="0" smtClean="0"/>
              <a:t> </a:t>
            </a:r>
            <a:r>
              <a:rPr lang="ru-RU" dirty="0" err="1" smtClean="0"/>
              <a:t>хвіст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Найзнаменитіше</a:t>
            </a:r>
            <a:r>
              <a:rPr lang="ru-RU" dirty="0" smtClean="0"/>
              <a:t> </a:t>
            </a:r>
            <a:r>
              <a:rPr lang="ru-RU" dirty="0" err="1" smtClean="0"/>
              <a:t>живописний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МалевичаЧорний</a:t>
            </a:r>
            <a:r>
              <a:rPr lang="ru-RU" dirty="0" smtClean="0"/>
              <a:t> квадрат(1915), яке стало </a:t>
            </a:r>
            <a:r>
              <a:rPr lang="ru-RU" dirty="0" err="1" smtClean="0"/>
              <a:t>своєрідним</a:t>
            </a:r>
            <a:r>
              <a:rPr lang="ru-RU" dirty="0" smtClean="0"/>
              <a:t> </a:t>
            </a:r>
            <a:r>
              <a:rPr lang="ru-RU" dirty="0" err="1" smtClean="0"/>
              <a:t>мальовничим</a:t>
            </a:r>
            <a:r>
              <a:rPr lang="ru-RU" dirty="0" smtClean="0"/>
              <a:t> </a:t>
            </a:r>
            <a:r>
              <a:rPr lang="ru-RU" dirty="0" err="1" smtClean="0"/>
              <a:t>маніфестом</a:t>
            </a:r>
            <a:r>
              <a:rPr lang="ru-RU" dirty="0" smtClean="0"/>
              <a:t> супрематизму. </a:t>
            </a:r>
            <a:r>
              <a:rPr lang="ru-RU" dirty="0" err="1" smtClean="0"/>
              <a:t>Містичним</a:t>
            </a:r>
            <a:r>
              <a:rPr lang="ru-RU" dirty="0" smtClean="0"/>
              <a:t> </a:t>
            </a:r>
            <a:r>
              <a:rPr lang="ru-RU" dirty="0" err="1" smtClean="0"/>
              <a:t>доповненням</a:t>
            </a:r>
            <a:r>
              <a:rPr lang="ru-RU" dirty="0" smtClean="0"/>
              <a:t> до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«</a:t>
            </a:r>
            <a:r>
              <a:rPr lang="ru-RU" dirty="0" err="1" smtClean="0"/>
              <a:t>Чорний</a:t>
            </a:r>
            <a:r>
              <a:rPr lang="ru-RU" dirty="0" smtClean="0"/>
              <a:t> коло»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хрест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1933 </a:t>
            </a:r>
            <a:r>
              <a:rPr lang="ru-RU" dirty="0" err="1" smtClean="0"/>
              <a:t>рік</a:t>
            </a:r>
            <a:r>
              <a:rPr lang="ru-RU" dirty="0" smtClean="0"/>
              <a:t> - початок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1935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пізні</a:t>
            </a:r>
            <a:r>
              <a:rPr lang="ru-RU" dirty="0" smtClean="0"/>
              <a:t> </a:t>
            </a:r>
            <a:r>
              <a:rPr lang="ru-RU" dirty="0" err="1" smtClean="0"/>
              <a:t>портрети</a:t>
            </a:r>
            <a:r>
              <a:rPr lang="ru-RU" dirty="0" smtClean="0"/>
              <a:t> Малевича </a:t>
            </a:r>
            <a:r>
              <a:rPr lang="ru-RU" dirty="0" err="1" smtClean="0"/>
              <a:t>експонуються</a:t>
            </a:r>
            <a:r>
              <a:rPr lang="ru-RU" dirty="0" smtClean="0"/>
              <a:t> на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виставці</a:t>
            </a:r>
            <a:r>
              <a:rPr lang="ru-RU" dirty="0" smtClean="0"/>
              <a:t> </a:t>
            </a:r>
            <a:r>
              <a:rPr lang="ru-RU" dirty="0" err="1" smtClean="0"/>
              <a:t>ленінградських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(</a:t>
            </a:r>
            <a:r>
              <a:rPr lang="ru-RU" dirty="0" err="1" smtClean="0"/>
              <a:t>останній</a:t>
            </a:r>
            <a:r>
              <a:rPr lang="ru-RU" dirty="0" smtClean="0"/>
              <a:t> показ </a:t>
            </a:r>
            <a:r>
              <a:rPr lang="ru-RU" dirty="0" err="1" smtClean="0"/>
              <a:t>робіт</a:t>
            </a:r>
            <a:r>
              <a:rPr lang="ru-RU" dirty="0" smtClean="0"/>
              <a:t> Малевича на </a:t>
            </a:r>
            <a:r>
              <a:rPr lang="ru-RU" dirty="0" err="1" smtClean="0"/>
              <a:t>батьківщині</a:t>
            </a:r>
            <a:r>
              <a:rPr lang="ru-RU" dirty="0" smtClean="0"/>
              <a:t> - аж до 1962 року). Помер в </a:t>
            </a:r>
            <a:r>
              <a:rPr lang="ru-RU" dirty="0" err="1" smtClean="0"/>
              <a:t>Ленінграді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1935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заповітом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Малевича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кремовано</a:t>
            </a:r>
            <a:r>
              <a:rPr lang="ru-RU" dirty="0" smtClean="0"/>
              <a:t> у </a:t>
            </a:r>
            <a:r>
              <a:rPr lang="ru-RU" dirty="0" err="1" smtClean="0"/>
              <a:t>супрематические</a:t>
            </a:r>
            <a:r>
              <a:rPr lang="ru-RU" dirty="0" smtClean="0"/>
              <a:t> </a:t>
            </a:r>
            <a:r>
              <a:rPr lang="ru-RU" dirty="0" err="1" smtClean="0"/>
              <a:t>труні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урна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похована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улюбленим</a:t>
            </a:r>
            <a:r>
              <a:rPr lang="ru-RU" dirty="0" smtClean="0"/>
              <a:t> дубом художника </a:t>
            </a:r>
            <a:r>
              <a:rPr lang="ru-RU" dirty="0" err="1" smtClean="0"/>
              <a:t>поблизу</a:t>
            </a:r>
            <a:r>
              <a:rPr lang="ru-RU" dirty="0" smtClean="0"/>
              <a:t> села </a:t>
            </a:r>
            <a:r>
              <a:rPr lang="ru-RU" dirty="0" err="1" smtClean="0"/>
              <a:t>Немчиновці</a:t>
            </a:r>
            <a:r>
              <a:rPr lang="ru-RU" dirty="0" smtClean="0"/>
              <a:t>. Над могилою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кубічний</a:t>
            </a:r>
            <a:r>
              <a:rPr lang="ru-RU" dirty="0" smtClean="0"/>
              <a:t> </a:t>
            </a:r>
            <a:r>
              <a:rPr lang="ru-RU" dirty="0" err="1" smtClean="0"/>
              <a:t>бетонний</a:t>
            </a:r>
            <a:r>
              <a:rPr lang="ru-RU" dirty="0" smtClean="0"/>
              <a:t> монумент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зображеним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 квадратом. У роки </a:t>
            </a:r>
            <a:r>
              <a:rPr lang="ru-RU" dirty="0" err="1" smtClean="0"/>
              <a:t>війни</a:t>
            </a:r>
            <a:r>
              <a:rPr lang="ru-RU" dirty="0" smtClean="0"/>
              <a:t> могила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втрачена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ентузіастами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точністю</a:t>
            </a:r>
            <a:r>
              <a:rPr lang="ru-RU" dirty="0" smtClean="0"/>
              <a:t>. Могила </a:t>
            </a:r>
            <a:r>
              <a:rPr lang="ru-RU" dirty="0" err="1" smtClean="0"/>
              <a:t>знаходиться</a:t>
            </a:r>
            <a:r>
              <a:rPr lang="ru-RU" dirty="0" smtClean="0"/>
              <a:t>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проспекту в </a:t>
            </a:r>
            <a:r>
              <a:rPr lang="ru-RU" dirty="0" err="1" smtClean="0"/>
              <a:t>Немчиновці</a:t>
            </a:r>
            <a:r>
              <a:rPr lang="ru-RU" dirty="0" smtClean="0"/>
              <a:t>, на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ставка.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могили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невеликий монумент.</a:t>
            </a:r>
          </a:p>
          <a:p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Супрематична</a:t>
            </a:r>
            <a:r>
              <a:rPr lang="ru-RU" dirty="0" smtClean="0"/>
              <a:t> </a:t>
            </a:r>
            <a:r>
              <a:rPr lang="ru-RU" dirty="0" err="1" smtClean="0"/>
              <a:t>композиція</a:t>
            </a:r>
            <a:r>
              <a:rPr lang="ru-RU" dirty="0" smtClean="0"/>
              <a:t>» - продано 3 листопада 2008 року на </a:t>
            </a:r>
            <a:r>
              <a:rPr lang="ru-RU" dirty="0" err="1" smtClean="0"/>
              <a:t>аукціоні</a:t>
            </a:r>
            <a:r>
              <a:rPr lang="ru-RU" dirty="0" smtClean="0"/>
              <a:t> </a:t>
            </a:r>
            <a:r>
              <a:rPr lang="ru-RU" dirty="0" err="1" smtClean="0"/>
              <a:t>Sotheby</a:t>
            </a:r>
            <a:r>
              <a:rPr lang="ru-RU" dirty="0" smtClean="0"/>
              <a:t> '</a:t>
            </a:r>
            <a:r>
              <a:rPr lang="ru-RU" dirty="0" err="1" smtClean="0"/>
              <a:t>s</a:t>
            </a:r>
            <a:r>
              <a:rPr lang="ru-RU" dirty="0" smtClean="0"/>
              <a:t> за $ 60,002,000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Скаче</a:t>
            </a:r>
            <a:r>
              <a:rPr lang="ru-RU" dirty="0" smtClean="0"/>
              <a:t>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кіннота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Чорний</a:t>
            </a:r>
            <a:r>
              <a:rPr lang="ru-RU" dirty="0" smtClean="0"/>
              <a:t> квадрат»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Червоний</a:t>
            </a:r>
            <a:r>
              <a:rPr lang="ru-RU" dirty="0" smtClean="0"/>
              <a:t> квадрат»</a:t>
            </a:r>
          </a:p>
          <a:p>
            <a:r>
              <a:rPr lang="ru-RU" dirty="0" smtClean="0"/>
              <a:t> </a:t>
            </a:r>
          </a:p>
          <a:p>
            <a:r>
              <a:rPr lang="ru-RU" smtClean="0"/>
              <a:t>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608F2-3709-4054-A78C-8FB785207C7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6EC805-BCC6-468D-B743-1B83C105DCB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DDC080-B8F7-4B50-877E-D848F3BAB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7429520" cy="101805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Казимир Малевич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357562"/>
            <a:ext cx="3457556" cy="185738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Book Antiqua" pitchFamily="18" charset="0"/>
              </a:rPr>
              <a:t>Виконали</a:t>
            </a:r>
          </a:p>
          <a:p>
            <a:r>
              <a:rPr lang="ru-RU" sz="2400" dirty="0" smtClean="0">
                <a:latin typeface="Book Antiqua" pitchFamily="18" charset="0"/>
              </a:rPr>
              <a:t>учениц</a:t>
            </a:r>
            <a:r>
              <a:rPr lang="uk-UA" sz="2400" dirty="0" smtClean="0">
                <a:latin typeface="Book Antiqua" pitchFamily="18" charset="0"/>
              </a:rPr>
              <a:t>і 10-А класу</a:t>
            </a:r>
          </a:p>
          <a:p>
            <a:r>
              <a:rPr lang="uk-UA" sz="2400" dirty="0" smtClean="0">
                <a:latin typeface="Book Antiqua" pitchFamily="18" charset="0"/>
              </a:rPr>
              <a:t>Самойленко Олеся</a:t>
            </a:r>
            <a:r>
              <a:rPr lang="ru-RU" sz="2400" dirty="0" smtClean="0">
                <a:latin typeface="Book Antiqua" pitchFamily="18" charset="0"/>
              </a:rPr>
              <a:t>,</a:t>
            </a:r>
          </a:p>
          <a:p>
            <a:r>
              <a:rPr lang="uk-UA" sz="2400" dirty="0" smtClean="0">
                <a:latin typeface="Book Antiqua" pitchFamily="18" charset="0"/>
              </a:rPr>
              <a:t>Халізєва Владислава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4480" y="0"/>
            <a:ext cx="7429520" cy="642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Харківська</a:t>
            </a:r>
            <a:r>
              <a:rPr lang="uk-UA" sz="2400" b="1" dirty="0" smtClean="0">
                <a:solidFill>
                  <a:schemeClr val="tx2"/>
                </a:solidFill>
                <a:latin typeface="Book Antiqua" pitchFamily="18" charset="0"/>
              </a:rPr>
              <a:t> гімназія №55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14480" y="6357958"/>
            <a:ext cx="7429520" cy="5000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Харків</a:t>
            </a: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2014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6" name="Picture 2" descr="http://www.artsait.ru/art/m/malevich/img/1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702" y="3000372"/>
            <a:ext cx="2093736" cy="302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Малевич був послідовним пропагандистом власної теорії. Навколо нього з часом утворилася група однодумців УНОВІС.</a:t>
            </a:r>
            <a:endParaRPr lang="ru-RU" dirty="0"/>
          </a:p>
        </p:txBody>
      </p:sp>
      <p:pic>
        <p:nvPicPr>
          <p:cNvPr id="4" name="Picture 2" descr="http://files.ilictronix.com/staff/claude/images/k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3994012" cy="4553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Найзнаменитіший живописний твір Малевича - Чорний квадрат, який став своєрідним мальовничим маніфестом супрематизму.</a:t>
            </a:r>
            <a:endParaRPr lang="uk-UA" dirty="0"/>
          </a:p>
        </p:txBody>
      </p:sp>
      <p:pic>
        <p:nvPicPr>
          <p:cNvPr id="23554" name="Picture 2" descr="http://images.stopgame.ru/uploads/images/316325/form/136803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500858" cy="487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1935 році пізні портрети Малевича експонуються на Першій виставці ленінградських художників</a:t>
            </a:r>
            <a:endParaRPr lang="ru-RU" dirty="0"/>
          </a:p>
        </p:txBody>
      </p:sp>
      <p:pic>
        <p:nvPicPr>
          <p:cNvPr id="22530" name="Picture 2" descr="http://s55.radikal.ru/i150/1102/95/4e7ae6a120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072098" cy="493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 заповітом, після смерті тіло Малевича було </a:t>
            </a:r>
            <a:r>
              <a:rPr lang="uk-UA" dirty="0" err="1" smtClean="0"/>
              <a:t>кремовано</a:t>
            </a:r>
            <a:r>
              <a:rPr lang="uk-UA" dirty="0" smtClean="0"/>
              <a:t> у </a:t>
            </a:r>
            <a:r>
              <a:rPr lang="uk-UA" dirty="0" err="1" smtClean="0"/>
              <a:t>супрематичній</a:t>
            </a:r>
            <a:r>
              <a:rPr lang="uk-UA" dirty="0" smtClean="0"/>
              <a:t> труні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tumblr_m0dr9eYUNK1qe0nlvo1_500 (314x212, 55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215238" cy="487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79690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uk-UA" dirty="0" err="1" smtClean="0"/>
              <a:t>Супрематична</a:t>
            </a:r>
            <a:r>
              <a:rPr lang="uk-UA" dirty="0" smtClean="0"/>
              <a:t> композиція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4" descr="http://2.bp.blogspot.com/_Qjg3njwidsM/S6Nkq2txigI/AAAAAAAAAR4/I80MqTQMysw/s400/Suprematist+Com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143404" cy="517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lvl="0" algn="ctr"/>
            <a:r>
              <a:rPr lang="ru-RU" dirty="0" smtClean="0"/>
              <a:t>«</a:t>
            </a:r>
            <a:r>
              <a:rPr lang="uk-UA" dirty="0" smtClean="0"/>
              <a:t>Скаче червона кіннота</a:t>
            </a:r>
            <a:r>
              <a:rPr lang="en-US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1.liveinternet.ru/images/attach/c/3/77/507/77507507_3940075_Red_Cavalry_Ri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96731"/>
            <a:ext cx="7572428" cy="4894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868346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Червоний</a:t>
            </a:r>
            <a:r>
              <a:rPr lang="ru-RU" dirty="0" smtClean="0"/>
              <a:t> квадрат»</a:t>
            </a:r>
            <a:endParaRPr lang="ru-RU" dirty="0"/>
          </a:p>
        </p:txBody>
      </p:sp>
      <p:pic>
        <p:nvPicPr>
          <p:cNvPr id="28674" name="Picture 2" descr="http://s44.radikal.ru/i104/0906/42/f079f57c2d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429420" cy="487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Дякуємо за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/>
          <a:lstStyle/>
          <a:p>
            <a:pPr algn="ctr"/>
            <a:r>
              <a:rPr lang="uk-UA" dirty="0" smtClean="0"/>
              <a:t>Казимир Малевич народився 11 (23) лютого 1879 року в Києві.</a:t>
            </a:r>
            <a:endParaRPr lang="uk-UA" dirty="0"/>
          </a:p>
        </p:txBody>
      </p:sp>
      <p:pic>
        <p:nvPicPr>
          <p:cNvPr id="1026" name="Picture 2" descr="http://content.nlb.by/content/dav/nlb/portal/content/File/Portal/Novosti/2013/June/2013.06.07/MALEVICH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3929090" cy="477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/>
          <a:lstStyle/>
          <a:p>
            <a:pPr algn="ctr"/>
            <a:r>
              <a:rPr lang="uk-UA" dirty="0" smtClean="0"/>
              <a:t>Батьки Малевича і сам він були поляками за походженням.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e-news.com.ua/img/news/2008/01/Malevich%5B149833%5D%28220x177%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002389" cy="48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Малювати почав вчитися самостійно, після того, як у віці 15 років мати подарувала йому набір фарб.</a:t>
            </a:r>
            <a:endParaRPr lang="ru-RU" dirty="0"/>
          </a:p>
        </p:txBody>
      </p:sp>
      <p:pic>
        <p:nvPicPr>
          <p:cNvPr id="15362" name="Picture 2" descr="http://iskusstvu.ru/big_photos/3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143668" cy="473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Перші роботи Малевича написані в стилі імпресіонізму.</a:t>
            </a:r>
            <a:endParaRPr lang="ru-RU" dirty="0"/>
          </a:p>
        </p:txBody>
      </p:sp>
      <p:pic>
        <p:nvPicPr>
          <p:cNvPr id="17410" name="Picture 2" descr="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6316"/>
            <a:ext cx="5810244" cy="486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Пізніше Малевич став одним з активних учасників футуристичних виставок. </a:t>
            </a:r>
            <a:endParaRPr lang="ru-RU" dirty="0"/>
          </a:p>
        </p:txBody>
      </p:sp>
      <p:pic>
        <p:nvPicPr>
          <p:cNvPr id="19458" name="Picture 2" descr="http://thumbs.weltum.de/580x591_the_knifegrinder_kazimir_male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4848225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Вітебську , під впливом </a:t>
            </a:r>
            <a:r>
              <a:rPr lang="ru-RU" dirty="0" smtClean="0"/>
              <a:t>Ель </a:t>
            </a:r>
            <a:r>
              <a:rPr lang="uk-UA" dirty="0" err="1" smtClean="0"/>
              <a:t>Лисицького</a:t>
            </a:r>
            <a:r>
              <a:rPr lang="ru-RU" dirty="0" smtClean="0"/>
              <a:t>, Малевич </a:t>
            </a:r>
            <a:r>
              <a:rPr lang="uk-UA" dirty="0" smtClean="0"/>
              <a:t>звертається</a:t>
            </a:r>
            <a:r>
              <a:rPr lang="ru-RU" dirty="0" smtClean="0"/>
              <a:t> до </a:t>
            </a:r>
            <a:r>
              <a:rPr lang="uk-UA" dirty="0" smtClean="0"/>
              <a:t>архітектури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4" name="Picture 2" descr="http://www.artscroll.ru/Images/2008/m/Malevich%20Kazimir%20Severinovich/00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84126"/>
            <a:ext cx="3786214" cy="493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Був членом </a:t>
            </a:r>
            <a:r>
              <a:rPr lang="ru-RU" dirty="0" smtClean="0"/>
              <a:t>«</a:t>
            </a:r>
            <a:r>
              <a:rPr lang="uk-UA" dirty="0" smtClean="0"/>
              <a:t>Об'єднання сучасних архітекторів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Picture 2" descr="http://www.phiattro.blogger.com.br/Malevich,%20Kasimir.%20Suprematist%20architecture,%20192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715304" cy="485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 1930 році твори митця експонуються на виставках у Берліні та Відні.</a:t>
            </a:r>
            <a:endParaRPr lang="ru-RU" dirty="0"/>
          </a:p>
        </p:txBody>
      </p:sp>
      <p:pic>
        <p:nvPicPr>
          <p:cNvPr id="4" name="Picture 2" descr="http://www.artpoisk.info/files/images/12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572296" cy="4896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888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Казимир Малевич</vt:lpstr>
      <vt:lpstr>Казимир Малевич народився 11 (23) лютого 1879 року в Києві.</vt:lpstr>
      <vt:lpstr>Батьки Малевича і сам він були поляками за походженням. </vt:lpstr>
      <vt:lpstr>Малювати почав вчитися самостійно, після того, як у віці 15 років мати подарувала йому набір фарб.</vt:lpstr>
      <vt:lpstr>Перші роботи Малевича написані в стилі імпресіонізму.</vt:lpstr>
      <vt:lpstr>Пізніше Малевич став одним з активних учасників футуристичних виставок. </vt:lpstr>
      <vt:lpstr>У Вітебську , під впливом Ель Лисицького, Малевич звертається до архітектури. </vt:lpstr>
      <vt:lpstr>Був членом «Об'єднання сучасних архітекторів»</vt:lpstr>
      <vt:lpstr>У 1930 році твори митця експонуються на виставках у Берліні та Відні.</vt:lpstr>
      <vt:lpstr>Малевич був послідовним пропагандистом власної теорії. Навколо нього з часом утворилася група однодумців УНОВІС.</vt:lpstr>
      <vt:lpstr>Найзнаменитіший живописний твір Малевича - Чорний квадрат, який став своєрідним мальовничим маніфестом супрематизму.</vt:lpstr>
      <vt:lpstr>У 1935 році пізні портрети Малевича експонуються на Першій виставці ленінградських художників</vt:lpstr>
      <vt:lpstr>За заповітом, після смерті тіло Малевича було кремовано у супрематичній труні</vt:lpstr>
      <vt:lpstr>«Супрематична композиція»</vt:lpstr>
      <vt:lpstr>«Скаче червона кіннота»</vt:lpstr>
      <vt:lpstr>«Червоний квадрат»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Казимир Малевич</dc:title>
  <dc:creator>Олеся</dc:creator>
  <cp:lastModifiedBy>Олеся</cp:lastModifiedBy>
  <cp:revision>7</cp:revision>
  <dcterms:created xsi:type="dcterms:W3CDTF">2014-03-03T04:04:28Z</dcterms:created>
  <dcterms:modified xsi:type="dcterms:W3CDTF">2015-01-28T22:20:30Z</dcterms:modified>
</cp:coreProperties>
</file>