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02624" cy="21876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Категорія забруднення. Основні антропогенні джерела забруднення навколишнього середовища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11 клас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2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066800"/>
          </a:xfrm>
        </p:spPr>
        <p:txBody>
          <a:bodyPr/>
          <a:lstStyle/>
          <a:p>
            <a:r>
              <a:rPr lang="uk-UA" dirty="0" smtClean="0"/>
              <a:t>Електромагнітне забруднення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" y="1444795"/>
            <a:ext cx="8579296" cy="4873728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електроніки</a:t>
            </a:r>
            <a:r>
              <a:rPr lang="ru-RU" dirty="0"/>
              <a:t> та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радіотехніки</a:t>
            </a:r>
            <a:r>
              <a:rPr lang="ru-RU" dirty="0" smtClean="0"/>
              <a:t>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електромагнітними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випромінюваннями</a:t>
            </a:r>
            <a:r>
              <a:rPr lang="ru-RU" dirty="0" smtClean="0"/>
              <a:t> </a:t>
            </a:r>
            <a:r>
              <a:rPr lang="ru-RU" dirty="0"/>
              <a:t>(полями).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радіо-телевізійні</a:t>
            </a:r>
            <a:r>
              <a:rPr lang="ru-RU" dirty="0"/>
              <a:t> і </a:t>
            </a:r>
            <a:r>
              <a:rPr lang="ru-RU" dirty="0" err="1"/>
              <a:t>радіолокаційні</a:t>
            </a:r>
            <a:r>
              <a:rPr lang="ru-RU" dirty="0"/>
              <a:t> </a:t>
            </a:r>
            <a:r>
              <a:rPr lang="ru-RU" dirty="0" err="1"/>
              <a:t>станції</a:t>
            </a:r>
            <a:r>
              <a:rPr lang="ru-RU" dirty="0"/>
              <a:t>,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високовольтні</a:t>
            </a:r>
            <a:r>
              <a:rPr lang="ru-RU" dirty="0" smtClean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електропередач</a:t>
            </a:r>
            <a:r>
              <a:rPr lang="ru-RU" dirty="0"/>
              <a:t>, </a:t>
            </a:r>
            <a:r>
              <a:rPr lang="ru-RU" dirty="0" err="1" smtClean="0"/>
              <a:t>електротранспорт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 err="1"/>
              <a:t>Поблизу</a:t>
            </a:r>
            <a:r>
              <a:rPr lang="ru-RU" dirty="0"/>
              <a:t> кожного </a:t>
            </a:r>
            <a:r>
              <a:rPr lang="ru-RU" dirty="0" err="1"/>
              <a:t>обласного</a:t>
            </a:r>
            <a:r>
              <a:rPr lang="ru-RU" dirty="0"/>
              <a:t> центру,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районних</a:t>
            </a:r>
            <a:r>
              <a:rPr lang="ru-RU" dirty="0" smtClean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телевізійні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рестранслятори</a:t>
            </a:r>
            <a:r>
              <a:rPr lang="ru-RU" dirty="0"/>
              <a:t>, </a:t>
            </a:r>
            <a:r>
              <a:rPr lang="ru-RU" dirty="0" err="1"/>
              <a:t>радіоцентри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радіоз’язку</a:t>
            </a:r>
            <a:r>
              <a:rPr lang="ru-RU" dirty="0" smtClean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 smtClean="0"/>
              <a:t>призначення</a:t>
            </a:r>
            <a:r>
              <a:rPr lang="ru-RU" dirty="0"/>
              <a:t>.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електромагнітними</a:t>
            </a:r>
            <a:r>
              <a:rPr lang="ru-RU" dirty="0" smtClean="0"/>
              <a:t> </a:t>
            </a:r>
            <a:r>
              <a:rPr lang="ru-RU" dirty="0"/>
              <a:t>полями є </a:t>
            </a:r>
            <a:r>
              <a:rPr lang="ru-RU" dirty="0" err="1"/>
              <a:t>напруженість</a:t>
            </a:r>
            <a:r>
              <a:rPr lang="ru-RU" dirty="0"/>
              <a:t> поля (В/м</a:t>
            </a:r>
            <a:r>
              <a:rPr lang="ru-RU" dirty="0" smtClean="0"/>
              <a:t>).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поля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перш за все </a:t>
            </a:r>
            <a:r>
              <a:rPr lang="ru-RU" dirty="0" err="1"/>
              <a:t>нервовій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Так, </a:t>
            </a:r>
            <a:r>
              <a:rPr lang="ru-RU" dirty="0" err="1"/>
              <a:t>напруженість</a:t>
            </a:r>
            <a:r>
              <a:rPr lang="ru-RU" dirty="0"/>
              <a:t> поля 1000 В/м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і </a:t>
            </a:r>
            <a:r>
              <a:rPr lang="ru-RU" dirty="0" err="1"/>
              <a:t>сильну</a:t>
            </a:r>
            <a:r>
              <a:rPr lang="ru-RU" dirty="0"/>
              <a:t> </a:t>
            </a:r>
            <a:r>
              <a:rPr lang="ru-RU" dirty="0" err="1"/>
              <a:t>втому</a:t>
            </a:r>
            <a:r>
              <a:rPr lang="ru-RU" dirty="0"/>
              <a:t>, </a:t>
            </a:r>
            <a:r>
              <a:rPr lang="ru-RU" dirty="0" err="1"/>
              <a:t>більші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неврозів</a:t>
            </a:r>
            <a:r>
              <a:rPr lang="ru-RU" dirty="0"/>
              <a:t>, </a:t>
            </a:r>
            <a:r>
              <a:rPr lang="ru-RU" dirty="0" err="1"/>
              <a:t>безсоння</a:t>
            </a:r>
            <a:r>
              <a:rPr lang="ru-RU" dirty="0"/>
              <a:t>,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smtClean="0"/>
              <a:t>медико-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санітарні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та правила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радіотехнічних</a:t>
            </a:r>
            <a:r>
              <a:rPr lang="ru-RU" dirty="0"/>
              <a:t> і </a:t>
            </a:r>
            <a:r>
              <a:rPr lang="ru-RU" dirty="0" err="1"/>
              <a:t>електротехнічних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. Вони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з метою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електромагнітних</a:t>
            </a:r>
            <a:r>
              <a:rPr lang="ru-RU" dirty="0"/>
              <a:t> </a:t>
            </a:r>
            <a:r>
              <a:rPr lang="ru-RU" dirty="0" err="1"/>
              <a:t>випроиінювань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потужностей</a:t>
            </a:r>
            <a:r>
              <a:rPr lang="ru-RU" dirty="0"/>
              <a:t> становить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довкілля</a:t>
            </a:r>
            <a:r>
              <a:rPr lang="ru-RU" dirty="0"/>
              <a:t> – </a:t>
            </a:r>
            <a:r>
              <a:rPr lang="ru-RU" dirty="0" err="1"/>
              <a:t>розширюється</a:t>
            </a:r>
            <a:r>
              <a:rPr lang="ru-RU" dirty="0"/>
              <a:t> мережа та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напруга</a:t>
            </a:r>
            <a:r>
              <a:rPr lang="ru-RU" dirty="0"/>
              <a:t>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електропередач</a:t>
            </a:r>
            <a:r>
              <a:rPr lang="ru-RU" dirty="0"/>
              <a:t>. Вони негативно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нормальний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та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найперспективнішими</a:t>
            </a:r>
            <a:r>
              <a:rPr lang="ru-RU" dirty="0"/>
              <a:t> є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надвисокої</a:t>
            </a:r>
            <a:r>
              <a:rPr lang="ru-RU" dirty="0"/>
              <a:t> та </a:t>
            </a:r>
            <a:r>
              <a:rPr lang="ru-RU" dirty="0" err="1"/>
              <a:t>ультровисокої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(750 – 1150 </a:t>
            </a:r>
            <a:r>
              <a:rPr lang="ru-RU" dirty="0" err="1"/>
              <a:t>кВ</a:t>
            </a:r>
            <a:r>
              <a:rPr lang="ru-RU" dirty="0"/>
              <a:t>),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. 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052734"/>
            <a:ext cx="37909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3810000" cy="3810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423256"/>
            <a:ext cx="5410944" cy="5661248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 err="1"/>
              <a:t>Протягом</a:t>
            </a:r>
            <a:r>
              <a:rPr lang="ru-RU" dirty="0"/>
              <a:t> 1880-1940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видобуто</a:t>
            </a:r>
            <a:r>
              <a:rPr lang="ru-RU" dirty="0"/>
              <a:t> 50 млрд. т так званого "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" (29,3*106 Дж/кг).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атмосферу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викинуто</a:t>
            </a:r>
            <a:r>
              <a:rPr lang="ru-RU" dirty="0"/>
              <a:t> 1,465 -10?1 Дж тепла,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для того,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розтопити</a:t>
            </a:r>
            <a:r>
              <a:rPr lang="ru-RU" dirty="0"/>
              <a:t> 4,8 тис. куб. м </a:t>
            </a:r>
            <a:r>
              <a:rPr lang="ru-RU" dirty="0" err="1"/>
              <a:t>льоду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снігово-льодового</a:t>
            </a:r>
            <a:r>
              <a:rPr lang="ru-RU" dirty="0"/>
              <a:t> </a:t>
            </a:r>
            <a:r>
              <a:rPr lang="ru-RU" dirty="0" err="1"/>
              <a:t>покриву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скоротилася</a:t>
            </a:r>
            <a:r>
              <a:rPr lang="ru-RU" dirty="0"/>
              <a:t> до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fr-FR" dirty="0"/>
              <a:t>XX </a:t>
            </a:r>
            <a:r>
              <a:rPr lang="ru-RU" dirty="0"/>
              <a:t>ст. </a:t>
            </a:r>
            <a:r>
              <a:rPr lang="ru-RU" dirty="0" err="1"/>
              <a:t>приблизно</a:t>
            </a:r>
            <a:r>
              <a:rPr lang="ru-RU" dirty="0"/>
              <a:t> на 10%.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зменшило</a:t>
            </a:r>
            <a:r>
              <a:rPr lang="ru-RU" dirty="0"/>
              <a:t> </a:t>
            </a:r>
            <a:r>
              <a:rPr lang="ru-RU" dirty="0" err="1"/>
              <a:t>відбивну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(альбедо) </a:t>
            </a:r>
            <a:r>
              <a:rPr lang="ru-RU" dirty="0" err="1"/>
              <a:t>планети</a:t>
            </a:r>
            <a:r>
              <a:rPr lang="ru-RU" dirty="0"/>
              <a:t>, через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підвищилася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температура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  <a:r>
              <a:rPr lang="ru-RU" dirty="0" err="1"/>
              <a:t>Щорічно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спалюється</a:t>
            </a:r>
            <a:r>
              <a:rPr lang="ru-RU" dirty="0"/>
              <a:t> до 5 млрд. т </a:t>
            </a:r>
            <a:r>
              <a:rPr lang="ru-RU" dirty="0" err="1"/>
              <a:t>вугілля</a:t>
            </a:r>
            <a:r>
              <a:rPr lang="ru-RU" dirty="0"/>
              <a:t>, 3,2 млрд. т </a:t>
            </a:r>
            <a:r>
              <a:rPr lang="ru-RU" dirty="0" err="1"/>
              <a:t>нафти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викидами</a:t>
            </a:r>
            <a:r>
              <a:rPr lang="ru-RU" dirty="0"/>
              <a:t> в атмосферу коло 18 млрд. т </a:t>
            </a:r>
            <a:r>
              <a:rPr lang="ru-RU" dirty="0" err="1"/>
              <a:t>вуглекислого</a:t>
            </a:r>
            <a:r>
              <a:rPr lang="ru-RU" dirty="0"/>
              <a:t> газу і </a:t>
            </a:r>
            <a:r>
              <a:rPr lang="ru-RU" dirty="0" err="1"/>
              <a:t>виділенням</a:t>
            </a:r>
            <a:r>
              <a:rPr lang="ru-RU" dirty="0"/>
              <a:t> 2-102ОДж тепла.</a:t>
            </a:r>
          </a:p>
          <a:p>
            <a:pPr marL="109728" indent="0">
              <a:buNone/>
            </a:pP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теплового </a:t>
            </a:r>
            <a:r>
              <a:rPr lang="ru-RU" dirty="0" err="1"/>
              <a:t>забруднення</a:t>
            </a:r>
            <a:r>
              <a:rPr lang="ru-RU" dirty="0"/>
              <a:t> вод є </a:t>
            </a:r>
            <a:r>
              <a:rPr lang="ru-RU" dirty="0" err="1"/>
              <a:t>атомні</a:t>
            </a:r>
            <a:r>
              <a:rPr lang="ru-RU" dirty="0"/>
              <a:t> й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електростанції</a:t>
            </a:r>
            <a:r>
              <a:rPr lang="ru-RU" dirty="0"/>
              <a:t>.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впливи</a:t>
            </a:r>
            <a:r>
              <a:rPr lang="ru-RU" dirty="0"/>
              <a:t> теплового </a:t>
            </a:r>
            <a:r>
              <a:rPr lang="ru-RU" dirty="0" err="1"/>
              <a:t>забруднення</a:t>
            </a:r>
            <a:r>
              <a:rPr lang="ru-RU" dirty="0"/>
              <a:t> на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  <a:p>
            <a:pPr marL="109728" indent="0">
              <a:buNone/>
            </a:pPr>
            <a:r>
              <a:rPr lang="ru-RU" dirty="0"/>
              <a:t>1)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води часто </a:t>
            </a:r>
            <a:r>
              <a:rPr lang="ru-RU" dirty="0" err="1"/>
              <a:t>підсилює</a:t>
            </a:r>
            <a:r>
              <a:rPr lang="ru-RU" dirty="0"/>
              <a:t> </a:t>
            </a:r>
            <a:r>
              <a:rPr lang="ru-RU" dirty="0" err="1"/>
              <a:t>сприйнятливість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до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2) температура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перевищити</a:t>
            </a:r>
            <a:r>
              <a:rPr lang="ru-RU" dirty="0"/>
              <a:t> </a:t>
            </a:r>
            <a:r>
              <a:rPr lang="ru-RU" dirty="0" err="1"/>
              <a:t>критичні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"</a:t>
            </a:r>
            <a:r>
              <a:rPr lang="ru-RU" dirty="0" err="1"/>
              <a:t>стенотермних</a:t>
            </a:r>
            <a:r>
              <a:rPr lang="ru-RU" dirty="0"/>
              <a:t>"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3) </a:t>
            </a:r>
            <a:r>
              <a:rPr lang="ru-RU" dirty="0" err="1"/>
              <a:t>висока</a:t>
            </a:r>
            <a:r>
              <a:rPr lang="ru-RU" dirty="0"/>
              <a:t> температура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заміні</a:t>
            </a:r>
            <a:r>
              <a:rPr lang="ru-RU" dirty="0"/>
              <a:t>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флори</a:t>
            </a:r>
            <a:r>
              <a:rPr lang="ru-RU" dirty="0"/>
              <a:t> </a:t>
            </a:r>
            <a:r>
              <a:rPr lang="ru-RU" dirty="0" err="1"/>
              <a:t>водоростей</a:t>
            </a:r>
            <a:r>
              <a:rPr lang="ru-RU" dirty="0"/>
              <a:t> на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 smtClean="0"/>
              <a:t>бажані</a:t>
            </a:r>
            <a:r>
              <a:rPr lang="ru-RU" dirty="0" smtClean="0"/>
              <a:t> </a:t>
            </a:r>
            <a:r>
              <a:rPr lang="ru-RU" dirty="0" err="1" smtClean="0"/>
              <a:t>синьо-зелені</a:t>
            </a:r>
            <a:r>
              <a:rPr lang="ru-RU" dirty="0" smtClean="0"/>
              <a:t> </a:t>
            </a:r>
            <a:r>
              <a:rPr lang="ru-RU" dirty="0" err="1"/>
              <a:t>водорості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"</a:t>
            </a:r>
            <a:r>
              <a:rPr lang="ru-RU" dirty="0" err="1"/>
              <a:t>цвітіння</a:t>
            </a:r>
            <a:r>
              <a:rPr lang="ru-RU" dirty="0"/>
              <a:t>" води;</a:t>
            </a:r>
          </a:p>
          <a:p>
            <a:pPr marL="109728" indent="0">
              <a:buNone/>
            </a:pPr>
            <a:r>
              <a:rPr lang="ru-RU" dirty="0"/>
              <a:t>4) при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води </a:t>
            </a:r>
            <a:r>
              <a:rPr lang="ru-RU" dirty="0" err="1"/>
              <a:t>тваринам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теплій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знижений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меншою</a:t>
            </a:r>
            <a:r>
              <a:rPr lang="ru-RU" dirty="0"/>
              <a:t> </a:t>
            </a:r>
            <a:r>
              <a:rPr lang="ru-RU" dirty="0" err="1"/>
              <a:t>розчинністю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Теплове забруднення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95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Комунальні й побутові відходи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00148"/>
            <a:ext cx="8496944" cy="5569212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/>
              <a:t>Глобальною проблемою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у </a:t>
            </a:r>
            <a:r>
              <a:rPr lang="ru-RU" dirty="0" err="1"/>
              <a:t>містах</a:t>
            </a:r>
            <a:r>
              <a:rPr lang="ru-RU" dirty="0"/>
              <a:t> стало </a:t>
            </a:r>
            <a:r>
              <a:rPr lang="ru-RU" dirty="0" err="1"/>
              <a:t>сміття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щодня</a:t>
            </a:r>
            <a:r>
              <a:rPr lang="ru-RU" dirty="0"/>
              <a:t> і </a:t>
            </a:r>
            <a:r>
              <a:rPr lang="ru-RU" dirty="0" err="1"/>
              <a:t>щогодини</a:t>
            </a:r>
            <a:r>
              <a:rPr lang="ru-RU" dirty="0"/>
              <a:t> не </a:t>
            </a:r>
            <a:r>
              <a:rPr lang="ru-RU" dirty="0" err="1"/>
              <a:t>звільняти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будинки</a:t>
            </a:r>
            <a:r>
              <a:rPr lang="ru-RU" dirty="0"/>
              <a:t> й </a:t>
            </a:r>
            <a:r>
              <a:rPr lang="ru-RU" dirty="0" err="1"/>
              <a:t>вулиці</a:t>
            </a:r>
            <a:r>
              <a:rPr lang="ru-RU" dirty="0"/>
              <a:t>,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захлинеться</a:t>
            </a:r>
            <a:r>
              <a:rPr lang="ru-RU" dirty="0"/>
              <a:t> у </a:t>
            </a:r>
            <a:r>
              <a:rPr lang="ru-RU" dirty="0" err="1"/>
              <a:t>власних</a:t>
            </a:r>
            <a:r>
              <a:rPr lang="ru-RU" dirty="0"/>
              <a:t> нечистотах. </a:t>
            </a:r>
            <a:r>
              <a:rPr lang="ru-RU" dirty="0" err="1"/>
              <a:t>Парадоксальний</a:t>
            </a:r>
            <a:r>
              <a:rPr lang="ru-RU" dirty="0"/>
              <a:t> факт: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цивілізація</a:t>
            </a:r>
            <a:r>
              <a:rPr lang="ru-RU" dirty="0"/>
              <a:t> і культура людей,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.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основними</a:t>
            </a:r>
            <a:r>
              <a:rPr lang="ru-RU" dirty="0"/>
              <a:t> компонентами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відходи</a:t>
            </a:r>
            <a:r>
              <a:rPr lang="ru-RU" dirty="0"/>
              <a:t>.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металева</a:t>
            </a:r>
            <a:r>
              <a:rPr lang="ru-RU" dirty="0"/>
              <a:t> і </a:t>
            </a:r>
            <a:r>
              <a:rPr lang="ru-RU" dirty="0" err="1"/>
              <a:t>скляна</a:t>
            </a:r>
            <a:r>
              <a:rPr lang="ru-RU" dirty="0"/>
              <a:t> тара,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полімерних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На кожного </a:t>
            </a:r>
            <a:r>
              <a:rPr lang="ru-RU" dirty="0" err="1"/>
              <a:t>мешканця</a:t>
            </a:r>
            <a:r>
              <a:rPr lang="ru-RU" dirty="0"/>
              <a:t> великого </a:t>
            </a:r>
            <a:r>
              <a:rPr lang="ru-RU" dirty="0" err="1"/>
              <a:t>міста</a:t>
            </a:r>
            <a:r>
              <a:rPr lang="ru-RU" dirty="0"/>
              <a:t> у 1980 р. припадало не </a:t>
            </a:r>
            <a:r>
              <a:rPr lang="ru-RU" dirty="0" err="1"/>
              <a:t>менше</a:t>
            </a:r>
            <a:r>
              <a:rPr lang="ru-RU" dirty="0"/>
              <a:t> 1 </a:t>
            </a:r>
            <a:r>
              <a:rPr lang="ru-RU" dirty="0" err="1"/>
              <a:t>куб.м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в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Передбачалося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2000 р.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подвоїться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відвозять</a:t>
            </a:r>
            <a:r>
              <a:rPr lang="ru-RU" dirty="0"/>
              <a:t> на </a:t>
            </a:r>
            <a:r>
              <a:rPr lang="ru-RU" dirty="0" err="1"/>
              <a:t>звалища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й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гектарів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земель в </a:t>
            </a:r>
            <a:r>
              <a:rPr lang="ru-RU" dirty="0" err="1"/>
              <a:t>околицях</a:t>
            </a:r>
            <a:r>
              <a:rPr lang="ru-RU" dirty="0"/>
              <a:t> великих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забруднюють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воду в </a:t>
            </a:r>
            <a:r>
              <a:rPr lang="ru-RU" dirty="0" err="1"/>
              <a:t>навколишніх</a:t>
            </a:r>
            <a:r>
              <a:rPr lang="ru-RU" dirty="0"/>
              <a:t> </a:t>
            </a:r>
            <a:r>
              <a:rPr lang="ru-RU" dirty="0" err="1"/>
              <a:t>водоймах</a:t>
            </a:r>
            <a:r>
              <a:rPr lang="ru-RU" dirty="0"/>
              <a:t>, </a:t>
            </a:r>
            <a:r>
              <a:rPr lang="ru-RU" dirty="0" err="1"/>
              <a:t>ґрунт</a:t>
            </a:r>
            <a:r>
              <a:rPr lang="ru-RU" dirty="0"/>
              <a:t>, </a:t>
            </a:r>
            <a:r>
              <a:rPr lang="ru-RU" dirty="0" err="1"/>
              <a:t>спотворюють</a:t>
            </a:r>
            <a:r>
              <a:rPr lang="ru-RU" dirty="0"/>
              <a:t> </a:t>
            </a:r>
            <a:r>
              <a:rPr lang="ru-RU" dirty="0" err="1"/>
              <a:t>навколишній</a:t>
            </a:r>
            <a:r>
              <a:rPr lang="ru-RU" dirty="0"/>
              <a:t> ландшафт. На </a:t>
            </a:r>
            <a:r>
              <a:rPr lang="ru-RU" dirty="0" err="1"/>
              <a:t>звалищах</a:t>
            </a:r>
            <a:r>
              <a:rPr lang="ru-RU" dirty="0"/>
              <a:t> не </a:t>
            </a:r>
            <a:r>
              <a:rPr lang="ru-RU" dirty="0" err="1"/>
              <a:t>розкладаються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, як метал, </a:t>
            </a:r>
            <a:r>
              <a:rPr lang="ru-RU" dirty="0" err="1"/>
              <a:t>скло</a:t>
            </a:r>
            <a:r>
              <a:rPr lang="ru-RU" dirty="0"/>
              <a:t>, </a:t>
            </a:r>
            <a:r>
              <a:rPr lang="ru-RU" dirty="0" err="1"/>
              <a:t>полімери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 err="1"/>
              <a:t>Останнім</a:t>
            </a:r>
            <a:r>
              <a:rPr lang="ru-RU" dirty="0"/>
              <a:t> часом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будуються</a:t>
            </a:r>
            <a:r>
              <a:rPr lang="ru-RU" dirty="0"/>
              <a:t> </a:t>
            </a:r>
            <a:r>
              <a:rPr lang="ru-RU" dirty="0" err="1"/>
              <a:t>сміттєпереробні</a:t>
            </a:r>
            <a:r>
              <a:rPr lang="ru-RU" dirty="0"/>
              <a:t> заводи. </a:t>
            </a:r>
            <a:r>
              <a:rPr lang="ru-RU" dirty="0" err="1"/>
              <a:t>Сміття</a:t>
            </a:r>
            <a:r>
              <a:rPr lang="ru-RU" dirty="0"/>
              <a:t> на них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сортують</a:t>
            </a:r>
            <a:r>
              <a:rPr lang="ru-RU" dirty="0"/>
              <a:t> на </a:t>
            </a:r>
            <a:r>
              <a:rPr lang="ru-RU" dirty="0" err="1"/>
              <a:t>фракції</a:t>
            </a:r>
            <a:r>
              <a:rPr lang="ru-RU" dirty="0"/>
              <a:t>.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вилучають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сепараторів</a:t>
            </a:r>
            <a:r>
              <a:rPr lang="ru-RU" dirty="0"/>
              <a:t>, </a:t>
            </a:r>
            <a:r>
              <a:rPr lang="ru-RU" dirty="0" err="1"/>
              <a:t>пресують</a:t>
            </a:r>
            <a:r>
              <a:rPr lang="ru-RU" dirty="0"/>
              <a:t> у </a:t>
            </a:r>
            <a:r>
              <a:rPr lang="ru-RU" dirty="0" err="1"/>
              <a:t>брикети</a:t>
            </a:r>
            <a:r>
              <a:rPr lang="ru-RU" dirty="0"/>
              <a:t> і </a:t>
            </a:r>
            <a:r>
              <a:rPr lang="ru-RU" dirty="0" err="1"/>
              <a:t>відправляють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на </a:t>
            </a:r>
            <a:r>
              <a:rPr lang="ru-RU" dirty="0"/>
              <a:t>переплавку. </a:t>
            </a:r>
            <a:r>
              <a:rPr lang="ru-RU" dirty="0" err="1"/>
              <a:t>Органіку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збирають</a:t>
            </a:r>
            <a:r>
              <a:rPr lang="ru-RU" dirty="0"/>
              <a:t> і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переробляють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біокамерах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бактерій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як компост для добрив.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подрібнюють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Папір</a:t>
            </a:r>
            <a:r>
              <a:rPr lang="ru-RU" dirty="0"/>
              <a:t>, </a:t>
            </a:r>
            <a:r>
              <a:rPr lang="ru-RU" dirty="0" err="1"/>
              <a:t>лахміття</a:t>
            </a:r>
            <a:r>
              <a:rPr lang="ru-RU" dirty="0"/>
              <a:t>, картон, дерево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горючі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/>
              <a:t>спалюють</a:t>
            </a:r>
            <a:r>
              <a:rPr lang="ru-RU" dirty="0"/>
              <a:t> у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котельних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установках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утилізацією</a:t>
            </a:r>
            <a:r>
              <a:rPr lang="ru-RU" dirty="0"/>
              <a:t> тепла.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пластмасами</a:t>
            </a:r>
            <a:r>
              <a:rPr lang="ru-RU" dirty="0"/>
              <a:t>: вони погано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горять</a:t>
            </a:r>
            <a:r>
              <a:rPr lang="ru-RU" dirty="0"/>
              <a:t>, сильно </a:t>
            </a:r>
            <a:r>
              <a:rPr lang="ru-RU" dirty="0" err="1"/>
              <a:t>заплавлюють</a:t>
            </a:r>
            <a:r>
              <a:rPr lang="ru-RU" dirty="0"/>
              <a:t> і </a:t>
            </a:r>
            <a:r>
              <a:rPr lang="ru-RU" dirty="0" err="1"/>
              <a:t>виводять</a:t>
            </a:r>
            <a:r>
              <a:rPr lang="ru-RU" dirty="0"/>
              <a:t> з ладу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колосникові</a:t>
            </a:r>
            <a:r>
              <a:rPr lang="ru-RU" dirty="0" smtClean="0"/>
              <a:t> </a:t>
            </a:r>
            <a:r>
              <a:rPr lang="ru-RU" dirty="0" err="1"/>
              <a:t>решітки</a:t>
            </a:r>
            <a:r>
              <a:rPr lang="ru-RU" dirty="0"/>
              <a:t>, 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 smtClean="0"/>
              <a:t>виділяють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 err="1"/>
              <a:t>смердючі</a:t>
            </a:r>
            <a:r>
              <a:rPr lang="ru-RU" dirty="0"/>
              <a:t> </a:t>
            </a:r>
            <a:r>
              <a:rPr lang="ru-RU" dirty="0" err="1"/>
              <a:t>дими</a:t>
            </a:r>
            <a:r>
              <a:rPr lang="ru-RU" dirty="0"/>
              <a:t> і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погано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очищенню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51436"/>
            <a:ext cx="4104456" cy="306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09728" indent="0" algn="ctr">
              <a:buNone/>
            </a:pP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uk-UA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3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8" y="764704"/>
            <a:ext cx="9001000" cy="417646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err="1"/>
              <a:t>Забруднення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>
                <a:solidFill>
                  <a:schemeClr val="accent2"/>
                </a:solidFill>
              </a:rPr>
              <a:t>природні</a:t>
            </a:r>
            <a:r>
              <a:rPr lang="ru-RU" dirty="0"/>
              <a:t> й </a:t>
            </a:r>
            <a:r>
              <a:rPr lang="ru-RU" dirty="0" err="1">
                <a:solidFill>
                  <a:schemeClr val="accent2"/>
                </a:solidFill>
              </a:rPr>
              <a:t>антропогенні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. </a:t>
            </a:r>
            <a:r>
              <a:rPr lang="ru-RU" dirty="0" err="1">
                <a:solidFill>
                  <a:schemeClr val="accent2"/>
                </a:solidFill>
              </a:rPr>
              <a:t>Природне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причин — </a:t>
            </a:r>
            <a:r>
              <a:rPr lang="ru-RU" dirty="0" err="1"/>
              <a:t>виверження</a:t>
            </a:r>
            <a:r>
              <a:rPr lang="ru-RU" dirty="0"/>
              <a:t> </a:t>
            </a:r>
            <a:r>
              <a:rPr lang="ru-RU" dirty="0" err="1"/>
              <a:t>вулканів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землетрусів</a:t>
            </a:r>
            <a:r>
              <a:rPr lang="ru-RU" dirty="0"/>
              <a:t>, </a:t>
            </a:r>
            <a:r>
              <a:rPr lang="ru-RU" dirty="0" err="1"/>
              <a:t>катастрофічних</a:t>
            </a:r>
            <a:r>
              <a:rPr lang="ru-RU" dirty="0"/>
              <a:t> </a:t>
            </a:r>
            <a:r>
              <a:rPr lang="ru-RU" dirty="0" err="1"/>
              <a:t>повеней</a:t>
            </a:r>
            <a:r>
              <a:rPr lang="ru-RU" dirty="0"/>
              <a:t>, </a:t>
            </a:r>
            <a:r>
              <a:rPr lang="ru-RU" dirty="0" err="1"/>
              <a:t>пожеж</a:t>
            </a:r>
            <a:r>
              <a:rPr lang="ru-RU" dirty="0"/>
              <a:t>. </a:t>
            </a:r>
            <a:r>
              <a:rPr lang="ru-RU" dirty="0" err="1">
                <a:solidFill>
                  <a:schemeClr val="accent2"/>
                </a:solidFill>
              </a:rPr>
              <a:t>Антропогенне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/>
              <a:t>забруднення</a:t>
            </a:r>
            <a:r>
              <a:rPr lang="ru-RU" dirty="0"/>
              <a:t> — результат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У наш час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антропогенного </a:t>
            </a:r>
            <a:r>
              <a:rPr lang="ru-RU" dirty="0" err="1"/>
              <a:t>забруднення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.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нітроген</a:t>
            </a:r>
            <a:r>
              <a:rPr lang="ru-RU" dirty="0"/>
              <a:t> оксиду </a:t>
            </a:r>
            <a:r>
              <a:rPr lang="ru-RU" dirty="0" err="1"/>
              <a:t>викидають</a:t>
            </a:r>
            <a:r>
              <a:rPr lang="ru-RU" dirty="0"/>
              <a:t> ЗО млн т на </a:t>
            </a:r>
            <a:r>
              <a:rPr lang="ru-RU" dirty="0" err="1"/>
              <a:t>рік</a:t>
            </a:r>
            <a:r>
              <a:rPr lang="ru-RU" dirty="0"/>
              <a:t>, а </a:t>
            </a:r>
            <a:r>
              <a:rPr lang="ru-RU" dirty="0" err="1"/>
              <a:t>антропогенні</a:t>
            </a:r>
            <a:r>
              <a:rPr lang="ru-RU" dirty="0"/>
              <a:t> — 35-50 млн т; </a:t>
            </a:r>
            <a:r>
              <a:rPr lang="ru-RU" dirty="0" err="1"/>
              <a:t>двоокису</a:t>
            </a:r>
            <a:r>
              <a:rPr lang="ru-RU" dirty="0"/>
              <a:t> </a:t>
            </a:r>
            <a:r>
              <a:rPr lang="ru-RU" dirty="0" err="1"/>
              <a:t>Сульфуру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ЗО і </a:t>
            </a:r>
            <a:r>
              <a:rPr lang="ru-RU" dirty="0" err="1"/>
              <a:t>понад</a:t>
            </a:r>
            <a:r>
              <a:rPr lang="ru-RU" dirty="0"/>
              <a:t> 150 млн т.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в </a:t>
            </a:r>
            <a:r>
              <a:rPr lang="ru-RU" dirty="0" err="1"/>
              <a:t>біосферу</a:t>
            </a:r>
            <a:r>
              <a:rPr lang="ru-RU" dirty="0"/>
              <a:t> в 10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365104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5000" dirty="0">
                <a:solidFill>
                  <a:schemeClr val="accent2"/>
                </a:solidFill>
                <a:latin typeface="Calibri"/>
                <a:ea typeface="+mj-ea"/>
                <a:cs typeface="+mj-cs"/>
              </a:rPr>
              <a:t>Як писав один з </a:t>
            </a:r>
            <a:r>
              <a:rPr lang="ru-RU" sz="5000" dirty="0" err="1">
                <a:solidFill>
                  <a:schemeClr val="accent2"/>
                </a:solidFill>
                <a:latin typeface="Calibri"/>
                <a:ea typeface="+mj-ea"/>
                <a:cs typeface="+mj-cs"/>
              </a:rPr>
              <a:t>мандрівників</a:t>
            </a:r>
            <a:r>
              <a:rPr lang="ru-RU" sz="5000" dirty="0">
                <a:solidFill>
                  <a:schemeClr val="accent2"/>
                </a:solidFill>
                <a:latin typeface="Calibri"/>
                <a:ea typeface="+mj-ea"/>
                <a:cs typeface="+mj-cs"/>
              </a:rPr>
              <a:t>: </a:t>
            </a:r>
            <a:endParaRPr lang="ru-RU" sz="5000" dirty="0" smtClean="0">
              <a:solidFill>
                <a:schemeClr val="accent2"/>
              </a:solidFill>
              <a:latin typeface="Calibri"/>
              <a:ea typeface="+mj-ea"/>
              <a:cs typeface="+mj-cs"/>
            </a:endParaRPr>
          </a:p>
          <a:p>
            <a:pPr marL="109728" indent="0">
              <a:buNone/>
            </a:pPr>
            <a:r>
              <a:rPr lang="ru-RU" sz="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"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Серед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океану,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відкритого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для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Європи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Колумбом,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тепер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не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можна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занурити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руку в воду,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щоб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не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вимазатись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в </a:t>
            </a:r>
            <a:r>
              <a:rPr lang="ru-RU" sz="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бруді</a:t>
            </a:r>
            <a:r>
              <a:rPr lang="ru-RU" sz="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".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77072"/>
            <a:ext cx="6029325" cy="266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229600" cy="1066800"/>
          </a:xfrm>
        </p:spPr>
        <p:txBody>
          <a:bodyPr/>
          <a:lstStyle/>
          <a:p>
            <a:pPr algn="ctr"/>
            <a:r>
              <a:rPr lang="uk-UA" dirty="0" err="1" smtClean="0"/>
              <a:t>Забрудення</a:t>
            </a:r>
            <a:r>
              <a:rPr lang="uk-UA" dirty="0" smtClean="0"/>
              <a:t> водойм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3" y="1340768"/>
            <a:ext cx="4229703" cy="24999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268760"/>
            <a:ext cx="5205264" cy="573325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1800" dirty="0">
                <a:latin typeface="Calibri"/>
                <a:ea typeface="+mj-ea"/>
                <a:cs typeface="+mj-cs"/>
              </a:rPr>
              <a:t>У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результаті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інтенсивного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використання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людством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водних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ресурсів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відбуваються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значні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зміни</a:t>
            </a:r>
            <a:r>
              <a:rPr lang="ru-RU" sz="1800" dirty="0">
                <a:latin typeface="Calibri"/>
                <a:ea typeface="+mj-ea"/>
                <a:cs typeface="+mj-cs"/>
              </a:rPr>
              <a:t> в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гідросфері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Це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призвело</a:t>
            </a:r>
            <a:r>
              <a:rPr lang="ru-RU" sz="1800" dirty="0">
                <a:latin typeface="Calibri"/>
                <a:ea typeface="+mj-ea"/>
                <a:cs typeface="+mj-cs"/>
              </a:rPr>
              <a:t> до того,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що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нині</a:t>
            </a:r>
            <a:r>
              <a:rPr lang="ru-RU" sz="1800" dirty="0">
                <a:latin typeface="Calibri"/>
                <a:ea typeface="+mj-ea"/>
                <a:cs typeface="+mj-cs"/>
              </a:rPr>
              <a:t> на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Землі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вже</a:t>
            </a:r>
            <a:r>
              <a:rPr lang="ru-RU" sz="1800" dirty="0">
                <a:latin typeface="Calibri"/>
                <a:ea typeface="+mj-ea"/>
                <a:cs typeface="+mj-cs"/>
              </a:rPr>
              <a:t> практично не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залишилося</a:t>
            </a:r>
            <a:r>
              <a:rPr lang="ru-RU" sz="1800" dirty="0">
                <a:latin typeface="Calibri"/>
                <a:ea typeface="+mj-ea"/>
                <a:cs typeface="+mj-cs"/>
              </a:rPr>
              <a:t> великих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річкових</a:t>
            </a:r>
            <a:r>
              <a:rPr lang="ru-RU" sz="1800" dirty="0">
                <a:latin typeface="Calibri"/>
                <a:ea typeface="+mj-ea"/>
                <a:cs typeface="+mj-cs"/>
              </a:rPr>
              <a:t> систем з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гідрологічним</a:t>
            </a:r>
            <a:r>
              <a:rPr lang="ru-RU" sz="1800" dirty="0">
                <a:latin typeface="Calibri"/>
                <a:ea typeface="+mj-ea"/>
                <a:cs typeface="+mj-cs"/>
              </a:rPr>
              <a:t> режимом і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хімічним</a:t>
            </a:r>
            <a:r>
              <a:rPr lang="ru-RU" sz="1800" dirty="0">
                <a:latin typeface="Calibri"/>
                <a:ea typeface="+mj-ea"/>
                <a:cs typeface="+mj-cs"/>
              </a:rPr>
              <a:t> складом води, не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спотворених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діяльністю</a:t>
            </a:r>
            <a:r>
              <a:rPr lang="ru-RU" sz="1800" dirty="0">
                <a:latin typeface="Calibri"/>
                <a:ea typeface="+mj-ea"/>
                <a:cs typeface="+mj-cs"/>
              </a:rPr>
              <a:t> людей. </a:t>
            </a:r>
            <a:br>
              <a:rPr lang="ru-RU" sz="1800" dirty="0">
                <a:latin typeface="Calibri"/>
                <a:ea typeface="+mj-ea"/>
                <a:cs typeface="+mj-cs"/>
              </a:rPr>
            </a:br>
            <a:r>
              <a:rPr lang="ru-RU" sz="1800" dirty="0" err="1">
                <a:latin typeface="Calibri"/>
                <a:ea typeface="+mj-ea"/>
                <a:cs typeface="+mj-cs"/>
              </a:rPr>
              <a:t>Хімічне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забруднення</a:t>
            </a:r>
            <a:r>
              <a:rPr lang="ru-RU" sz="1800" dirty="0">
                <a:latin typeface="Calibri"/>
                <a:ea typeface="+mj-ea"/>
                <a:cs typeface="+mj-cs"/>
              </a:rPr>
              <a:t> води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відбувається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внаслідок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надходження</a:t>
            </a:r>
            <a:r>
              <a:rPr lang="ru-RU" sz="1800" dirty="0">
                <a:latin typeface="Calibri"/>
                <a:ea typeface="+mj-ea"/>
                <a:cs typeface="+mj-cs"/>
              </a:rPr>
              <a:t> у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водойми</a:t>
            </a:r>
            <a:r>
              <a:rPr lang="ru-RU" sz="1800" dirty="0">
                <a:latin typeface="Calibri"/>
                <a:ea typeface="+mj-ea"/>
                <a:cs typeface="+mj-cs"/>
              </a:rPr>
              <a:t> з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стічними</a:t>
            </a:r>
            <a:r>
              <a:rPr lang="ru-RU" sz="1800" dirty="0">
                <a:latin typeface="Calibri"/>
                <a:ea typeface="+mj-ea"/>
                <a:cs typeface="+mj-cs"/>
              </a:rPr>
              <a:t> водами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різних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шкідливих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домішок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Більшість</a:t>
            </a:r>
            <a:r>
              <a:rPr lang="ru-RU" sz="1800" dirty="0">
                <a:latin typeface="Calibri"/>
                <a:ea typeface="+mj-ea"/>
                <a:cs typeface="+mj-cs"/>
              </a:rPr>
              <a:t> з них є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токсичними</a:t>
            </a:r>
            <a:r>
              <a:rPr lang="ru-RU" sz="1800" dirty="0">
                <a:latin typeface="Calibri"/>
                <a:ea typeface="+mj-ea"/>
                <a:cs typeface="+mj-cs"/>
              </a:rPr>
              <a:t> для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мешканців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водойм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Це</a:t>
            </a:r>
            <a:r>
              <a:rPr lang="ru-RU" sz="1800" dirty="0">
                <a:latin typeface="Calibri"/>
                <a:ea typeface="+mj-ea"/>
                <a:cs typeface="+mj-cs"/>
              </a:rPr>
              <a:t> -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сполуки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миш’яку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свинцю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ртуті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міді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кадмію</a:t>
            </a:r>
            <a:r>
              <a:rPr lang="ru-RU" sz="1800" dirty="0">
                <a:latin typeface="Calibri"/>
                <a:ea typeface="+mj-ea"/>
                <a:cs typeface="+mj-cs"/>
              </a:rPr>
              <a:t>, хрому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тощо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br>
              <a:rPr lang="ru-RU" sz="1800" dirty="0">
                <a:latin typeface="Calibri"/>
                <a:ea typeface="+mj-ea"/>
                <a:cs typeface="+mj-cs"/>
              </a:rPr>
            </a:br>
            <a:r>
              <a:rPr lang="ru-RU" sz="1800" dirty="0" err="1">
                <a:latin typeface="Calibri"/>
                <a:ea typeface="+mj-ea"/>
                <a:cs typeface="+mj-cs"/>
              </a:rPr>
              <a:t>Дуже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небезпечним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джерелом</a:t>
            </a:r>
            <a:r>
              <a:rPr lang="ru-RU" sz="1800" dirty="0">
                <a:latin typeface="Calibri"/>
                <a:ea typeface="+mj-ea"/>
                <a:cs typeface="+mj-cs"/>
              </a:rPr>
              <a:t> для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водойм</a:t>
            </a:r>
            <a:r>
              <a:rPr lang="ru-RU" sz="1800" dirty="0">
                <a:latin typeface="Calibri"/>
                <a:ea typeface="+mj-ea"/>
                <a:cs typeface="+mj-cs"/>
              </a:rPr>
              <a:t> є </a:t>
            </a:r>
            <a:r>
              <a:rPr lang="ru-RU" sz="1800" u="sng" dirty="0" err="1">
                <a:latin typeface="Calibri"/>
                <a:ea typeface="+mj-ea"/>
                <a:cs typeface="+mj-cs"/>
              </a:rPr>
              <a:t>нафтопродукти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Нафта</a:t>
            </a:r>
            <a:r>
              <a:rPr lang="ru-RU" sz="1800" dirty="0">
                <a:latin typeface="Calibri"/>
                <a:ea typeface="+mj-ea"/>
                <a:cs typeface="+mj-cs"/>
              </a:rPr>
              <a:t> – ворог номер один у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сучасному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забрудненні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морів</a:t>
            </a:r>
            <a:r>
              <a:rPr lang="ru-RU" sz="1800" dirty="0">
                <a:latin typeface="Calibri"/>
                <a:ea typeface="+mj-ea"/>
                <a:cs typeface="+mj-cs"/>
              </a:rPr>
              <a:t> і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океанів</a:t>
            </a:r>
            <a:r>
              <a:rPr lang="ru-RU" sz="1800" dirty="0">
                <a:latin typeface="Calibri"/>
                <a:ea typeface="+mj-ea"/>
                <a:cs typeface="+mj-cs"/>
              </a:rPr>
              <a:t>. Не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дивлячись</a:t>
            </a:r>
            <a:r>
              <a:rPr lang="ru-RU" sz="1800" dirty="0">
                <a:latin typeface="Calibri"/>
                <a:ea typeface="+mj-ea"/>
                <a:cs typeface="+mj-cs"/>
              </a:rPr>
              <a:t> на ряд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міжнародних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угод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забруднення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гідросфери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нафтою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прогресує</a:t>
            </a:r>
            <a:r>
              <a:rPr lang="ru-RU" sz="1800" dirty="0">
                <a:latin typeface="Calibri"/>
                <a:ea typeface="+mj-ea"/>
                <a:cs typeface="+mj-cs"/>
              </a:rPr>
              <a:t>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Розрахунки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показують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що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літр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нафти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розлитої</a:t>
            </a:r>
            <a:r>
              <a:rPr lang="ru-RU" sz="1800" dirty="0">
                <a:latin typeface="Calibri"/>
                <a:ea typeface="+mj-ea"/>
                <a:cs typeface="+mj-cs"/>
              </a:rPr>
              <a:t> по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поверхні</a:t>
            </a:r>
            <a:r>
              <a:rPr lang="ru-RU" sz="1800" dirty="0">
                <a:latin typeface="Calibri"/>
                <a:ea typeface="+mj-ea"/>
                <a:cs typeface="+mj-cs"/>
              </a:rPr>
              <a:t> моря,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поглинає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розчинений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кисень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із</a:t>
            </a:r>
            <a:r>
              <a:rPr lang="ru-RU" sz="1800" dirty="0">
                <a:latin typeface="Calibri"/>
                <a:ea typeface="+mj-ea"/>
                <a:cs typeface="+mj-cs"/>
              </a:rPr>
              <a:t> 400 тис.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літрів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морської</a:t>
            </a:r>
            <a:r>
              <a:rPr lang="ru-RU" sz="1800" dirty="0">
                <a:latin typeface="Calibri"/>
                <a:ea typeface="+mj-ea"/>
                <a:cs typeface="+mj-cs"/>
              </a:rPr>
              <a:t> води. Тонна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нафти</a:t>
            </a:r>
            <a:r>
              <a:rPr lang="ru-RU" sz="1800" dirty="0">
                <a:latin typeface="Calibri"/>
                <a:ea typeface="+mj-ea"/>
                <a:cs typeface="+mj-cs"/>
              </a:rPr>
              <a:t>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розтікаючись</a:t>
            </a:r>
            <a:r>
              <a:rPr lang="ru-RU" sz="1800" dirty="0">
                <a:latin typeface="Calibri"/>
                <a:ea typeface="+mj-ea"/>
                <a:cs typeface="+mj-cs"/>
              </a:rPr>
              <a:t> по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поверхні</a:t>
            </a:r>
            <a:r>
              <a:rPr lang="ru-RU" sz="1800" dirty="0">
                <a:latin typeface="Calibri"/>
                <a:ea typeface="+mj-ea"/>
                <a:cs typeface="+mj-cs"/>
              </a:rPr>
              <a:t> води,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може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покрити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плівкою</a:t>
            </a:r>
            <a:r>
              <a:rPr lang="ru-RU" sz="1800" dirty="0">
                <a:latin typeface="Calibri"/>
                <a:ea typeface="+mj-ea"/>
                <a:cs typeface="+mj-cs"/>
              </a:rPr>
              <a:t> </a:t>
            </a:r>
            <a:r>
              <a:rPr lang="ru-RU" sz="1800" dirty="0" err="1">
                <a:latin typeface="Calibri"/>
                <a:ea typeface="+mj-ea"/>
                <a:cs typeface="+mj-cs"/>
              </a:rPr>
              <a:t>акваторію</a:t>
            </a:r>
            <a:r>
              <a:rPr lang="ru-RU" sz="1800" dirty="0">
                <a:latin typeface="Calibri"/>
                <a:ea typeface="+mj-ea"/>
                <a:cs typeface="+mj-cs"/>
              </a:rPr>
              <a:t> в 10 км2.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3056"/>
            <a:ext cx="316344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Забруднення </a:t>
            </a:r>
            <a:r>
              <a:rPr lang="uk-UA" dirty="0" err="1" smtClean="0"/>
              <a:t>грунтів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4032448" cy="55172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72A376"/>
              </a:buClr>
              <a:buSzPct val="70000"/>
              <a:buNone/>
              <a:defRPr/>
            </a:pPr>
            <a:r>
              <a:rPr lang="ru-RU" sz="2400" dirty="0" err="1"/>
              <a:t>Хижацька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приводить до </a:t>
            </a:r>
            <a:r>
              <a:rPr lang="ru-RU" sz="2400" dirty="0" err="1"/>
              <a:t>негативних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на грунт: </a:t>
            </a:r>
            <a:r>
              <a:rPr lang="ru-RU" sz="2400" dirty="0" err="1"/>
              <a:t>прогресуючим</a:t>
            </a:r>
            <a:r>
              <a:rPr lang="ru-RU" sz="2400" dirty="0"/>
              <a:t> </a:t>
            </a:r>
            <a:r>
              <a:rPr lang="ru-RU" sz="2400" dirty="0" err="1"/>
              <a:t>скороченням</a:t>
            </a:r>
            <a:r>
              <a:rPr lang="ru-RU" sz="2400" dirty="0"/>
              <a:t> </a:t>
            </a:r>
            <a:r>
              <a:rPr lang="ru-RU" sz="2400" dirty="0" err="1"/>
              <a:t>біологічно</a:t>
            </a:r>
            <a:r>
              <a:rPr lang="ru-RU" sz="2400" dirty="0"/>
              <a:t> </a:t>
            </a:r>
            <a:r>
              <a:rPr lang="ru-RU" sz="2400" dirty="0" err="1"/>
              <a:t>активних</a:t>
            </a:r>
            <a:r>
              <a:rPr lang="ru-RU" sz="2400" dirty="0"/>
              <a:t> </a:t>
            </a:r>
            <a:r>
              <a:rPr lang="ru-RU" sz="2400" dirty="0" err="1"/>
              <a:t>площ</a:t>
            </a:r>
            <a:r>
              <a:rPr lang="ru-RU" sz="2400" dirty="0"/>
              <a:t> грунту,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ерозією</a:t>
            </a:r>
            <a:r>
              <a:rPr lang="ru-RU" sz="2400" dirty="0"/>
              <a:t>, </a:t>
            </a:r>
            <a:r>
              <a:rPr lang="ru-RU" sz="2400" dirty="0" err="1"/>
              <a:t>засоленням</a:t>
            </a:r>
            <a:r>
              <a:rPr lang="ru-RU" sz="2400" dirty="0"/>
              <a:t> і </a:t>
            </a:r>
            <a:r>
              <a:rPr lang="ru-RU" sz="2400" dirty="0" err="1"/>
              <a:t>забрудненням</a:t>
            </a:r>
            <a:r>
              <a:rPr lang="ru-RU" sz="2400" dirty="0"/>
              <a:t>. </a:t>
            </a:r>
            <a:r>
              <a:rPr lang="ru-RU" sz="2400" dirty="0" err="1"/>
              <a:t>Порушення</a:t>
            </a:r>
            <a:r>
              <a:rPr lang="ru-RU" sz="2400" dirty="0"/>
              <a:t> грунтового </a:t>
            </a:r>
            <a:r>
              <a:rPr lang="ru-RU" sz="2400" dirty="0" err="1"/>
              <a:t>покриву</a:t>
            </a:r>
            <a:r>
              <a:rPr lang="ru-RU" sz="2400" dirty="0"/>
              <a:t>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неправильної</a:t>
            </a:r>
            <a:r>
              <a:rPr lang="ru-RU" sz="2400" dirty="0"/>
              <a:t> </a:t>
            </a:r>
            <a:r>
              <a:rPr lang="ru-RU" sz="2400" dirty="0" err="1"/>
              <a:t>експлуатації</a:t>
            </a:r>
            <a:r>
              <a:rPr lang="ru-RU" sz="2400" dirty="0"/>
              <a:t> грунтового </a:t>
            </a:r>
            <a:r>
              <a:rPr lang="ru-RU" sz="2400" dirty="0" err="1"/>
              <a:t>покриву</a:t>
            </a:r>
            <a:r>
              <a:rPr lang="ru-RU" sz="2400" dirty="0"/>
              <a:t> приводить до </a:t>
            </a:r>
            <a:r>
              <a:rPr lang="ru-RU" sz="2400" dirty="0" err="1"/>
              <a:t>посиленого</a:t>
            </a:r>
            <a:r>
              <a:rPr lang="ru-RU" sz="2400" dirty="0"/>
              <a:t> </a:t>
            </a:r>
            <a:r>
              <a:rPr lang="ru-RU" sz="2400" dirty="0" err="1"/>
              <a:t>руйнування</a:t>
            </a:r>
            <a:r>
              <a:rPr lang="ru-RU" sz="2400" dirty="0"/>
              <a:t> </a:t>
            </a:r>
            <a:r>
              <a:rPr lang="ru-RU" sz="2400" dirty="0" err="1"/>
              <a:t>грунтів</a:t>
            </a:r>
            <a:r>
              <a:rPr lang="ru-RU" sz="2400" dirty="0"/>
              <a:t>. </a:t>
            </a:r>
          </a:p>
          <a:p>
            <a:pPr marL="0" lvl="0" indent="0">
              <a:spcBef>
                <a:spcPts val="0"/>
              </a:spcBef>
              <a:buClr>
                <a:srgbClr val="72A376"/>
              </a:buClr>
              <a:buSzPct val="70000"/>
              <a:buNone/>
              <a:defRPr/>
            </a:pPr>
            <a:endParaRPr lang="ru-RU" sz="2500" dirty="0">
              <a:solidFill>
                <a:prstClr val="white"/>
              </a:solidFill>
              <a:latin typeface="Cambri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55795"/>
            <a:ext cx="3672408" cy="28369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77072"/>
            <a:ext cx="3751801" cy="24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6165304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uk-UA" dirty="0" smtClean="0"/>
              <a:t>Забруднення поділяють за масштабами на такі види:</a:t>
            </a:r>
          </a:p>
          <a:p>
            <a:pPr marL="109728" indent="0">
              <a:buNone/>
            </a:pPr>
            <a:r>
              <a:rPr lang="ru-RU" dirty="0" smtClean="0"/>
              <a:t>•</a:t>
            </a:r>
            <a:r>
              <a:rPr lang="ru-RU" dirty="0"/>
              <a:t>    </a:t>
            </a:r>
            <a:r>
              <a:rPr lang="ru-RU" dirty="0" err="1">
                <a:solidFill>
                  <a:schemeClr val="accent2"/>
                </a:solidFill>
              </a:rPr>
              <a:t>глобальні</a:t>
            </a:r>
            <a:r>
              <a:rPr lang="ru-RU" dirty="0">
                <a:solidFill>
                  <a:schemeClr val="accent2"/>
                </a:solidFill>
              </a:rPr>
              <a:t> (</a:t>
            </a:r>
            <a:r>
              <a:rPr lang="ru-RU" dirty="0" err="1">
                <a:solidFill>
                  <a:schemeClr val="accent2"/>
                </a:solidFill>
              </a:rPr>
              <a:t>планетарні</a:t>
            </a:r>
            <a:r>
              <a:rPr lang="ru-RU" dirty="0">
                <a:solidFill>
                  <a:schemeClr val="accent2"/>
                </a:solidFill>
              </a:rPr>
              <a:t>)</a:t>
            </a:r>
            <a:r>
              <a:rPr lang="ru-RU" dirty="0"/>
              <a:t>: </a:t>
            </a:r>
            <a:r>
              <a:rPr lang="ru-RU" dirty="0" err="1"/>
              <a:t>озонові</a:t>
            </a:r>
            <a:r>
              <a:rPr lang="ru-RU" dirty="0"/>
              <a:t> </a:t>
            </a:r>
            <a:r>
              <a:rPr lang="ru-RU" dirty="0" err="1"/>
              <a:t>дірки</a:t>
            </a:r>
            <a:r>
              <a:rPr lang="ru-RU" dirty="0"/>
              <a:t>, </a:t>
            </a:r>
            <a:r>
              <a:rPr lang="ru-RU" dirty="0" err="1"/>
              <a:t>кислотні</a:t>
            </a:r>
            <a:r>
              <a:rPr lang="ru-RU" dirty="0"/>
              <a:t> </a:t>
            </a:r>
            <a:r>
              <a:rPr lang="ru-RU" dirty="0" err="1"/>
              <a:t>дощі</a:t>
            </a:r>
            <a:r>
              <a:rPr lang="ru-RU" dirty="0"/>
              <a:t>, </a:t>
            </a:r>
            <a:r>
              <a:rPr lang="ru-RU" dirty="0" err="1"/>
              <a:t>парниковий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і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океану;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регіональні</a:t>
            </a:r>
            <a:r>
              <a:rPr lang="ru-RU" dirty="0"/>
              <a:t>: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, моря;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локальні</a:t>
            </a:r>
            <a:r>
              <a:rPr lang="ru-RU" dirty="0"/>
              <a:t>: невеликих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: </a:t>
            </a:r>
            <a:r>
              <a:rPr lang="ru-RU" dirty="0" err="1"/>
              <a:t>вихлопна</a:t>
            </a:r>
            <a:r>
              <a:rPr lang="ru-RU" dirty="0"/>
              <a:t> труба конкретного </a:t>
            </a:r>
            <a:r>
              <a:rPr lang="ru-RU" dirty="0" err="1"/>
              <a:t>автомобіля</a:t>
            </a:r>
            <a:r>
              <a:rPr lang="ru-RU" dirty="0"/>
              <a:t>, </a:t>
            </a:r>
            <a:r>
              <a:rPr lang="ru-RU" dirty="0" err="1"/>
              <a:t>викид</a:t>
            </a:r>
            <a:r>
              <a:rPr lang="ru-RU" dirty="0"/>
              <a:t>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біосфері</a:t>
            </a:r>
            <a:r>
              <a:rPr lang="ru-RU" dirty="0"/>
              <a:t>, </a:t>
            </a:r>
            <a:r>
              <a:rPr lang="ru-RU" dirty="0" err="1"/>
              <a:t>маючи</a:t>
            </a:r>
            <a:r>
              <a:rPr lang="ru-RU" dirty="0"/>
              <a:t> на</a:t>
            </a:r>
            <a:br>
              <a:rPr lang="ru-RU" dirty="0"/>
            </a:br>
            <a:r>
              <a:rPr lang="ru-RU" dirty="0" err="1"/>
              <a:t>увазі</a:t>
            </a:r>
            <a:r>
              <a:rPr lang="ru-RU" dirty="0"/>
              <a:t> не </a:t>
            </a:r>
            <a:r>
              <a:rPr lang="ru-RU" dirty="0" err="1"/>
              <a:t>бажані</a:t>
            </a:r>
            <a:r>
              <a:rPr lang="ru-RU" dirty="0"/>
              <a:t> для </a:t>
            </a:r>
            <a:r>
              <a:rPr lang="ru-RU" dirty="0" err="1"/>
              <a:t>екосистем</a:t>
            </a:r>
            <a:r>
              <a:rPr lang="ru-RU" dirty="0"/>
              <a:t> </a:t>
            </a:r>
            <a:r>
              <a:rPr lang="ru-RU" dirty="0" err="1"/>
              <a:t>антропогенні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згрупувати</a:t>
            </a:r>
            <a:r>
              <a:rPr lang="ru-RU" dirty="0"/>
              <a:t> за такими видами </a:t>
            </a:r>
            <a:r>
              <a:rPr lang="ru-RU" dirty="0" err="1"/>
              <a:t>забруднень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інгредієнтне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забруднення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/>
              <a:t>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</a:t>
            </a:r>
            <a:r>
              <a:rPr lang="ru-RU" dirty="0" err="1"/>
              <a:t>біогеоценозам</a:t>
            </a:r>
            <a:r>
              <a:rPr lang="ru-RU" dirty="0"/>
              <a:t> (</a:t>
            </a:r>
            <a:r>
              <a:rPr lang="ru-RU" dirty="0" err="1"/>
              <a:t>інгредієнт</a:t>
            </a:r>
            <a:r>
              <a:rPr lang="ru-RU" dirty="0"/>
              <a:t> —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параметричне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забруднення</a:t>
            </a:r>
            <a:r>
              <a:rPr lang="ru-RU" dirty="0"/>
              <a:t>,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(параметр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— одна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шуму,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освітленості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біоценотичне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забруднення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впливі</a:t>
            </a:r>
            <a:r>
              <a:rPr lang="ru-RU" dirty="0"/>
              <a:t> на склад і структуру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    </a:t>
            </a:r>
            <a:r>
              <a:rPr lang="ru-RU" dirty="0" err="1">
                <a:solidFill>
                  <a:schemeClr val="accent2"/>
                </a:solidFill>
              </a:rPr>
              <a:t>стаціально-деструкційне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забруднення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стація</a:t>
            </a:r>
            <a:r>
              <a:rPr lang="ru-RU" dirty="0"/>
              <a:t> 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, </a:t>
            </a:r>
            <a:r>
              <a:rPr lang="ru-RU" dirty="0" err="1"/>
              <a:t>деструкція</a:t>
            </a:r>
            <a:r>
              <a:rPr lang="ru-RU" dirty="0"/>
              <a:t> — </a:t>
            </a:r>
            <a:r>
              <a:rPr lang="ru-RU" dirty="0" err="1"/>
              <a:t>руйнування</a:t>
            </a:r>
            <a:r>
              <a:rPr lang="ru-RU" dirty="0"/>
              <a:t>)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ландшафтів</a:t>
            </a:r>
            <a:r>
              <a:rPr lang="ru-RU" dirty="0"/>
              <a:t> та </a:t>
            </a:r>
            <a:r>
              <a:rPr lang="ru-RU" dirty="0" err="1"/>
              <a:t>екологічних</a:t>
            </a:r>
            <a:r>
              <a:rPr lang="ru-RU" dirty="0"/>
              <a:t> систем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235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4824536" cy="62373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/>
              <a:t>З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планеті</a:t>
            </a:r>
            <a:r>
              <a:rPr lang="ru-RU" dirty="0"/>
              <a:t> Земля </a:t>
            </a:r>
            <a:r>
              <a:rPr lang="ru-RU" dirty="0" err="1"/>
              <a:t>велику</a:t>
            </a:r>
            <a:r>
              <a:rPr lang="ru-RU" dirty="0"/>
              <a:t> роль у </a:t>
            </a:r>
            <a:r>
              <a:rPr lang="ru-RU" dirty="0" err="1"/>
              <a:t>глобальній</a:t>
            </a:r>
            <a:r>
              <a:rPr lang="ru-RU" dirty="0"/>
              <a:t> </a:t>
            </a:r>
            <a:r>
              <a:rPr lang="ru-RU" dirty="0" err="1"/>
              <a:t>екосистемі</a:t>
            </a:r>
            <a:r>
              <a:rPr lang="ru-RU" dirty="0"/>
              <a:t> стали </a:t>
            </a:r>
            <a:r>
              <a:rPr lang="ru-RU" dirty="0" err="1"/>
              <a:t>відігравати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природи</a:t>
            </a:r>
            <a:r>
              <a:rPr lang="ru-RU" dirty="0"/>
              <a:t>. Особливо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на природу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розвитком</a:t>
            </a:r>
            <a:r>
              <a:rPr lang="ru-RU" dirty="0"/>
              <a:t> машинного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масштаби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на природу </a:t>
            </a:r>
            <a:r>
              <a:rPr lang="ru-RU" dirty="0" err="1"/>
              <a:t>поширюється</a:t>
            </a:r>
            <a:r>
              <a:rPr lang="ru-RU" dirty="0"/>
              <a:t> так </a:t>
            </a:r>
            <a:r>
              <a:rPr lang="ru-RU" dirty="0" err="1"/>
              <a:t>швидко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людство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у </a:t>
            </a:r>
            <a:r>
              <a:rPr lang="ru-RU" dirty="0" err="1"/>
              <a:t>потужну</a:t>
            </a:r>
            <a:r>
              <a:rPr lang="ru-RU" dirty="0"/>
              <a:t> </a:t>
            </a:r>
            <a:r>
              <a:rPr lang="ru-RU" dirty="0" err="1"/>
              <a:t>геологічну</a:t>
            </a:r>
            <a:r>
              <a:rPr lang="ru-RU" dirty="0"/>
              <a:t> силу, яка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.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кругообіги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у </a:t>
            </a:r>
            <a:r>
              <a:rPr lang="ru-RU" dirty="0" err="1"/>
              <a:t>природі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прямо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опосередковано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природі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79" y="1097373"/>
            <a:ext cx="37147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Радіоактивне забруднення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20" y="1196752"/>
            <a:ext cx="8640960" cy="5328592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особливо </a:t>
            </a:r>
            <a:r>
              <a:rPr lang="ru-RU" dirty="0" err="1"/>
              <a:t>небезпечний</a:t>
            </a:r>
            <a:r>
              <a:rPr lang="ru-RU" dirty="0"/>
              <a:t>. За результатами </a:t>
            </a:r>
            <a:r>
              <a:rPr lang="ru-RU" dirty="0" err="1"/>
              <a:t>експерементів</a:t>
            </a:r>
            <a:r>
              <a:rPr lang="ru-RU" dirty="0"/>
              <a:t> на </a:t>
            </a:r>
            <a:r>
              <a:rPr lang="ru-RU" dirty="0" err="1"/>
              <a:t>тваринах</a:t>
            </a:r>
            <a:r>
              <a:rPr lang="ru-RU" dirty="0"/>
              <a:t> та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людей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вибухів</a:t>
            </a:r>
            <a:r>
              <a:rPr lang="ru-RU" dirty="0"/>
              <a:t> у </a:t>
            </a:r>
            <a:r>
              <a:rPr lang="ru-RU" dirty="0" err="1"/>
              <a:t>Хіросомі</a:t>
            </a:r>
            <a:r>
              <a:rPr lang="ru-RU" dirty="0"/>
              <a:t> та </a:t>
            </a:r>
            <a:r>
              <a:rPr lang="ru-RU" dirty="0" err="1"/>
              <a:t>Нагасакі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 в </a:t>
            </a:r>
            <a:r>
              <a:rPr lang="ru-RU" dirty="0" err="1"/>
              <a:t>Чорнобилі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доведено,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біологічна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, до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уражень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кришталика</a:t>
            </a:r>
            <a:r>
              <a:rPr lang="ru-RU" dirty="0"/>
              <a:t> ока, </a:t>
            </a:r>
            <a:r>
              <a:rPr lang="ru-RU" dirty="0" err="1"/>
              <a:t>кісткового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.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зростаючим</a:t>
            </a:r>
            <a:r>
              <a:rPr lang="ru-RU" dirty="0"/>
              <a:t> </a:t>
            </a:r>
            <a:r>
              <a:rPr lang="ru-RU" dirty="0" err="1"/>
              <a:t>радіоактивним</a:t>
            </a:r>
            <a:r>
              <a:rPr lang="ru-RU" dirty="0"/>
              <a:t> </a:t>
            </a:r>
            <a:r>
              <a:rPr lang="ru-RU" dirty="0" err="1"/>
              <a:t>забрудненням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став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найактуальних</a:t>
            </a:r>
            <a:r>
              <a:rPr lang="ru-RU" dirty="0"/>
              <a:t> проблем </a:t>
            </a:r>
            <a:r>
              <a:rPr lang="ru-RU" dirty="0" err="1"/>
              <a:t>екологічної</a:t>
            </a:r>
            <a:r>
              <a:rPr lang="ru-RU" dirty="0"/>
              <a:t> науки. </a:t>
            </a:r>
          </a:p>
          <a:p>
            <a:pPr marL="109728" indent="0">
              <a:buNone/>
            </a:pPr>
            <a:r>
              <a:rPr lang="ru-RU" dirty="0" err="1"/>
              <a:t>Вісі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флори</a:t>
            </a:r>
            <a:r>
              <a:rPr lang="ru-RU" dirty="0"/>
              <a:t> та </a:t>
            </a:r>
            <a:r>
              <a:rPr lang="ru-RU" dirty="0" err="1"/>
              <a:t>фауни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та </a:t>
            </a:r>
            <a:r>
              <a:rPr lang="ru-RU" dirty="0" err="1"/>
              <a:t>розвивалися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природного </a:t>
            </a:r>
            <a:r>
              <a:rPr lang="ru-RU" dirty="0" err="1"/>
              <a:t>радіоактивного</a:t>
            </a:r>
            <a:r>
              <a:rPr lang="ru-RU" dirty="0"/>
              <a:t> фону й </a:t>
            </a:r>
            <a:r>
              <a:rPr lang="ru-RU" dirty="0" err="1"/>
              <a:t>пристосувалися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аварій</a:t>
            </a:r>
            <a:r>
              <a:rPr lang="ru-RU" dirty="0"/>
              <a:t> </a:t>
            </a:r>
            <a:r>
              <a:rPr lang="ru-RU" dirty="0" err="1"/>
              <a:t>автоматних</a:t>
            </a:r>
            <a:r>
              <a:rPr lang="ru-RU" dirty="0"/>
              <a:t> </a:t>
            </a:r>
            <a:r>
              <a:rPr lang="ru-RU" dirty="0" err="1"/>
              <a:t>реакторів</a:t>
            </a:r>
            <a:r>
              <a:rPr lang="ru-RU" dirty="0"/>
              <a:t>, </a:t>
            </a:r>
            <a:r>
              <a:rPr lang="ru-RU" dirty="0" err="1"/>
              <a:t>розгерметизації</a:t>
            </a:r>
            <a:r>
              <a:rPr lang="ru-RU" dirty="0"/>
              <a:t> </a:t>
            </a:r>
            <a:r>
              <a:rPr lang="ru-RU" dirty="0" err="1"/>
              <a:t>захоронень</a:t>
            </a:r>
            <a:r>
              <a:rPr lang="ru-RU" dirty="0"/>
              <a:t>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радіаційний</a:t>
            </a:r>
            <a:r>
              <a:rPr lang="ru-RU" dirty="0"/>
              <a:t> </a:t>
            </a:r>
            <a:r>
              <a:rPr lang="ru-RU" dirty="0" err="1"/>
              <a:t>бруд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десятки й </a:t>
            </a:r>
            <a:r>
              <a:rPr lang="ru-RU" dirty="0" err="1"/>
              <a:t>сотні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кілометрів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вибухів</a:t>
            </a:r>
            <a:r>
              <a:rPr lang="ru-RU" dirty="0"/>
              <a:t> </a:t>
            </a:r>
            <a:r>
              <a:rPr lang="ru-RU" dirty="0" err="1"/>
              <a:t>ядерних</a:t>
            </a:r>
            <a:r>
              <a:rPr lang="ru-RU" dirty="0"/>
              <a:t> бомб –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планеті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неоднаковустійкість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радіоактивного</a:t>
            </a:r>
            <a:r>
              <a:rPr lang="ru-RU" dirty="0" smtClean="0"/>
              <a:t> </a:t>
            </a:r>
            <a:r>
              <a:rPr lang="ru-RU" dirty="0" err="1"/>
              <a:t>опромінення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одного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. </a:t>
            </a:r>
            <a:r>
              <a:rPr lang="ru-RU" dirty="0" err="1"/>
              <a:t>Кінцевий</a:t>
            </a:r>
            <a:r>
              <a:rPr lang="ru-RU" dirty="0"/>
              <a:t> результат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віддалених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) </a:t>
            </a:r>
            <a:r>
              <a:rPr lang="ru-RU" dirty="0" err="1"/>
              <a:t>залежить</a:t>
            </a:r>
            <a:r>
              <a:rPr lang="ru-RU" dirty="0"/>
              <a:t> не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часу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накопичена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характеру </a:t>
            </a:r>
            <a:r>
              <a:rPr lang="ru-RU" dirty="0" err="1"/>
              <a:t>їїрозподілу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живих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організмах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опромінення</a:t>
            </a:r>
            <a:r>
              <a:rPr lang="ru-RU" dirty="0"/>
              <a:t>, як і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подразники</a:t>
            </a:r>
            <a:r>
              <a:rPr lang="ru-RU" dirty="0" smtClean="0"/>
              <a:t> </a:t>
            </a:r>
            <a:r>
              <a:rPr lang="ru-RU" dirty="0" err="1"/>
              <a:t>серидовища</a:t>
            </a:r>
            <a:r>
              <a:rPr lang="ru-RU" dirty="0"/>
              <a:t>,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захині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стабільність</a:t>
            </a:r>
            <a:r>
              <a:rPr lang="ru-RU" dirty="0" smtClean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серидовища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і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зруйновані</a:t>
            </a:r>
            <a:r>
              <a:rPr lang="ru-RU" dirty="0" smtClean="0"/>
              <a:t> </a:t>
            </a:r>
            <a:r>
              <a:rPr lang="ru-RU" dirty="0" err="1"/>
              <a:t>функції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переоцінити</a:t>
            </a:r>
            <a:r>
              <a:rPr lang="ru-RU" dirty="0"/>
              <a:t> </a:t>
            </a:r>
            <a:r>
              <a:rPr lang="ru-RU" dirty="0" err="1"/>
              <a:t>трагічні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катастрофи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стали для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фатальним</a:t>
            </a:r>
            <a:r>
              <a:rPr lang="ru-RU" dirty="0"/>
              <a:t> фактором,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/>
              <a:t>спричинив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генетичному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. 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130366"/>
            <a:ext cx="3816424" cy="35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Шумове забруднення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79" y="3453406"/>
            <a:ext cx="9001000" cy="4358977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dirty="0"/>
              <a:t>Шум – одна з форм </a:t>
            </a:r>
            <a:r>
              <a:rPr lang="ru-RU" dirty="0" err="1"/>
              <a:t>фізичного</a:t>
            </a:r>
            <a:r>
              <a:rPr lang="ru-RU" dirty="0"/>
              <a:t> (</a:t>
            </a:r>
            <a:r>
              <a:rPr lang="ru-RU" dirty="0" err="1"/>
              <a:t>хвильвого</a:t>
            </a:r>
            <a:r>
              <a:rPr lang="ru-RU" dirty="0"/>
              <a:t>)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шумом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неприємні</a:t>
            </a:r>
            <a:r>
              <a:rPr lang="ru-RU" dirty="0"/>
              <a:t> та </a:t>
            </a:r>
            <a:r>
              <a:rPr lang="ru-RU" dirty="0" err="1"/>
              <a:t>небажені</a:t>
            </a:r>
            <a:r>
              <a:rPr lang="ru-RU" dirty="0"/>
              <a:t> звуки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заважають</a:t>
            </a:r>
            <a:r>
              <a:rPr lang="ru-RU" dirty="0"/>
              <a:t> нормально </a:t>
            </a:r>
            <a:r>
              <a:rPr lang="ru-RU" dirty="0" err="1"/>
              <a:t>працювати</a:t>
            </a:r>
            <a:r>
              <a:rPr lang="ru-RU" dirty="0"/>
              <a:t>,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звукові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, </a:t>
            </a:r>
            <a:r>
              <a:rPr lang="ru-RU" dirty="0" err="1"/>
              <a:t>відпочивати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стиснення</a:t>
            </a:r>
            <a:r>
              <a:rPr lang="ru-RU" dirty="0"/>
              <a:t> і </a:t>
            </a:r>
            <a:r>
              <a:rPr lang="ru-RU" dirty="0" err="1"/>
              <a:t>роздрідження</a:t>
            </a:r>
            <a:r>
              <a:rPr lang="ru-RU" dirty="0"/>
              <a:t>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коливних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шум </a:t>
            </a:r>
            <a:r>
              <a:rPr lang="ru-RU" dirty="0" err="1"/>
              <a:t>постійний</a:t>
            </a:r>
            <a:r>
              <a:rPr lang="ru-RU" dirty="0"/>
              <a:t>, </a:t>
            </a:r>
            <a:r>
              <a:rPr lang="ru-RU" dirty="0" err="1"/>
              <a:t>непостійний</a:t>
            </a:r>
            <a:r>
              <a:rPr lang="ru-RU" dirty="0"/>
              <a:t>, </a:t>
            </a:r>
            <a:r>
              <a:rPr lang="ru-RU" dirty="0" err="1"/>
              <a:t>коливний</a:t>
            </a:r>
            <a:r>
              <a:rPr lang="ru-RU" dirty="0"/>
              <a:t>, </a:t>
            </a:r>
            <a:r>
              <a:rPr lang="ru-RU" dirty="0" err="1"/>
              <a:t>переривчастий</a:t>
            </a:r>
            <a:r>
              <a:rPr lang="ru-RU" dirty="0"/>
              <a:t>, </a:t>
            </a:r>
            <a:r>
              <a:rPr lang="ru-RU" dirty="0" err="1"/>
              <a:t>імпульсний</a:t>
            </a:r>
            <a:r>
              <a:rPr lang="ru-RU" dirty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/>
              <a:t>добре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шуми </a:t>
            </a:r>
            <a:r>
              <a:rPr lang="ru-RU" dirty="0" err="1"/>
              <a:t>шкідливо</a:t>
            </a:r>
            <a:r>
              <a:rPr lang="ru-RU" dirty="0"/>
              <a:t> </a:t>
            </a:r>
            <a:r>
              <a:rPr lang="ru-RU" dirty="0" err="1"/>
              <a:t>пливають</a:t>
            </a:r>
            <a:r>
              <a:rPr lang="ru-RU" dirty="0"/>
              <a:t> на </a:t>
            </a:r>
            <a:r>
              <a:rPr lang="ru-RU" dirty="0" err="1"/>
              <a:t>здоров’я</a:t>
            </a:r>
            <a:r>
              <a:rPr lang="ru-RU" dirty="0"/>
              <a:t> людей,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захворюння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слуху (глухоту), </a:t>
            </a:r>
            <a:r>
              <a:rPr lang="ru-RU" dirty="0" err="1"/>
              <a:t>ендокринної</a:t>
            </a:r>
            <a:r>
              <a:rPr lang="ru-RU" dirty="0"/>
              <a:t>, </a:t>
            </a:r>
            <a:r>
              <a:rPr lang="ru-RU" dirty="0" err="1"/>
              <a:t>нервової</a:t>
            </a:r>
            <a:r>
              <a:rPr lang="ru-RU" dirty="0"/>
              <a:t>,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гіпертонія</a:t>
            </a:r>
            <a:r>
              <a:rPr lang="ru-RU" dirty="0"/>
              <a:t>). </a:t>
            </a:r>
            <a:r>
              <a:rPr lang="ru-RU" dirty="0" err="1"/>
              <a:t>Фізіолого-біологічна</a:t>
            </a:r>
            <a:r>
              <a:rPr lang="ru-RU" dirty="0"/>
              <a:t>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шуму практично </a:t>
            </a:r>
            <a:r>
              <a:rPr lang="ru-RU" dirty="0" err="1"/>
              <a:t>неможлива</a:t>
            </a:r>
            <a:r>
              <a:rPr lang="ru-RU" dirty="0"/>
              <a:t>, тому </a:t>
            </a:r>
            <a:r>
              <a:rPr lang="ru-RU" dirty="0" err="1"/>
              <a:t>регулювання</a:t>
            </a:r>
            <a:r>
              <a:rPr lang="ru-RU" dirty="0"/>
              <a:t> і </a:t>
            </a:r>
            <a:r>
              <a:rPr lang="ru-RU" dirty="0" err="1"/>
              <a:t>обмеження</a:t>
            </a:r>
            <a:r>
              <a:rPr lang="ru-RU" dirty="0"/>
              <a:t> шумового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– </a:t>
            </a:r>
            <a:r>
              <a:rPr lang="ru-RU" dirty="0" err="1"/>
              <a:t>важливий</a:t>
            </a:r>
            <a:r>
              <a:rPr lang="ru-RU" dirty="0"/>
              <a:t> і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/>
              <a:t>шумів</a:t>
            </a:r>
            <a:r>
              <a:rPr lang="ru-RU" dirty="0"/>
              <a:t>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транспорту,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, </a:t>
            </a:r>
            <a:r>
              <a:rPr lang="ru-RU" dirty="0" err="1"/>
              <a:t>гучномовні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ліфти</a:t>
            </a:r>
            <a:r>
              <a:rPr lang="ru-RU" dirty="0"/>
              <a:t>, </a:t>
            </a:r>
            <a:r>
              <a:rPr lang="ru-RU" dirty="0" err="1"/>
              <a:t>телевізори</a:t>
            </a:r>
            <a:r>
              <a:rPr lang="ru-RU" dirty="0"/>
              <a:t>, </a:t>
            </a:r>
            <a:r>
              <a:rPr lang="ru-RU" dirty="0" err="1"/>
              <a:t>радіоприймачі</a:t>
            </a:r>
            <a:r>
              <a:rPr lang="ru-RU" dirty="0"/>
              <a:t>, </a:t>
            </a:r>
            <a:r>
              <a:rPr lang="ru-RU" dirty="0" err="1"/>
              <a:t>музичні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юрби</a:t>
            </a:r>
            <a:r>
              <a:rPr lang="ru-RU" dirty="0"/>
              <a:t> людей і </a:t>
            </a:r>
            <a:r>
              <a:rPr lang="ru-RU" dirty="0" err="1"/>
              <a:t>окремі</a:t>
            </a:r>
            <a:r>
              <a:rPr lang="ru-RU" dirty="0"/>
              <a:t> особи. </a:t>
            </a:r>
          </a:p>
          <a:p>
            <a:pPr marL="109728" indent="0">
              <a:buNone/>
            </a:pPr>
            <a:r>
              <a:rPr lang="ru-RU" dirty="0"/>
              <a:t>Шум </a:t>
            </a:r>
            <a:r>
              <a:rPr lang="ru-RU" dirty="0" err="1"/>
              <a:t>шкідливий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для людей.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шуму </a:t>
            </a:r>
            <a:r>
              <a:rPr lang="ru-RU" dirty="0" err="1"/>
              <a:t>повільніше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, у них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надмірне</a:t>
            </a:r>
            <a:r>
              <a:rPr lang="ru-RU" dirty="0"/>
              <a:t> (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прозводить</a:t>
            </a:r>
            <a:r>
              <a:rPr lang="ru-RU" dirty="0"/>
              <a:t> до </a:t>
            </a:r>
            <a:r>
              <a:rPr lang="ru-RU" dirty="0" err="1"/>
              <a:t>загибелі</a:t>
            </a:r>
            <a:r>
              <a:rPr lang="ru-RU" dirty="0"/>
              <a:t>)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 через </a:t>
            </a:r>
            <a:r>
              <a:rPr lang="ru-RU" dirty="0" err="1"/>
              <a:t>листя</a:t>
            </a:r>
            <a:r>
              <a:rPr lang="ru-RU" dirty="0"/>
              <a:t>,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Гинуть </a:t>
            </a:r>
            <a:r>
              <a:rPr lang="ru-RU" dirty="0" err="1"/>
              <a:t>листя</a:t>
            </a:r>
            <a:r>
              <a:rPr lang="ru-RU" dirty="0"/>
              <a:t> і </a:t>
            </a:r>
            <a:r>
              <a:rPr lang="ru-RU" dirty="0" err="1"/>
              <a:t>квіти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гучномовця</a:t>
            </a:r>
            <a:r>
              <a:rPr lang="ru-RU" dirty="0"/>
              <a:t>. </a:t>
            </a:r>
          </a:p>
          <a:p>
            <a:pPr marL="109728" indent="0">
              <a:buNone/>
            </a:pP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шум на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шуму реактивного </a:t>
            </a:r>
            <a:r>
              <a:rPr lang="ru-RU" dirty="0" err="1"/>
              <a:t>літака</a:t>
            </a:r>
            <a:r>
              <a:rPr lang="ru-RU" dirty="0"/>
              <a:t> гинуть личинки </a:t>
            </a:r>
            <a:r>
              <a:rPr lang="ru-RU" dirty="0" err="1"/>
              <a:t>бджіл</a:t>
            </a:r>
            <a:r>
              <a:rPr lang="ru-RU" dirty="0"/>
              <a:t>, </a:t>
            </a:r>
            <a:r>
              <a:rPr lang="ru-RU" dirty="0" err="1"/>
              <a:t>самі</a:t>
            </a:r>
            <a:r>
              <a:rPr lang="ru-RU" dirty="0"/>
              <a:t> вони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орієнтуватися</a:t>
            </a:r>
            <a:r>
              <a:rPr lang="ru-RU" dirty="0"/>
              <a:t>, в </a:t>
            </a:r>
            <a:r>
              <a:rPr lang="ru-RU" dirty="0" err="1"/>
              <a:t>пташиних</a:t>
            </a:r>
            <a:r>
              <a:rPr lang="ru-RU" dirty="0"/>
              <a:t> </a:t>
            </a:r>
            <a:r>
              <a:rPr lang="ru-RU" dirty="0" err="1"/>
              <a:t>гніздах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тріщини</a:t>
            </a:r>
            <a:r>
              <a:rPr lang="ru-RU" dirty="0"/>
              <a:t> </a:t>
            </a:r>
            <a:r>
              <a:rPr lang="ru-RU" dirty="0" err="1"/>
              <a:t>шкарлупа</a:t>
            </a:r>
            <a:r>
              <a:rPr lang="ru-RU" dirty="0"/>
              <a:t> </a:t>
            </a:r>
            <a:r>
              <a:rPr lang="ru-RU" dirty="0" err="1"/>
              <a:t>яєць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шуму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надої</a:t>
            </a:r>
            <a:r>
              <a:rPr lang="ru-RU" dirty="0"/>
              <a:t>, </a:t>
            </a:r>
            <a:r>
              <a:rPr lang="ru-RU" dirty="0" err="1"/>
              <a:t>приріст</a:t>
            </a:r>
            <a:r>
              <a:rPr lang="ru-RU" dirty="0"/>
              <a:t> у </a:t>
            </a:r>
            <a:r>
              <a:rPr lang="ru-RU" dirty="0" err="1"/>
              <a:t>вазі</a:t>
            </a:r>
            <a:r>
              <a:rPr lang="ru-RU" dirty="0"/>
              <a:t> свиней, </a:t>
            </a:r>
            <a:r>
              <a:rPr lang="ru-RU" dirty="0" err="1"/>
              <a:t>несучість</a:t>
            </a:r>
            <a:r>
              <a:rPr lang="ru-RU" dirty="0"/>
              <a:t> курей. </a:t>
            </a:r>
            <a:r>
              <a:rPr lang="ru-RU" dirty="0" err="1"/>
              <a:t>Хворобливо</a:t>
            </a:r>
            <a:r>
              <a:rPr lang="ru-RU" dirty="0"/>
              <a:t> </a:t>
            </a:r>
            <a:r>
              <a:rPr lang="ru-RU" dirty="0" err="1"/>
              <a:t>переносять</a:t>
            </a:r>
            <a:r>
              <a:rPr lang="ru-RU" dirty="0"/>
              <a:t> шум </a:t>
            </a:r>
            <a:r>
              <a:rPr lang="ru-RU" dirty="0" err="1"/>
              <a:t>риби</a:t>
            </a:r>
            <a:r>
              <a:rPr lang="ru-RU" dirty="0"/>
              <a:t>, особливо у </a:t>
            </a:r>
            <a:r>
              <a:rPr lang="ru-RU" dirty="0" err="1"/>
              <a:t>період</a:t>
            </a:r>
            <a:r>
              <a:rPr lang="ru-RU" dirty="0"/>
              <a:t> нересту. </a:t>
            </a:r>
          </a:p>
          <a:p>
            <a:pPr marL="109728" indent="0">
              <a:buNone/>
            </a:pPr>
            <a:r>
              <a:rPr lang="ru-RU" dirty="0" err="1"/>
              <a:t>Встановлено</a:t>
            </a:r>
            <a:r>
              <a:rPr lang="ru-RU" dirty="0"/>
              <a:t> гранично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вібрації</a:t>
            </a:r>
            <a:r>
              <a:rPr lang="ru-RU" dirty="0"/>
              <a:t>. Вони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систематично </a:t>
            </a:r>
            <a:r>
              <a:rPr lang="ru-RU" dirty="0" err="1"/>
              <a:t>діючи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8-годинного </a:t>
            </a:r>
            <a:r>
              <a:rPr lang="ru-RU" dirty="0" err="1"/>
              <a:t>робочого</a:t>
            </a:r>
            <a:r>
              <a:rPr lang="ru-RU" dirty="0"/>
              <a:t> дня, </a:t>
            </a:r>
            <a:r>
              <a:rPr lang="ru-RU" dirty="0" err="1"/>
              <a:t>вібрація</a:t>
            </a:r>
            <a:r>
              <a:rPr lang="ru-RU" dirty="0"/>
              <a:t> не </a:t>
            </a:r>
            <a:r>
              <a:rPr lang="ru-RU" dirty="0" err="1"/>
              <a:t>викликає</a:t>
            </a:r>
            <a:r>
              <a:rPr lang="ru-RU" dirty="0"/>
              <a:t> у </a:t>
            </a:r>
            <a:r>
              <a:rPr lang="ru-RU" dirty="0" err="1"/>
              <a:t>робітника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409" y="1124744"/>
            <a:ext cx="3744416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1437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Категорія забруднення. Основні антропогенні джерела забруднення навколишнього середовища</vt:lpstr>
      <vt:lpstr>Презентация PowerPoint</vt:lpstr>
      <vt:lpstr>Презентация PowerPoint</vt:lpstr>
      <vt:lpstr>Забрудення водойм</vt:lpstr>
      <vt:lpstr>Забруднення грунтів</vt:lpstr>
      <vt:lpstr>Презентация PowerPoint</vt:lpstr>
      <vt:lpstr>Презентация PowerPoint</vt:lpstr>
      <vt:lpstr>Радіоактивне забруднення</vt:lpstr>
      <vt:lpstr>Шумове забруднення</vt:lpstr>
      <vt:lpstr>Електромагнітне забруднення</vt:lpstr>
      <vt:lpstr>Теплове забруднення</vt:lpstr>
      <vt:lpstr>Комунальні й побутові відходи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Категорія забруднення. Основні антропогенні джерела забруднення навколишнього середовища</dc:title>
  <dc:creator>Natalia</dc:creator>
  <cp:lastModifiedBy>Natalia</cp:lastModifiedBy>
  <cp:revision>10</cp:revision>
  <dcterms:created xsi:type="dcterms:W3CDTF">2014-01-14T13:49:05Z</dcterms:created>
  <dcterms:modified xsi:type="dcterms:W3CDTF">2015-01-29T09:57:17Z</dcterms:modified>
</cp:coreProperties>
</file>