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3" r:id="rId4"/>
    <p:sldId id="264" r:id="rId5"/>
    <p:sldId id="265" r:id="rId6"/>
    <p:sldId id="258" r:id="rId7"/>
    <p:sldId id="259" r:id="rId8"/>
    <p:sldId id="260" r:id="rId9"/>
    <p:sldId id="261" r:id="rId10"/>
    <p:sldId id="262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412777"/>
            <a:ext cx="7702624" cy="2187674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Категорія забруднення. Основні антропогенні джерела забруднення навколишнього середовища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smtClean="0"/>
              <a:t>11 клас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52135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8229600" cy="1066800"/>
          </a:xfrm>
        </p:spPr>
        <p:txBody>
          <a:bodyPr/>
          <a:lstStyle/>
          <a:p>
            <a:r>
              <a:rPr lang="uk-UA" dirty="0" smtClean="0"/>
              <a:t>Електромагнітне забруднення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2" y="1444795"/>
            <a:ext cx="8579296" cy="4873728"/>
          </a:xfrm>
        </p:spPr>
        <p:txBody>
          <a:bodyPr>
            <a:normAutofit fontScale="55000" lnSpcReduction="20000"/>
          </a:bodyPr>
          <a:lstStyle/>
          <a:p>
            <a:pPr marL="109728" indent="0">
              <a:buNone/>
            </a:pPr>
            <a:r>
              <a:rPr lang="ru-RU" dirty="0" err="1"/>
              <a:t>Інтенсивний</a:t>
            </a:r>
            <a:r>
              <a:rPr lang="ru-RU" dirty="0"/>
              <a:t>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електроніки</a:t>
            </a:r>
            <a:r>
              <a:rPr lang="ru-RU" dirty="0"/>
              <a:t> та </a:t>
            </a:r>
            <a:endParaRPr lang="ru-RU" dirty="0" smtClean="0"/>
          </a:p>
          <a:p>
            <a:pPr marL="109728" indent="0">
              <a:buNone/>
            </a:pPr>
            <a:r>
              <a:rPr lang="ru-RU" dirty="0" err="1" smtClean="0"/>
              <a:t>радіотехніки</a:t>
            </a:r>
            <a:r>
              <a:rPr lang="ru-RU" dirty="0" smtClean="0"/>
              <a:t> </a:t>
            </a:r>
            <a:r>
              <a:rPr lang="ru-RU" dirty="0" err="1"/>
              <a:t>викликав</a:t>
            </a:r>
            <a:r>
              <a:rPr lang="ru-RU" dirty="0"/>
              <a:t> </a:t>
            </a:r>
            <a:r>
              <a:rPr lang="ru-RU" dirty="0" err="1"/>
              <a:t>забруднення</a:t>
            </a:r>
            <a:r>
              <a:rPr lang="ru-RU" dirty="0"/>
              <a:t> </a:t>
            </a:r>
            <a:endParaRPr lang="ru-RU" dirty="0" smtClean="0"/>
          </a:p>
          <a:p>
            <a:pPr marL="109728" indent="0">
              <a:buNone/>
            </a:pPr>
            <a:r>
              <a:rPr lang="ru-RU" dirty="0" smtClean="0"/>
              <a:t>природного </a:t>
            </a:r>
            <a:r>
              <a:rPr lang="ru-RU" dirty="0" err="1"/>
              <a:t>середовища</a:t>
            </a:r>
            <a:r>
              <a:rPr lang="ru-RU" dirty="0"/>
              <a:t> </a:t>
            </a:r>
            <a:r>
              <a:rPr lang="ru-RU" dirty="0" err="1"/>
              <a:t>електромагнітними</a:t>
            </a:r>
            <a:r>
              <a:rPr lang="ru-RU" dirty="0"/>
              <a:t> </a:t>
            </a:r>
            <a:endParaRPr lang="ru-RU" dirty="0" smtClean="0"/>
          </a:p>
          <a:p>
            <a:pPr marL="109728" indent="0">
              <a:buNone/>
            </a:pPr>
            <a:r>
              <a:rPr lang="ru-RU" dirty="0" err="1" smtClean="0"/>
              <a:t>випромінюваннями</a:t>
            </a:r>
            <a:r>
              <a:rPr lang="ru-RU" dirty="0" smtClean="0"/>
              <a:t> </a:t>
            </a:r>
            <a:r>
              <a:rPr lang="ru-RU" dirty="0"/>
              <a:t>(полями). </a:t>
            </a:r>
            <a:r>
              <a:rPr lang="ru-RU" dirty="0" err="1"/>
              <a:t>Головним</a:t>
            </a:r>
            <a:r>
              <a:rPr lang="ru-RU" dirty="0"/>
              <a:t> </a:t>
            </a:r>
            <a:r>
              <a:rPr lang="ru-RU" dirty="0" err="1"/>
              <a:t>їхнім</a:t>
            </a:r>
            <a:r>
              <a:rPr lang="ru-RU" dirty="0"/>
              <a:t> </a:t>
            </a:r>
            <a:endParaRPr lang="ru-RU" dirty="0" smtClean="0"/>
          </a:p>
          <a:p>
            <a:pPr marL="109728" indent="0">
              <a:buNone/>
            </a:pPr>
            <a:r>
              <a:rPr lang="ru-RU" dirty="0" err="1" smtClean="0"/>
              <a:t>джерелом</a:t>
            </a:r>
            <a:r>
              <a:rPr lang="ru-RU" dirty="0" smtClean="0"/>
              <a:t> </a:t>
            </a:r>
            <a:r>
              <a:rPr lang="ru-RU" dirty="0"/>
              <a:t>є </a:t>
            </a:r>
            <a:r>
              <a:rPr lang="ru-RU" dirty="0" err="1"/>
              <a:t>радіо-телевізійні</a:t>
            </a:r>
            <a:r>
              <a:rPr lang="ru-RU" dirty="0"/>
              <a:t> і </a:t>
            </a:r>
            <a:r>
              <a:rPr lang="ru-RU" dirty="0" err="1"/>
              <a:t>радіолокаційні</a:t>
            </a:r>
            <a:r>
              <a:rPr lang="ru-RU" dirty="0"/>
              <a:t> </a:t>
            </a:r>
            <a:r>
              <a:rPr lang="ru-RU" dirty="0" err="1"/>
              <a:t>станції</a:t>
            </a:r>
            <a:r>
              <a:rPr lang="ru-RU" dirty="0"/>
              <a:t>, </a:t>
            </a:r>
            <a:endParaRPr lang="ru-RU" dirty="0" smtClean="0"/>
          </a:p>
          <a:p>
            <a:pPr marL="109728" indent="0">
              <a:buNone/>
            </a:pPr>
            <a:r>
              <a:rPr lang="ru-RU" dirty="0" err="1" smtClean="0"/>
              <a:t>високовольтні</a:t>
            </a:r>
            <a:r>
              <a:rPr lang="ru-RU" dirty="0" smtClean="0"/>
              <a:t> </a:t>
            </a:r>
            <a:r>
              <a:rPr lang="ru-RU" dirty="0" err="1"/>
              <a:t>лінії</a:t>
            </a:r>
            <a:r>
              <a:rPr lang="ru-RU" dirty="0"/>
              <a:t> </a:t>
            </a:r>
            <a:r>
              <a:rPr lang="ru-RU" dirty="0" err="1"/>
              <a:t>електропередач</a:t>
            </a:r>
            <a:r>
              <a:rPr lang="ru-RU" dirty="0"/>
              <a:t>, </a:t>
            </a:r>
            <a:r>
              <a:rPr lang="ru-RU" dirty="0" err="1" smtClean="0"/>
              <a:t>електротранспорт</a:t>
            </a:r>
            <a:r>
              <a:rPr lang="ru-RU" dirty="0" smtClean="0"/>
              <a:t>.</a:t>
            </a:r>
          </a:p>
          <a:p>
            <a:pPr marL="109728" indent="0">
              <a:buNone/>
            </a:pPr>
            <a:r>
              <a:rPr lang="ru-RU" dirty="0" smtClean="0"/>
              <a:t> </a:t>
            </a:r>
            <a:r>
              <a:rPr lang="ru-RU" dirty="0" err="1"/>
              <a:t>Поблизу</a:t>
            </a:r>
            <a:r>
              <a:rPr lang="ru-RU" dirty="0"/>
              <a:t> кожного </a:t>
            </a:r>
            <a:r>
              <a:rPr lang="ru-RU" dirty="0" err="1"/>
              <a:t>обласного</a:t>
            </a:r>
            <a:r>
              <a:rPr lang="ru-RU" dirty="0"/>
              <a:t> центру, </a:t>
            </a:r>
            <a:r>
              <a:rPr lang="ru-RU" dirty="0" err="1"/>
              <a:t>багатьох</a:t>
            </a:r>
            <a:r>
              <a:rPr lang="ru-RU" dirty="0"/>
              <a:t> </a:t>
            </a:r>
            <a:endParaRPr lang="ru-RU" dirty="0" smtClean="0"/>
          </a:p>
          <a:p>
            <a:pPr marL="109728" indent="0">
              <a:buNone/>
            </a:pPr>
            <a:r>
              <a:rPr lang="ru-RU" dirty="0" err="1" smtClean="0"/>
              <a:t>районних</a:t>
            </a:r>
            <a:r>
              <a:rPr lang="ru-RU" dirty="0" smtClean="0"/>
              <a:t> </a:t>
            </a:r>
            <a:r>
              <a:rPr lang="ru-RU" dirty="0" err="1"/>
              <a:t>центрів</a:t>
            </a:r>
            <a:r>
              <a:rPr lang="ru-RU" dirty="0"/>
              <a:t>, </a:t>
            </a:r>
            <a:r>
              <a:rPr lang="ru-RU" dirty="0" err="1"/>
              <a:t>міст</a:t>
            </a:r>
            <a:r>
              <a:rPr lang="ru-RU" dirty="0"/>
              <a:t> </a:t>
            </a:r>
            <a:r>
              <a:rPr lang="ru-RU" dirty="0" err="1"/>
              <a:t>розташовані</a:t>
            </a:r>
            <a:r>
              <a:rPr lang="ru-RU" dirty="0"/>
              <a:t> </a:t>
            </a:r>
            <a:r>
              <a:rPr lang="ru-RU" dirty="0" err="1"/>
              <a:t>телевізійні</a:t>
            </a:r>
            <a:r>
              <a:rPr lang="ru-RU" dirty="0"/>
              <a:t> </a:t>
            </a:r>
            <a:endParaRPr lang="ru-RU" dirty="0" smtClean="0"/>
          </a:p>
          <a:p>
            <a:pPr marL="109728" indent="0">
              <a:buNone/>
            </a:pPr>
            <a:r>
              <a:rPr lang="ru-RU" dirty="0" err="1" smtClean="0"/>
              <a:t>центри</a:t>
            </a:r>
            <a:r>
              <a:rPr lang="ru-RU" dirty="0" smtClean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рестранслятори</a:t>
            </a:r>
            <a:r>
              <a:rPr lang="ru-RU" dirty="0"/>
              <a:t>, </a:t>
            </a:r>
            <a:r>
              <a:rPr lang="ru-RU" dirty="0" err="1"/>
              <a:t>радіоцентри</a:t>
            </a:r>
            <a:r>
              <a:rPr lang="ru-RU" dirty="0"/>
              <a:t>, </a:t>
            </a:r>
            <a:r>
              <a:rPr lang="ru-RU" dirty="0" err="1"/>
              <a:t>засоби</a:t>
            </a:r>
            <a:r>
              <a:rPr lang="ru-RU" dirty="0"/>
              <a:t> </a:t>
            </a:r>
            <a:endParaRPr lang="ru-RU" dirty="0" smtClean="0"/>
          </a:p>
          <a:p>
            <a:pPr marL="109728" indent="0">
              <a:buNone/>
            </a:pPr>
            <a:r>
              <a:rPr lang="ru-RU" dirty="0" err="1" smtClean="0"/>
              <a:t>радіоз’язку</a:t>
            </a:r>
            <a:r>
              <a:rPr lang="ru-RU" dirty="0" smtClean="0"/>
              <a:t> </a:t>
            </a:r>
            <a:r>
              <a:rPr lang="ru-RU" dirty="0" err="1"/>
              <a:t>різного</a:t>
            </a:r>
            <a:r>
              <a:rPr lang="ru-RU" dirty="0"/>
              <a:t> </a:t>
            </a:r>
            <a:r>
              <a:rPr lang="ru-RU" dirty="0" err="1" smtClean="0"/>
              <a:t>призначення</a:t>
            </a:r>
            <a:r>
              <a:rPr lang="ru-RU" dirty="0"/>
              <a:t>. </a:t>
            </a:r>
            <a:r>
              <a:rPr lang="ru-RU" dirty="0" err="1"/>
              <a:t>Мірою</a:t>
            </a:r>
            <a:r>
              <a:rPr lang="ru-RU" dirty="0"/>
              <a:t> </a:t>
            </a:r>
            <a:r>
              <a:rPr lang="ru-RU" dirty="0" err="1"/>
              <a:t>забруднення</a:t>
            </a:r>
            <a:r>
              <a:rPr lang="ru-RU" dirty="0"/>
              <a:t> </a:t>
            </a:r>
            <a:endParaRPr lang="ru-RU" dirty="0" smtClean="0"/>
          </a:p>
          <a:p>
            <a:pPr marL="109728" indent="0">
              <a:buNone/>
            </a:pPr>
            <a:r>
              <a:rPr lang="ru-RU" dirty="0" err="1" smtClean="0"/>
              <a:t>електромагнітними</a:t>
            </a:r>
            <a:r>
              <a:rPr lang="ru-RU" dirty="0" smtClean="0"/>
              <a:t> </a:t>
            </a:r>
            <a:r>
              <a:rPr lang="ru-RU" dirty="0"/>
              <a:t>полями є </a:t>
            </a:r>
            <a:r>
              <a:rPr lang="ru-RU" dirty="0" err="1"/>
              <a:t>напруженість</a:t>
            </a:r>
            <a:r>
              <a:rPr lang="ru-RU" dirty="0"/>
              <a:t> поля (В/м</a:t>
            </a:r>
            <a:r>
              <a:rPr lang="ru-RU" dirty="0" smtClean="0"/>
              <a:t>).</a:t>
            </a:r>
          </a:p>
          <a:p>
            <a:pPr marL="109728" indent="0">
              <a:buNone/>
            </a:pPr>
            <a:r>
              <a:rPr lang="ru-RU" dirty="0" smtClean="0"/>
              <a:t> </a:t>
            </a:r>
            <a:r>
              <a:rPr lang="ru-RU" dirty="0" err="1"/>
              <a:t>Ці</a:t>
            </a:r>
            <a:r>
              <a:rPr lang="ru-RU" dirty="0"/>
              <a:t> поля </a:t>
            </a:r>
            <a:r>
              <a:rPr lang="ru-RU" dirty="0" err="1"/>
              <a:t>завдають</a:t>
            </a:r>
            <a:r>
              <a:rPr lang="ru-RU" dirty="0"/>
              <a:t> </a:t>
            </a:r>
            <a:r>
              <a:rPr lang="ru-RU" dirty="0" err="1"/>
              <a:t>шкоди</a:t>
            </a:r>
            <a:r>
              <a:rPr lang="ru-RU" dirty="0"/>
              <a:t> перш за все </a:t>
            </a:r>
            <a:r>
              <a:rPr lang="ru-RU" dirty="0" err="1"/>
              <a:t>нервовій</a:t>
            </a:r>
            <a:r>
              <a:rPr lang="ru-RU" dirty="0"/>
              <a:t> </a:t>
            </a:r>
            <a:r>
              <a:rPr lang="ru-RU" dirty="0" err="1"/>
              <a:t>системі</a:t>
            </a:r>
            <a:r>
              <a:rPr lang="ru-RU" dirty="0" smtClean="0"/>
              <a:t>.</a:t>
            </a:r>
          </a:p>
          <a:p>
            <a:pPr marL="109728" indent="0">
              <a:buNone/>
            </a:pPr>
            <a:r>
              <a:rPr lang="ru-RU" dirty="0" smtClean="0"/>
              <a:t> </a:t>
            </a:r>
            <a:r>
              <a:rPr lang="ru-RU" dirty="0"/>
              <a:t>Так, </a:t>
            </a:r>
            <a:r>
              <a:rPr lang="ru-RU" dirty="0" err="1"/>
              <a:t>напруженість</a:t>
            </a:r>
            <a:r>
              <a:rPr lang="ru-RU" dirty="0"/>
              <a:t> поля 1000 В/м </a:t>
            </a:r>
            <a:r>
              <a:rPr lang="ru-RU" dirty="0" err="1"/>
              <a:t>спричинює</a:t>
            </a:r>
            <a:r>
              <a:rPr lang="ru-RU" dirty="0"/>
              <a:t> </a:t>
            </a:r>
            <a:r>
              <a:rPr lang="ru-RU" dirty="0" err="1"/>
              <a:t>головний</a:t>
            </a:r>
            <a:r>
              <a:rPr lang="ru-RU" dirty="0"/>
              <a:t> </a:t>
            </a:r>
            <a:r>
              <a:rPr lang="ru-RU" dirty="0" err="1"/>
              <a:t>біль</a:t>
            </a:r>
            <a:r>
              <a:rPr lang="ru-RU" dirty="0"/>
              <a:t> і </a:t>
            </a:r>
            <a:r>
              <a:rPr lang="ru-RU" dirty="0" err="1"/>
              <a:t>сильну</a:t>
            </a:r>
            <a:r>
              <a:rPr lang="ru-RU" dirty="0"/>
              <a:t> </a:t>
            </a:r>
            <a:r>
              <a:rPr lang="ru-RU" dirty="0" err="1"/>
              <a:t>втому</a:t>
            </a:r>
            <a:r>
              <a:rPr lang="ru-RU" dirty="0"/>
              <a:t>, </a:t>
            </a:r>
            <a:r>
              <a:rPr lang="ru-RU" dirty="0" err="1"/>
              <a:t>більші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</a:t>
            </a:r>
            <a:r>
              <a:rPr lang="ru-RU" dirty="0" err="1"/>
              <a:t>зумовлюють</a:t>
            </a:r>
            <a:r>
              <a:rPr lang="ru-RU" dirty="0"/>
              <a:t>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неврозів</a:t>
            </a:r>
            <a:r>
              <a:rPr lang="ru-RU" dirty="0"/>
              <a:t>, </a:t>
            </a:r>
            <a:r>
              <a:rPr lang="ru-RU" dirty="0" err="1"/>
              <a:t>безсоння</a:t>
            </a:r>
            <a:r>
              <a:rPr lang="ru-RU" dirty="0"/>
              <a:t>, </a:t>
            </a:r>
            <a:r>
              <a:rPr lang="ru-RU" dirty="0" err="1"/>
              <a:t>важкі</a:t>
            </a:r>
            <a:r>
              <a:rPr lang="ru-RU" dirty="0"/>
              <a:t> </a:t>
            </a:r>
            <a:r>
              <a:rPr lang="ru-RU" dirty="0" err="1"/>
              <a:t>захворювання</a:t>
            </a:r>
            <a:r>
              <a:rPr lang="ru-RU" dirty="0"/>
              <a:t>. </a:t>
            </a:r>
          </a:p>
          <a:p>
            <a:pPr marL="109728" indent="0">
              <a:buNone/>
            </a:pPr>
            <a:r>
              <a:rPr lang="ru-RU" dirty="0" err="1"/>
              <a:t>Існують</a:t>
            </a:r>
            <a:r>
              <a:rPr lang="ru-RU" dirty="0"/>
              <a:t> </a:t>
            </a:r>
            <a:r>
              <a:rPr lang="ru-RU" dirty="0" err="1"/>
              <a:t>розроблені</a:t>
            </a:r>
            <a:r>
              <a:rPr lang="ru-RU" dirty="0"/>
              <a:t>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smtClean="0"/>
              <a:t>медико-</a:t>
            </a:r>
            <a:r>
              <a:rPr lang="ru-RU" dirty="0" err="1" smtClean="0"/>
              <a:t>біологічних</a:t>
            </a:r>
            <a:r>
              <a:rPr lang="ru-RU" dirty="0" smtClean="0"/>
              <a:t> </a:t>
            </a:r>
            <a:r>
              <a:rPr lang="ru-RU" dirty="0" err="1"/>
              <a:t>досліджень</a:t>
            </a:r>
            <a:r>
              <a:rPr lang="ru-RU" dirty="0"/>
              <a:t> </a:t>
            </a:r>
            <a:r>
              <a:rPr lang="ru-RU" dirty="0" err="1"/>
              <a:t>санітарні</a:t>
            </a:r>
            <a:r>
              <a:rPr lang="ru-RU" dirty="0"/>
              <a:t> </a:t>
            </a:r>
            <a:r>
              <a:rPr lang="ru-RU" dirty="0" err="1"/>
              <a:t>норми</a:t>
            </a:r>
            <a:r>
              <a:rPr lang="ru-RU" dirty="0"/>
              <a:t> та правила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радіотехнічних</a:t>
            </a:r>
            <a:r>
              <a:rPr lang="ru-RU" dirty="0"/>
              <a:t> і </a:t>
            </a:r>
            <a:r>
              <a:rPr lang="ru-RU" dirty="0" err="1"/>
              <a:t>електротехнічних</a:t>
            </a:r>
            <a:r>
              <a:rPr lang="ru-RU" dirty="0"/>
              <a:t> </a:t>
            </a:r>
            <a:r>
              <a:rPr lang="ru-RU" dirty="0" err="1"/>
              <a:t>об’єктів</a:t>
            </a:r>
            <a:r>
              <a:rPr lang="ru-RU" dirty="0"/>
              <a:t>. Вони </a:t>
            </a:r>
            <a:r>
              <a:rPr lang="ru-RU" dirty="0" err="1"/>
              <a:t>регламентують</a:t>
            </a:r>
            <a:r>
              <a:rPr lang="ru-RU" dirty="0"/>
              <a:t> </a:t>
            </a:r>
            <a:r>
              <a:rPr lang="ru-RU" dirty="0" err="1"/>
              <a:t>умови</a:t>
            </a:r>
            <a:r>
              <a:rPr lang="ru-RU" dirty="0"/>
              <a:t> </a:t>
            </a:r>
            <a:r>
              <a:rPr lang="ru-RU" dirty="0" err="1"/>
              <a:t>їхньої</a:t>
            </a:r>
            <a:r>
              <a:rPr lang="ru-RU" dirty="0"/>
              <a:t> </a:t>
            </a:r>
            <a:r>
              <a:rPr lang="ru-RU" dirty="0" err="1"/>
              <a:t>експлуатації</a:t>
            </a:r>
            <a:r>
              <a:rPr lang="ru-RU" dirty="0"/>
              <a:t> з метою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шкідливого</a:t>
            </a:r>
            <a:r>
              <a:rPr lang="ru-RU" dirty="0"/>
              <a:t> </a:t>
            </a:r>
            <a:r>
              <a:rPr lang="ru-RU" dirty="0" err="1"/>
              <a:t>впливу</a:t>
            </a:r>
            <a:r>
              <a:rPr lang="ru-RU" dirty="0"/>
              <a:t> </a:t>
            </a:r>
            <a:r>
              <a:rPr lang="ru-RU" dirty="0" err="1"/>
              <a:t>електромагнітних</a:t>
            </a:r>
            <a:r>
              <a:rPr lang="ru-RU" dirty="0"/>
              <a:t> </a:t>
            </a:r>
            <a:r>
              <a:rPr lang="ru-RU" dirty="0" err="1"/>
              <a:t>випроиінювань</a:t>
            </a:r>
            <a:r>
              <a:rPr lang="ru-RU" dirty="0"/>
              <a:t>. </a:t>
            </a:r>
          </a:p>
          <a:p>
            <a:pPr marL="109728" indent="0">
              <a:buNone/>
            </a:pPr>
            <a:r>
              <a:rPr lang="ru-RU" dirty="0" err="1"/>
              <a:t>Зростання</a:t>
            </a:r>
            <a:r>
              <a:rPr lang="ru-RU" dirty="0"/>
              <a:t> </a:t>
            </a:r>
            <a:r>
              <a:rPr lang="ru-RU" dirty="0" err="1"/>
              <a:t>енергетичних</a:t>
            </a:r>
            <a:r>
              <a:rPr lang="ru-RU" dirty="0"/>
              <a:t> </a:t>
            </a:r>
            <a:r>
              <a:rPr lang="ru-RU" dirty="0" err="1"/>
              <a:t>потужностей</a:t>
            </a:r>
            <a:r>
              <a:rPr lang="ru-RU" dirty="0"/>
              <a:t> становить </a:t>
            </a:r>
            <a:r>
              <a:rPr lang="ru-RU" dirty="0" err="1"/>
              <a:t>небезпеку</a:t>
            </a:r>
            <a:r>
              <a:rPr lang="ru-RU" dirty="0"/>
              <a:t> для </a:t>
            </a:r>
            <a:r>
              <a:rPr lang="ru-RU" dirty="0" err="1"/>
              <a:t>довкілля</a:t>
            </a:r>
            <a:r>
              <a:rPr lang="ru-RU" dirty="0"/>
              <a:t> – </a:t>
            </a:r>
            <a:r>
              <a:rPr lang="ru-RU" dirty="0" err="1"/>
              <a:t>розширюється</a:t>
            </a:r>
            <a:r>
              <a:rPr lang="ru-RU" dirty="0"/>
              <a:t> мережа та </a:t>
            </a:r>
            <a:r>
              <a:rPr lang="ru-RU" dirty="0" err="1"/>
              <a:t>зростає</a:t>
            </a:r>
            <a:r>
              <a:rPr lang="ru-RU" dirty="0"/>
              <a:t> </a:t>
            </a:r>
            <a:r>
              <a:rPr lang="ru-RU" dirty="0" err="1"/>
              <a:t>напруга</a:t>
            </a:r>
            <a:r>
              <a:rPr lang="ru-RU" dirty="0"/>
              <a:t> </a:t>
            </a:r>
            <a:r>
              <a:rPr lang="ru-RU" dirty="0" err="1"/>
              <a:t>повітряних</a:t>
            </a:r>
            <a:r>
              <a:rPr lang="ru-RU" dirty="0"/>
              <a:t> </a:t>
            </a:r>
            <a:r>
              <a:rPr lang="ru-RU" dirty="0" err="1"/>
              <a:t>ліній</a:t>
            </a:r>
            <a:r>
              <a:rPr lang="ru-RU" dirty="0"/>
              <a:t> </a:t>
            </a:r>
            <a:r>
              <a:rPr lang="ru-RU" dirty="0" err="1"/>
              <a:t>електропередач</a:t>
            </a:r>
            <a:r>
              <a:rPr lang="ru-RU" dirty="0"/>
              <a:t>. Вони негативно </a:t>
            </a:r>
            <a:r>
              <a:rPr lang="ru-RU" dirty="0" err="1"/>
              <a:t>впливають</a:t>
            </a:r>
            <a:r>
              <a:rPr lang="ru-RU" dirty="0"/>
              <a:t> на </a:t>
            </a:r>
            <a:r>
              <a:rPr lang="ru-RU" dirty="0" err="1"/>
              <a:t>нормальний</a:t>
            </a:r>
            <a:r>
              <a:rPr lang="ru-RU" dirty="0"/>
              <a:t>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тваринного</a:t>
            </a:r>
            <a:r>
              <a:rPr lang="ru-RU" dirty="0"/>
              <a:t> та </a:t>
            </a:r>
            <a:r>
              <a:rPr lang="ru-RU" dirty="0" err="1"/>
              <a:t>рослинного</a:t>
            </a:r>
            <a:r>
              <a:rPr lang="ru-RU" dirty="0"/>
              <a:t> </a:t>
            </a:r>
            <a:r>
              <a:rPr lang="ru-RU" dirty="0" err="1"/>
              <a:t>світу</a:t>
            </a:r>
            <a:r>
              <a:rPr lang="ru-RU" dirty="0"/>
              <a:t>. </a:t>
            </a:r>
            <a:r>
              <a:rPr lang="ru-RU" dirty="0" err="1"/>
              <a:t>Спеціальні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показали,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технічно</a:t>
            </a:r>
            <a:r>
              <a:rPr lang="ru-RU" dirty="0"/>
              <a:t> </a:t>
            </a:r>
            <a:r>
              <a:rPr lang="ru-RU" dirty="0" err="1"/>
              <a:t>найперспективнішими</a:t>
            </a:r>
            <a:r>
              <a:rPr lang="ru-RU" dirty="0"/>
              <a:t> є </a:t>
            </a:r>
            <a:r>
              <a:rPr lang="ru-RU" dirty="0" err="1"/>
              <a:t>лінії</a:t>
            </a:r>
            <a:r>
              <a:rPr lang="ru-RU" dirty="0"/>
              <a:t> </a:t>
            </a:r>
            <a:r>
              <a:rPr lang="ru-RU" dirty="0" err="1"/>
              <a:t>надвисокої</a:t>
            </a:r>
            <a:r>
              <a:rPr lang="ru-RU" dirty="0"/>
              <a:t> та </a:t>
            </a:r>
            <a:r>
              <a:rPr lang="ru-RU" dirty="0" err="1"/>
              <a:t>ультровисокої</a:t>
            </a:r>
            <a:r>
              <a:rPr lang="ru-RU" dirty="0"/>
              <a:t> </a:t>
            </a:r>
            <a:r>
              <a:rPr lang="ru-RU" dirty="0" err="1"/>
              <a:t>напруги</a:t>
            </a:r>
            <a:r>
              <a:rPr lang="ru-RU" dirty="0"/>
              <a:t> (750 – 1150 </a:t>
            </a:r>
            <a:r>
              <a:rPr lang="ru-RU" dirty="0" err="1"/>
              <a:t>кВ</a:t>
            </a:r>
            <a:r>
              <a:rPr lang="ru-RU" dirty="0"/>
              <a:t>), </a:t>
            </a:r>
            <a:r>
              <a:rPr lang="ru-RU" dirty="0" err="1"/>
              <a:t>котрі</a:t>
            </a:r>
            <a:r>
              <a:rPr lang="ru-RU" dirty="0"/>
              <a:t> </a:t>
            </a:r>
            <a:r>
              <a:rPr lang="ru-RU" dirty="0" err="1"/>
              <a:t>становлять</a:t>
            </a:r>
            <a:r>
              <a:rPr lang="ru-RU" dirty="0"/>
              <a:t> </a:t>
            </a:r>
            <a:r>
              <a:rPr lang="ru-RU" dirty="0" err="1"/>
              <a:t>небезпеку</a:t>
            </a:r>
            <a:r>
              <a:rPr lang="ru-RU" dirty="0"/>
              <a:t>. </a:t>
            </a:r>
          </a:p>
          <a:p>
            <a:pPr marL="109728" indent="0">
              <a:buNone/>
            </a:pP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1052734"/>
            <a:ext cx="3790950" cy="2828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0071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348880"/>
            <a:ext cx="3810000" cy="3810000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75856" y="1423256"/>
            <a:ext cx="5410944" cy="5661248"/>
          </a:xfrm>
        </p:spPr>
        <p:txBody>
          <a:bodyPr>
            <a:normAutofit fontScale="55000" lnSpcReduction="20000"/>
          </a:bodyPr>
          <a:lstStyle/>
          <a:p>
            <a:pPr marL="109728" indent="0">
              <a:buNone/>
            </a:pPr>
            <a:r>
              <a:rPr lang="ru-RU" dirty="0" err="1"/>
              <a:t>Протягом</a:t>
            </a:r>
            <a:r>
              <a:rPr lang="ru-RU" dirty="0"/>
              <a:t> 1880-1940 </a:t>
            </a:r>
            <a:r>
              <a:rPr lang="ru-RU" dirty="0" err="1"/>
              <a:t>рр</a:t>
            </a:r>
            <a:r>
              <a:rPr lang="ru-RU" dirty="0"/>
              <a:t>.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видобуто</a:t>
            </a:r>
            <a:r>
              <a:rPr lang="ru-RU" dirty="0"/>
              <a:t> 50 млрд. т так званого "</a:t>
            </a:r>
            <a:r>
              <a:rPr lang="ru-RU" dirty="0" err="1"/>
              <a:t>умовного</a:t>
            </a:r>
            <a:r>
              <a:rPr lang="ru-RU" dirty="0"/>
              <a:t> </a:t>
            </a:r>
            <a:r>
              <a:rPr lang="ru-RU" dirty="0" err="1"/>
              <a:t>палива</a:t>
            </a:r>
            <a:r>
              <a:rPr lang="ru-RU" dirty="0"/>
              <a:t>" (29,3*106 Дж/кг).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означає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 атмосферу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викинуто</a:t>
            </a:r>
            <a:r>
              <a:rPr lang="ru-RU" dirty="0"/>
              <a:t> 1,465 -10?1 Дж тепла,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достатньо</a:t>
            </a:r>
            <a:r>
              <a:rPr lang="ru-RU" dirty="0"/>
              <a:t> для того, </a:t>
            </a:r>
            <a:r>
              <a:rPr lang="ru-RU" dirty="0" err="1"/>
              <a:t>щоби</a:t>
            </a:r>
            <a:r>
              <a:rPr lang="ru-RU" dirty="0"/>
              <a:t> </a:t>
            </a:r>
            <a:r>
              <a:rPr lang="ru-RU" dirty="0" err="1"/>
              <a:t>розтопити</a:t>
            </a:r>
            <a:r>
              <a:rPr lang="ru-RU" dirty="0"/>
              <a:t> 4,8 тис. куб. м </a:t>
            </a:r>
            <a:r>
              <a:rPr lang="ru-RU" dirty="0" err="1"/>
              <a:t>льоду</a:t>
            </a:r>
            <a:r>
              <a:rPr lang="ru-RU" dirty="0"/>
              <a:t>. </a:t>
            </a:r>
            <a:r>
              <a:rPr lang="ru-RU" dirty="0" err="1"/>
              <a:t>Загальна</a:t>
            </a:r>
            <a:r>
              <a:rPr lang="ru-RU" dirty="0"/>
              <a:t> </a:t>
            </a:r>
            <a:r>
              <a:rPr lang="ru-RU" dirty="0" err="1"/>
              <a:t>площа</a:t>
            </a:r>
            <a:r>
              <a:rPr lang="ru-RU" dirty="0"/>
              <a:t> </a:t>
            </a:r>
            <a:r>
              <a:rPr lang="ru-RU" dirty="0" err="1"/>
              <a:t>снігово-льодового</a:t>
            </a:r>
            <a:r>
              <a:rPr lang="ru-RU" dirty="0"/>
              <a:t> </a:t>
            </a:r>
            <a:r>
              <a:rPr lang="ru-RU" dirty="0" err="1"/>
              <a:t>покриву</a:t>
            </a:r>
            <a:r>
              <a:rPr lang="ru-RU" dirty="0"/>
              <a:t> </a:t>
            </a:r>
            <a:r>
              <a:rPr lang="ru-RU" dirty="0" err="1"/>
              <a:t>планети</a:t>
            </a:r>
            <a:r>
              <a:rPr lang="ru-RU" dirty="0"/>
              <a:t> </a:t>
            </a:r>
            <a:r>
              <a:rPr lang="ru-RU" dirty="0" err="1"/>
              <a:t>скоротилася</a:t>
            </a:r>
            <a:r>
              <a:rPr lang="ru-RU" dirty="0"/>
              <a:t> до </a:t>
            </a:r>
            <a:r>
              <a:rPr lang="ru-RU" dirty="0" err="1"/>
              <a:t>середини</a:t>
            </a:r>
            <a:r>
              <a:rPr lang="ru-RU" dirty="0"/>
              <a:t> </a:t>
            </a:r>
            <a:r>
              <a:rPr lang="fr-FR" dirty="0"/>
              <a:t>XX </a:t>
            </a:r>
            <a:r>
              <a:rPr lang="ru-RU" dirty="0"/>
              <a:t>ст. </a:t>
            </a:r>
            <a:r>
              <a:rPr lang="ru-RU" dirty="0" err="1"/>
              <a:t>приблизно</a:t>
            </a:r>
            <a:r>
              <a:rPr lang="ru-RU" dirty="0"/>
              <a:t> на 10%.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серйозно</a:t>
            </a:r>
            <a:r>
              <a:rPr lang="ru-RU" dirty="0"/>
              <a:t> </a:t>
            </a:r>
            <a:r>
              <a:rPr lang="ru-RU" dirty="0" err="1"/>
              <a:t>зменшило</a:t>
            </a:r>
            <a:r>
              <a:rPr lang="ru-RU" dirty="0"/>
              <a:t> </a:t>
            </a:r>
            <a:r>
              <a:rPr lang="ru-RU" dirty="0" err="1"/>
              <a:t>відбивну</a:t>
            </a:r>
            <a:r>
              <a:rPr lang="ru-RU" dirty="0"/>
              <a:t> </a:t>
            </a:r>
            <a:r>
              <a:rPr lang="ru-RU" dirty="0" err="1"/>
              <a:t>здатність</a:t>
            </a:r>
            <a:r>
              <a:rPr lang="ru-RU" dirty="0"/>
              <a:t> (альбедо) </a:t>
            </a:r>
            <a:r>
              <a:rPr lang="ru-RU" dirty="0" err="1"/>
              <a:t>планети</a:t>
            </a:r>
            <a:r>
              <a:rPr lang="ru-RU" dirty="0"/>
              <a:t>, через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підвищилася</a:t>
            </a:r>
            <a:r>
              <a:rPr lang="ru-RU" dirty="0"/>
              <a:t> </a:t>
            </a:r>
            <a:r>
              <a:rPr lang="ru-RU" dirty="0" err="1"/>
              <a:t>середня</a:t>
            </a:r>
            <a:r>
              <a:rPr lang="ru-RU" dirty="0"/>
              <a:t> температура </a:t>
            </a:r>
            <a:r>
              <a:rPr lang="ru-RU" dirty="0" err="1"/>
              <a:t>земної</a:t>
            </a:r>
            <a:r>
              <a:rPr lang="ru-RU" dirty="0"/>
              <a:t> </a:t>
            </a:r>
            <a:r>
              <a:rPr lang="ru-RU" dirty="0" err="1"/>
              <a:t>поверхні</a:t>
            </a:r>
            <a:r>
              <a:rPr lang="ru-RU" dirty="0"/>
              <a:t>. </a:t>
            </a:r>
            <a:r>
              <a:rPr lang="ru-RU" dirty="0" err="1"/>
              <a:t>Щорічно</a:t>
            </a:r>
            <a:r>
              <a:rPr lang="ru-RU" dirty="0"/>
              <a:t> в </a:t>
            </a:r>
            <a:r>
              <a:rPr lang="ru-RU" dirty="0" err="1"/>
              <a:t>світі</a:t>
            </a:r>
            <a:r>
              <a:rPr lang="ru-RU" dirty="0"/>
              <a:t> </a:t>
            </a:r>
            <a:r>
              <a:rPr lang="ru-RU" dirty="0" err="1"/>
              <a:t>спалюється</a:t>
            </a:r>
            <a:r>
              <a:rPr lang="ru-RU" dirty="0"/>
              <a:t> до 5 млрд. т </a:t>
            </a:r>
            <a:r>
              <a:rPr lang="ru-RU" dirty="0" err="1"/>
              <a:t>вугілля</a:t>
            </a:r>
            <a:r>
              <a:rPr lang="ru-RU" dirty="0"/>
              <a:t>, 3,2 млрд. т </a:t>
            </a:r>
            <a:r>
              <a:rPr lang="ru-RU" dirty="0" err="1"/>
              <a:t>нафти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супроводжується</a:t>
            </a:r>
            <a:r>
              <a:rPr lang="ru-RU" dirty="0"/>
              <a:t> </a:t>
            </a:r>
            <a:r>
              <a:rPr lang="ru-RU" dirty="0" err="1"/>
              <a:t>викидами</a:t>
            </a:r>
            <a:r>
              <a:rPr lang="ru-RU" dirty="0"/>
              <a:t> в атмосферу коло 18 млрд. т </a:t>
            </a:r>
            <a:r>
              <a:rPr lang="ru-RU" dirty="0" err="1"/>
              <a:t>вуглекислого</a:t>
            </a:r>
            <a:r>
              <a:rPr lang="ru-RU" dirty="0"/>
              <a:t> газу і </a:t>
            </a:r>
            <a:r>
              <a:rPr lang="ru-RU" dirty="0" err="1"/>
              <a:t>виділенням</a:t>
            </a:r>
            <a:r>
              <a:rPr lang="ru-RU" dirty="0"/>
              <a:t> 2-102ОДж тепла.</a:t>
            </a:r>
          </a:p>
          <a:p>
            <a:pPr marL="109728" indent="0">
              <a:buNone/>
            </a:pPr>
            <a:r>
              <a:rPr lang="ru-RU" dirty="0" err="1"/>
              <a:t>Основними</a:t>
            </a:r>
            <a:r>
              <a:rPr lang="ru-RU" dirty="0"/>
              <a:t> </a:t>
            </a:r>
            <a:r>
              <a:rPr lang="ru-RU" dirty="0" err="1"/>
              <a:t>джерелами</a:t>
            </a:r>
            <a:r>
              <a:rPr lang="ru-RU" dirty="0"/>
              <a:t> теплового </a:t>
            </a:r>
            <a:r>
              <a:rPr lang="ru-RU" dirty="0" err="1"/>
              <a:t>забруднення</a:t>
            </a:r>
            <a:r>
              <a:rPr lang="ru-RU" dirty="0"/>
              <a:t> вод є </a:t>
            </a:r>
            <a:r>
              <a:rPr lang="ru-RU" dirty="0" err="1"/>
              <a:t>атомні</a:t>
            </a:r>
            <a:r>
              <a:rPr lang="ru-RU" dirty="0"/>
              <a:t> й </a:t>
            </a:r>
            <a:r>
              <a:rPr lang="ru-RU" dirty="0" err="1"/>
              <a:t>теплові</a:t>
            </a:r>
            <a:r>
              <a:rPr lang="ru-RU" dirty="0"/>
              <a:t> </a:t>
            </a:r>
            <a:r>
              <a:rPr lang="ru-RU" dirty="0" err="1"/>
              <a:t>електростанції</a:t>
            </a:r>
            <a:r>
              <a:rPr lang="ru-RU" dirty="0"/>
              <a:t>. </a:t>
            </a:r>
            <a:r>
              <a:rPr lang="ru-RU" dirty="0" err="1"/>
              <a:t>Шкідливі</a:t>
            </a:r>
            <a:r>
              <a:rPr lang="ru-RU" dirty="0"/>
              <a:t> </a:t>
            </a:r>
            <a:r>
              <a:rPr lang="ru-RU" dirty="0" err="1"/>
              <a:t>впливи</a:t>
            </a:r>
            <a:r>
              <a:rPr lang="ru-RU" dirty="0"/>
              <a:t> теплового </a:t>
            </a:r>
            <a:r>
              <a:rPr lang="ru-RU" dirty="0" err="1"/>
              <a:t>забруднення</a:t>
            </a:r>
            <a:r>
              <a:rPr lang="ru-RU" dirty="0"/>
              <a:t> на </a:t>
            </a:r>
            <a:r>
              <a:rPr lang="ru-RU" dirty="0" err="1"/>
              <a:t>водні</a:t>
            </a:r>
            <a:r>
              <a:rPr lang="ru-RU" dirty="0"/>
              <a:t> </a:t>
            </a:r>
            <a:r>
              <a:rPr lang="ru-RU" dirty="0" err="1"/>
              <a:t>екосистеми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:</a:t>
            </a:r>
          </a:p>
          <a:p>
            <a:pPr marL="109728" indent="0">
              <a:buNone/>
            </a:pPr>
            <a:r>
              <a:rPr lang="ru-RU" dirty="0"/>
              <a:t>1) 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температури</a:t>
            </a:r>
            <a:r>
              <a:rPr lang="ru-RU" dirty="0"/>
              <a:t> води часто </a:t>
            </a:r>
            <a:r>
              <a:rPr lang="ru-RU" dirty="0" err="1"/>
              <a:t>підсилює</a:t>
            </a:r>
            <a:r>
              <a:rPr lang="ru-RU" dirty="0"/>
              <a:t> </a:t>
            </a:r>
            <a:r>
              <a:rPr lang="ru-RU" dirty="0" err="1"/>
              <a:t>сприйнятливість</a:t>
            </a:r>
            <a:r>
              <a:rPr lang="ru-RU" dirty="0"/>
              <a:t> </a:t>
            </a:r>
            <a:r>
              <a:rPr lang="ru-RU" dirty="0" err="1"/>
              <a:t>організмів</a:t>
            </a:r>
            <a:r>
              <a:rPr lang="ru-RU" dirty="0"/>
              <a:t> до </a:t>
            </a:r>
            <a:r>
              <a:rPr lang="ru-RU" dirty="0" err="1"/>
              <a:t>токсичних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;</a:t>
            </a:r>
          </a:p>
          <a:p>
            <a:pPr marL="109728" indent="0">
              <a:buNone/>
            </a:pPr>
            <a:r>
              <a:rPr lang="ru-RU" dirty="0"/>
              <a:t>2) температура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перевищити</a:t>
            </a:r>
            <a:r>
              <a:rPr lang="ru-RU" dirty="0"/>
              <a:t> </a:t>
            </a:r>
            <a:r>
              <a:rPr lang="ru-RU" dirty="0" err="1"/>
              <a:t>критичні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для "</a:t>
            </a:r>
            <a:r>
              <a:rPr lang="ru-RU" dirty="0" err="1"/>
              <a:t>стенотермних</a:t>
            </a:r>
            <a:r>
              <a:rPr lang="ru-RU" dirty="0"/>
              <a:t>" </a:t>
            </a:r>
            <a:r>
              <a:rPr lang="ru-RU" dirty="0" err="1"/>
              <a:t>стадій</a:t>
            </a:r>
            <a:r>
              <a:rPr lang="ru-RU" dirty="0"/>
              <a:t> </a:t>
            </a:r>
            <a:r>
              <a:rPr lang="ru-RU" dirty="0" err="1"/>
              <a:t>життєвого</a:t>
            </a:r>
            <a:r>
              <a:rPr lang="ru-RU" dirty="0"/>
              <a:t> циклу </a:t>
            </a:r>
            <a:r>
              <a:rPr lang="ru-RU" dirty="0" err="1"/>
              <a:t>водних</a:t>
            </a:r>
            <a:r>
              <a:rPr lang="ru-RU" dirty="0"/>
              <a:t> </a:t>
            </a:r>
            <a:r>
              <a:rPr lang="ru-RU" dirty="0" err="1"/>
              <a:t>організмів</a:t>
            </a:r>
            <a:r>
              <a:rPr lang="ru-RU" dirty="0"/>
              <a:t>;</a:t>
            </a:r>
          </a:p>
          <a:p>
            <a:pPr marL="109728" indent="0">
              <a:buNone/>
            </a:pPr>
            <a:r>
              <a:rPr lang="ru-RU" dirty="0"/>
              <a:t>3) </a:t>
            </a:r>
            <a:r>
              <a:rPr lang="ru-RU" dirty="0" err="1"/>
              <a:t>висока</a:t>
            </a:r>
            <a:r>
              <a:rPr lang="ru-RU" dirty="0"/>
              <a:t> температура </a:t>
            </a:r>
            <a:r>
              <a:rPr lang="ru-RU" dirty="0" err="1"/>
              <a:t>сприяє</a:t>
            </a:r>
            <a:r>
              <a:rPr lang="ru-RU" dirty="0"/>
              <a:t> </a:t>
            </a:r>
            <a:r>
              <a:rPr lang="ru-RU" dirty="0" err="1"/>
              <a:t>заміні</a:t>
            </a:r>
            <a:r>
              <a:rPr lang="ru-RU" dirty="0"/>
              <a:t> </a:t>
            </a:r>
            <a:r>
              <a:rPr lang="ru-RU" dirty="0" err="1"/>
              <a:t>звичайної</a:t>
            </a:r>
            <a:r>
              <a:rPr lang="ru-RU" dirty="0"/>
              <a:t> </a:t>
            </a:r>
            <a:r>
              <a:rPr lang="ru-RU" dirty="0" err="1"/>
              <a:t>флори</a:t>
            </a:r>
            <a:r>
              <a:rPr lang="ru-RU" dirty="0"/>
              <a:t> </a:t>
            </a:r>
            <a:r>
              <a:rPr lang="ru-RU" dirty="0" err="1"/>
              <a:t>водоростей</a:t>
            </a:r>
            <a:r>
              <a:rPr lang="ru-RU" dirty="0"/>
              <a:t> на </a:t>
            </a:r>
            <a:r>
              <a:rPr lang="ru-RU" dirty="0" err="1"/>
              <a:t>менш</a:t>
            </a:r>
            <a:r>
              <a:rPr lang="ru-RU" dirty="0"/>
              <a:t> </a:t>
            </a:r>
            <a:r>
              <a:rPr lang="ru-RU" dirty="0" err="1" smtClean="0"/>
              <a:t>бажані</a:t>
            </a:r>
            <a:r>
              <a:rPr lang="ru-RU" dirty="0" smtClean="0"/>
              <a:t> </a:t>
            </a:r>
            <a:r>
              <a:rPr lang="ru-RU" dirty="0" err="1" smtClean="0"/>
              <a:t>синьо-зелені</a:t>
            </a:r>
            <a:r>
              <a:rPr lang="ru-RU" dirty="0" smtClean="0"/>
              <a:t> </a:t>
            </a:r>
            <a:r>
              <a:rPr lang="ru-RU" dirty="0" err="1"/>
              <a:t>водорості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викликають</a:t>
            </a:r>
            <a:r>
              <a:rPr lang="ru-RU" dirty="0"/>
              <a:t> "</a:t>
            </a:r>
            <a:r>
              <a:rPr lang="ru-RU" dirty="0" err="1"/>
              <a:t>цвітіння</a:t>
            </a:r>
            <a:r>
              <a:rPr lang="ru-RU" dirty="0"/>
              <a:t>" води;</a:t>
            </a:r>
          </a:p>
          <a:p>
            <a:pPr marL="109728" indent="0">
              <a:buNone/>
            </a:pPr>
            <a:r>
              <a:rPr lang="ru-RU" dirty="0"/>
              <a:t>4) при </a:t>
            </a:r>
            <a:r>
              <a:rPr lang="ru-RU" dirty="0" err="1"/>
              <a:t>підвищенні</a:t>
            </a:r>
            <a:r>
              <a:rPr lang="ru-RU" dirty="0"/>
              <a:t> </a:t>
            </a:r>
            <a:r>
              <a:rPr lang="ru-RU" dirty="0" err="1"/>
              <a:t>температури</a:t>
            </a:r>
            <a:r>
              <a:rPr lang="ru-RU" dirty="0"/>
              <a:t> води </a:t>
            </a:r>
            <a:r>
              <a:rPr lang="ru-RU" dirty="0" err="1"/>
              <a:t>тваринам</a:t>
            </a:r>
            <a:r>
              <a:rPr lang="ru-RU" dirty="0"/>
              <a:t> </a:t>
            </a:r>
            <a:r>
              <a:rPr lang="ru-RU" dirty="0" err="1"/>
              <a:t>потрібно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 </a:t>
            </a:r>
            <a:r>
              <a:rPr lang="ru-RU" dirty="0" err="1"/>
              <a:t>кисню</a:t>
            </a:r>
            <a:r>
              <a:rPr lang="ru-RU" dirty="0"/>
              <a:t>, </a:t>
            </a:r>
            <a:r>
              <a:rPr lang="ru-RU" dirty="0" err="1"/>
              <a:t>оскільки</a:t>
            </a:r>
            <a:r>
              <a:rPr lang="ru-RU" dirty="0"/>
              <a:t> в </a:t>
            </a:r>
            <a:r>
              <a:rPr lang="ru-RU" dirty="0" err="1"/>
              <a:t>теплій</a:t>
            </a:r>
            <a:r>
              <a:rPr lang="ru-RU" dirty="0"/>
              <a:t> </a:t>
            </a:r>
            <a:r>
              <a:rPr lang="ru-RU" dirty="0" err="1"/>
              <a:t>воді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вміст</a:t>
            </a:r>
            <a:r>
              <a:rPr lang="ru-RU" dirty="0"/>
              <a:t> </a:t>
            </a:r>
            <a:r>
              <a:rPr lang="ru-RU" dirty="0" err="1"/>
              <a:t>знижений</a:t>
            </a:r>
            <a:r>
              <a:rPr lang="ru-RU" dirty="0"/>
              <a:t> у </a:t>
            </a:r>
            <a:r>
              <a:rPr lang="ru-RU" dirty="0" err="1"/>
              <a:t>зв'язку</a:t>
            </a:r>
            <a:r>
              <a:rPr lang="ru-RU" dirty="0"/>
              <a:t> з </a:t>
            </a:r>
            <a:r>
              <a:rPr lang="ru-RU" dirty="0" err="1"/>
              <a:t>меншою</a:t>
            </a:r>
            <a:r>
              <a:rPr lang="ru-RU" dirty="0"/>
              <a:t> </a:t>
            </a:r>
            <a:r>
              <a:rPr lang="ru-RU" dirty="0" err="1"/>
              <a:t>розчинністю</a:t>
            </a:r>
            <a:r>
              <a:rPr lang="ru-RU" dirty="0"/>
              <a:t>.</a:t>
            </a:r>
          </a:p>
          <a:p>
            <a:pPr marL="109728" indent="0">
              <a:buNone/>
            </a:pP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066800"/>
          </a:xfrm>
        </p:spPr>
        <p:txBody>
          <a:bodyPr/>
          <a:lstStyle/>
          <a:p>
            <a:pPr algn="ctr"/>
            <a:r>
              <a:rPr lang="uk-UA" dirty="0" smtClean="0"/>
              <a:t>Теплове забруднення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49522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066800"/>
          </a:xfrm>
        </p:spPr>
        <p:txBody>
          <a:bodyPr/>
          <a:lstStyle/>
          <a:p>
            <a:pPr algn="ctr"/>
            <a:r>
              <a:rPr lang="uk-UA" dirty="0" smtClean="0"/>
              <a:t>Комунальні й побутові відходи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00148"/>
            <a:ext cx="8496944" cy="5569212"/>
          </a:xfrm>
        </p:spPr>
        <p:txBody>
          <a:bodyPr>
            <a:normAutofit fontScale="55000" lnSpcReduction="20000"/>
          </a:bodyPr>
          <a:lstStyle/>
          <a:p>
            <a:pPr marL="109728" indent="0">
              <a:buNone/>
            </a:pPr>
            <a:r>
              <a:rPr lang="ru-RU" dirty="0"/>
              <a:t>Глобальною проблемою </a:t>
            </a:r>
            <a:r>
              <a:rPr lang="ru-RU" dirty="0" err="1"/>
              <a:t>забруднення</a:t>
            </a:r>
            <a:r>
              <a:rPr lang="ru-RU" dirty="0"/>
              <a:t> </a:t>
            </a:r>
            <a:r>
              <a:rPr lang="ru-RU" dirty="0" err="1"/>
              <a:t>довкілля</a:t>
            </a:r>
            <a:r>
              <a:rPr lang="ru-RU" dirty="0"/>
              <a:t> у </a:t>
            </a:r>
            <a:r>
              <a:rPr lang="ru-RU" dirty="0" err="1"/>
              <a:t>містах</a:t>
            </a:r>
            <a:r>
              <a:rPr lang="ru-RU" dirty="0"/>
              <a:t> стало </a:t>
            </a:r>
            <a:r>
              <a:rPr lang="ru-RU" dirty="0" err="1"/>
              <a:t>сміття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щодня</a:t>
            </a:r>
            <a:r>
              <a:rPr lang="ru-RU" dirty="0"/>
              <a:t> і </a:t>
            </a:r>
            <a:r>
              <a:rPr lang="ru-RU" dirty="0" err="1"/>
              <a:t>щогодини</a:t>
            </a:r>
            <a:r>
              <a:rPr lang="ru-RU" dirty="0"/>
              <a:t> не </a:t>
            </a:r>
            <a:r>
              <a:rPr lang="ru-RU" dirty="0" err="1"/>
              <a:t>звільняти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сміття</a:t>
            </a:r>
            <a:r>
              <a:rPr lang="ru-RU" dirty="0"/>
              <a:t> </a:t>
            </a:r>
            <a:r>
              <a:rPr lang="ru-RU" dirty="0" err="1"/>
              <a:t>будинки</a:t>
            </a:r>
            <a:r>
              <a:rPr lang="ru-RU" dirty="0"/>
              <a:t> й </a:t>
            </a:r>
            <a:r>
              <a:rPr lang="ru-RU" dirty="0" err="1"/>
              <a:t>вулиці</a:t>
            </a:r>
            <a:r>
              <a:rPr lang="ru-RU" dirty="0"/>
              <a:t>, </a:t>
            </a:r>
            <a:r>
              <a:rPr lang="ru-RU" dirty="0" err="1"/>
              <a:t>місто</a:t>
            </a:r>
            <a:r>
              <a:rPr lang="ru-RU" dirty="0"/>
              <a:t> </a:t>
            </a:r>
            <a:r>
              <a:rPr lang="ru-RU" dirty="0" err="1"/>
              <a:t>швидко</a:t>
            </a:r>
            <a:r>
              <a:rPr lang="ru-RU" dirty="0"/>
              <a:t> </a:t>
            </a:r>
            <a:r>
              <a:rPr lang="ru-RU" dirty="0" err="1"/>
              <a:t>захлинеться</a:t>
            </a:r>
            <a:r>
              <a:rPr lang="ru-RU" dirty="0"/>
              <a:t> у </a:t>
            </a:r>
            <a:r>
              <a:rPr lang="ru-RU" dirty="0" err="1"/>
              <a:t>власних</a:t>
            </a:r>
            <a:r>
              <a:rPr lang="ru-RU" dirty="0"/>
              <a:t> нечистотах. </a:t>
            </a:r>
            <a:r>
              <a:rPr lang="ru-RU" dirty="0" err="1"/>
              <a:t>Парадоксальний</a:t>
            </a:r>
            <a:r>
              <a:rPr lang="ru-RU" dirty="0"/>
              <a:t> факт: </a:t>
            </a:r>
            <a:r>
              <a:rPr lang="ru-RU" dirty="0" err="1"/>
              <a:t>чим</a:t>
            </a:r>
            <a:r>
              <a:rPr lang="ru-RU" dirty="0"/>
              <a:t> </a:t>
            </a:r>
            <a:r>
              <a:rPr lang="ru-RU" dirty="0" err="1"/>
              <a:t>вищі</a:t>
            </a:r>
            <a:r>
              <a:rPr lang="ru-RU" dirty="0"/>
              <a:t> </a:t>
            </a:r>
            <a:r>
              <a:rPr lang="ru-RU" dirty="0" err="1"/>
              <a:t>цивілізація</a:t>
            </a:r>
            <a:r>
              <a:rPr lang="ru-RU" dirty="0"/>
              <a:t> і культура людей, </a:t>
            </a:r>
            <a:r>
              <a:rPr lang="ru-RU" dirty="0" err="1"/>
              <a:t>тим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 </a:t>
            </a:r>
            <a:r>
              <a:rPr lang="ru-RU" dirty="0" err="1"/>
              <a:t>сміття</a:t>
            </a:r>
            <a:r>
              <a:rPr lang="ru-RU" dirty="0"/>
              <a:t> </a:t>
            </a:r>
            <a:r>
              <a:rPr lang="ru-RU" dirty="0" err="1"/>
              <a:t>припадає</a:t>
            </a:r>
            <a:r>
              <a:rPr lang="ru-RU" dirty="0"/>
              <a:t> на </a:t>
            </a:r>
            <a:r>
              <a:rPr lang="ru-RU" dirty="0" err="1"/>
              <a:t>людину</a:t>
            </a:r>
            <a:r>
              <a:rPr lang="ru-RU" dirty="0"/>
              <a:t>. </a:t>
            </a:r>
            <a:r>
              <a:rPr lang="ru-RU" dirty="0" err="1"/>
              <a:t>Тривалий</a:t>
            </a:r>
            <a:r>
              <a:rPr lang="ru-RU" dirty="0"/>
              <a:t> час </a:t>
            </a:r>
            <a:r>
              <a:rPr lang="ru-RU" dirty="0" err="1"/>
              <a:t>основними</a:t>
            </a:r>
            <a:r>
              <a:rPr lang="ru-RU" dirty="0"/>
              <a:t> компонентами </a:t>
            </a:r>
            <a:r>
              <a:rPr lang="ru-RU" dirty="0" err="1"/>
              <a:t>побутового</a:t>
            </a:r>
            <a:r>
              <a:rPr lang="ru-RU" dirty="0"/>
              <a:t> </a:t>
            </a:r>
            <a:r>
              <a:rPr lang="ru-RU" dirty="0" err="1"/>
              <a:t>сміття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харчові</a:t>
            </a:r>
            <a:r>
              <a:rPr lang="ru-RU" dirty="0"/>
              <a:t> </a:t>
            </a:r>
            <a:r>
              <a:rPr lang="ru-RU" dirty="0" err="1"/>
              <a:t>відходи</a:t>
            </a:r>
            <a:r>
              <a:rPr lang="ru-RU" dirty="0"/>
              <a:t>. </a:t>
            </a:r>
            <a:r>
              <a:rPr lang="ru-RU" dirty="0" err="1"/>
              <a:t>Тепер</a:t>
            </a:r>
            <a:r>
              <a:rPr lang="ru-RU" dirty="0"/>
              <a:t> </a:t>
            </a:r>
            <a:r>
              <a:rPr lang="ru-RU" dirty="0" err="1"/>
              <a:t>більшу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частину</a:t>
            </a:r>
            <a:r>
              <a:rPr lang="ru-RU" dirty="0"/>
              <a:t> </a:t>
            </a:r>
            <a:r>
              <a:rPr lang="ru-RU" dirty="0" err="1"/>
              <a:t>складають</a:t>
            </a:r>
            <a:r>
              <a:rPr lang="ru-RU" dirty="0"/>
              <a:t> </a:t>
            </a:r>
            <a:r>
              <a:rPr lang="ru-RU" dirty="0" err="1"/>
              <a:t>папір</a:t>
            </a:r>
            <a:r>
              <a:rPr lang="ru-RU" dirty="0"/>
              <a:t>, </a:t>
            </a:r>
            <a:r>
              <a:rPr lang="ru-RU" dirty="0" err="1"/>
              <a:t>металева</a:t>
            </a:r>
            <a:r>
              <a:rPr lang="ru-RU" dirty="0"/>
              <a:t> і </a:t>
            </a:r>
            <a:r>
              <a:rPr lang="ru-RU" dirty="0" err="1"/>
              <a:t>скляна</a:t>
            </a:r>
            <a:r>
              <a:rPr lang="ru-RU" dirty="0"/>
              <a:t> тара, </a:t>
            </a:r>
            <a:r>
              <a:rPr lang="ru-RU" dirty="0" err="1"/>
              <a:t>величезна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полімерних</a:t>
            </a:r>
            <a:r>
              <a:rPr lang="ru-RU" dirty="0"/>
              <a:t> </a:t>
            </a:r>
            <a:r>
              <a:rPr lang="ru-RU" dirty="0" err="1"/>
              <a:t>матеріалів</a:t>
            </a:r>
            <a:r>
              <a:rPr lang="ru-RU" dirty="0"/>
              <a:t>. На кожного </a:t>
            </a:r>
            <a:r>
              <a:rPr lang="ru-RU" dirty="0" err="1"/>
              <a:t>мешканця</a:t>
            </a:r>
            <a:r>
              <a:rPr lang="ru-RU" dirty="0"/>
              <a:t> великого </a:t>
            </a:r>
            <a:r>
              <a:rPr lang="ru-RU" dirty="0" err="1"/>
              <a:t>міста</a:t>
            </a:r>
            <a:r>
              <a:rPr lang="ru-RU" dirty="0"/>
              <a:t> у 1980 р. припадало не </a:t>
            </a:r>
            <a:r>
              <a:rPr lang="ru-RU" dirty="0" err="1"/>
              <a:t>менше</a:t>
            </a:r>
            <a:r>
              <a:rPr lang="ru-RU" dirty="0"/>
              <a:t> 1 </a:t>
            </a:r>
            <a:r>
              <a:rPr lang="ru-RU" dirty="0" err="1"/>
              <a:t>куб.м</a:t>
            </a:r>
            <a:r>
              <a:rPr lang="ru-RU" dirty="0"/>
              <a:t> </a:t>
            </a:r>
            <a:r>
              <a:rPr lang="ru-RU" dirty="0" err="1"/>
              <a:t>сміття</a:t>
            </a:r>
            <a:r>
              <a:rPr lang="ru-RU" dirty="0"/>
              <a:t> в </a:t>
            </a:r>
            <a:r>
              <a:rPr lang="ru-RU" dirty="0" err="1"/>
              <a:t>рік</a:t>
            </a:r>
            <a:r>
              <a:rPr lang="ru-RU" dirty="0"/>
              <a:t>. </a:t>
            </a:r>
            <a:r>
              <a:rPr lang="ru-RU" dirty="0" err="1"/>
              <a:t>Передбачалося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до 2000 р.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об'єм</a:t>
            </a:r>
            <a:r>
              <a:rPr lang="ru-RU" dirty="0"/>
              <a:t> </a:t>
            </a:r>
            <a:r>
              <a:rPr lang="ru-RU" dirty="0" err="1"/>
              <a:t>подвоїться</a:t>
            </a:r>
            <a:r>
              <a:rPr lang="ru-RU" dirty="0"/>
              <a:t>.</a:t>
            </a:r>
          </a:p>
          <a:p>
            <a:pPr marL="109728" indent="0">
              <a:buNone/>
            </a:pPr>
            <a:r>
              <a:rPr lang="ru-RU" dirty="0" err="1"/>
              <a:t>Сміття</a:t>
            </a:r>
            <a:r>
              <a:rPr lang="ru-RU" dirty="0"/>
              <a:t> </a:t>
            </a:r>
            <a:r>
              <a:rPr lang="ru-RU" dirty="0" err="1"/>
              <a:t>відвозять</a:t>
            </a:r>
            <a:r>
              <a:rPr lang="ru-RU" dirty="0"/>
              <a:t> на </a:t>
            </a:r>
            <a:r>
              <a:rPr lang="ru-RU" dirty="0" err="1"/>
              <a:t>звалища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займають</a:t>
            </a:r>
            <a:r>
              <a:rPr lang="ru-RU" dirty="0"/>
              <a:t> </a:t>
            </a:r>
            <a:r>
              <a:rPr lang="ru-RU" dirty="0" err="1"/>
              <a:t>сотні</a:t>
            </a:r>
            <a:r>
              <a:rPr lang="ru-RU" dirty="0"/>
              <a:t> й </a:t>
            </a:r>
            <a:r>
              <a:rPr lang="ru-RU" dirty="0" err="1"/>
              <a:t>тисячі</a:t>
            </a:r>
            <a:r>
              <a:rPr lang="ru-RU" dirty="0"/>
              <a:t> </a:t>
            </a:r>
            <a:r>
              <a:rPr lang="ru-RU" dirty="0" err="1"/>
              <a:t>гектарів</a:t>
            </a:r>
            <a:r>
              <a:rPr lang="ru-RU" dirty="0"/>
              <a:t> </a:t>
            </a:r>
            <a:r>
              <a:rPr lang="ru-RU" dirty="0" err="1"/>
              <a:t>цінних</a:t>
            </a:r>
            <a:r>
              <a:rPr lang="ru-RU" dirty="0"/>
              <a:t> земель в </a:t>
            </a:r>
            <a:r>
              <a:rPr lang="ru-RU" dirty="0" err="1"/>
              <a:t>околицях</a:t>
            </a:r>
            <a:r>
              <a:rPr lang="ru-RU" dirty="0"/>
              <a:t> великих </a:t>
            </a:r>
            <a:r>
              <a:rPr lang="ru-RU" dirty="0" err="1"/>
              <a:t>міст</a:t>
            </a:r>
            <a:r>
              <a:rPr lang="ru-RU" dirty="0"/>
              <a:t>, </a:t>
            </a:r>
            <a:r>
              <a:rPr lang="ru-RU" dirty="0" err="1"/>
              <a:t>забруднюють</a:t>
            </a:r>
            <a:r>
              <a:rPr lang="ru-RU" dirty="0"/>
              <a:t> </a:t>
            </a:r>
            <a:r>
              <a:rPr lang="ru-RU" dirty="0" err="1"/>
              <a:t>повітря</a:t>
            </a:r>
            <a:r>
              <a:rPr lang="ru-RU" dirty="0"/>
              <a:t>, воду в </a:t>
            </a:r>
            <a:r>
              <a:rPr lang="ru-RU" dirty="0" err="1"/>
              <a:t>навколишніх</a:t>
            </a:r>
            <a:r>
              <a:rPr lang="ru-RU" dirty="0"/>
              <a:t> </a:t>
            </a:r>
            <a:r>
              <a:rPr lang="ru-RU" dirty="0" err="1"/>
              <a:t>водоймах</a:t>
            </a:r>
            <a:r>
              <a:rPr lang="ru-RU" dirty="0"/>
              <a:t>, </a:t>
            </a:r>
            <a:r>
              <a:rPr lang="ru-RU" dirty="0" err="1"/>
              <a:t>ґрунт</a:t>
            </a:r>
            <a:r>
              <a:rPr lang="ru-RU" dirty="0"/>
              <a:t>, </a:t>
            </a:r>
            <a:r>
              <a:rPr lang="ru-RU" dirty="0" err="1"/>
              <a:t>спотворюють</a:t>
            </a:r>
            <a:r>
              <a:rPr lang="ru-RU" dirty="0"/>
              <a:t> </a:t>
            </a:r>
            <a:r>
              <a:rPr lang="ru-RU" dirty="0" err="1"/>
              <a:t>навколишній</a:t>
            </a:r>
            <a:r>
              <a:rPr lang="ru-RU" dirty="0"/>
              <a:t> ландшафт. На </a:t>
            </a:r>
            <a:r>
              <a:rPr lang="ru-RU" dirty="0" err="1"/>
              <a:t>звалищах</a:t>
            </a:r>
            <a:r>
              <a:rPr lang="ru-RU" dirty="0"/>
              <a:t> не </a:t>
            </a:r>
            <a:r>
              <a:rPr lang="ru-RU" dirty="0" err="1"/>
              <a:t>розкладаються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компоненти</a:t>
            </a:r>
            <a:r>
              <a:rPr lang="ru-RU" dirty="0"/>
              <a:t> </a:t>
            </a:r>
            <a:r>
              <a:rPr lang="ru-RU" dirty="0" err="1"/>
              <a:t>міського</a:t>
            </a:r>
            <a:r>
              <a:rPr lang="ru-RU" dirty="0"/>
              <a:t> </a:t>
            </a:r>
            <a:r>
              <a:rPr lang="ru-RU" dirty="0" err="1"/>
              <a:t>сміття</a:t>
            </a:r>
            <a:r>
              <a:rPr lang="ru-RU" dirty="0"/>
              <a:t>, як метал, </a:t>
            </a:r>
            <a:r>
              <a:rPr lang="ru-RU" dirty="0" err="1"/>
              <a:t>скло</a:t>
            </a:r>
            <a:r>
              <a:rPr lang="ru-RU" dirty="0"/>
              <a:t>, </a:t>
            </a:r>
            <a:r>
              <a:rPr lang="ru-RU" dirty="0" err="1"/>
              <a:t>полімери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/>
              <a:t>.</a:t>
            </a:r>
          </a:p>
          <a:p>
            <a:pPr marL="109728" indent="0">
              <a:buNone/>
            </a:pPr>
            <a:r>
              <a:rPr lang="ru-RU" dirty="0" err="1"/>
              <a:t>Останнім</a:t>
            </a:r>
            <a:r>
              <a:rPr lang="ru-RU" dirty="0"/>
              <a:t> часом у </a:t>
            </a:r>
            <a:r>
              <a:rPr lang="ru-RU" dirty="0" err="1"/>
              <a:t>світі</a:t>
            </a:r>
            <a:r>
              <a:rPr lang="ru-RU" dirty="0"/>
              <a:t> </a:t>
            </a:r>
            <a:r>
              <a:rPr lang="ru-RU" dirty="0" err="1"/>
              <a:t>будуються</a:t>
            </a:r>
            <a:r>
              <a:rPr lang="ru-RU" dirty="0"/>
              <a:t> </a:t>
            </a:r>
            <a:r>
              <a:rPr lang="ru-RU" dirty="0" err="1"/>
              <a:t>сміттєпереробні</a:t>
            </a:r>
            <a:r>
              <a:rPr lang="ru-RU" dirty="0"/>
              <a:t> заводи. </a:t>
            </a:r>
            <a:r>
              <a:rPr lang="ru-RU" dirty="0" err="1"/>
              <a:t>Сміття</a:t>
            </a:r>
            <a:r>
              <a:rPr lang="ru-RU" dirty="0"/>
              <a:t> на них </a:t>
            </a:r>
            <a:r>
              <a:rPr lang="ru-RU" dirty="0" err="1"/>
              <a:t>спочатку</a:t>
            </a:r>
            <a:r>
              <a:rPr lang="ru-RU" dirty="0"/>
              <a:t> </a:t>
            </a:r>
            <a:r>
              <a:rPr lang="ru-RU" dirty="0" err="1"/>
              <a:t>сортують</a:t>
            </a:r>
            <a:r>
              <a:rPr lang="ru-RU" dirty="0"/>
              <a:t> на </a:t>
            </a:r>
            <a:r>
              <a:rPr lang="ru-RU" dirty="0" err="1"/>
              <a:t>фракції</a:t>
            </a:r>
            <a:r>
              <a:rPr lang="ru-RU" dirty="0"/>
              <a:t>. </a:t>
            </a:r>
            <a:r>
              <a:rPr lang="ru-RU" dirty="0" err="1"/>
              <a:t>Металеві</a:t>
            </a:r>
            <a:r>
              <a:rPr lang="ru-RU" dirty="0"/>
              <a:t> </a:t>
            </a:r>
            <a:r>
              <a:rPr lang="ru-RU" dirty="0" err="1"/>
              <a:t>компоненти</a:t>
            </a:r>
            <a:r>
              <a:rPr lang="ru-RU" dirty="0"/>
              <a:t> </a:t>
            </a:r>
            <a:r>
              <a:rPr lang="ru-RU" dirty="0" err="1"/>
              <a:t>вилучають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магнітних</a:t>
            </a:r>
            <a:r>
              <a:rPr lang="ru-RU" dirty="0"/>
              <a:t> </a:t>
            </a:r>
            <a:r>
              <a:rPr lang="ru-RU" dirty="0" err="1"/>
              <a:t>сепараторів</a:t>
            </a:r>
            <a:r>
              <a:rPr lang="ru-RU" dirty="0"/>
              <a:t>, </a:t>
            </a:r>
            <a:r>
              <a:rPr lang="ru-RU" dirty="0" err="1"/>
              <a:t>пресують</a:t>
            </a:r>
            <a:r>
              <a:rPr lang="ru-RU" dirty="0"/>
              <a:t> у </a:t>
            </a:r>
            <a:r>
              <a:rPr lang="ru-RU" dirty="0" err="1"/>
              <a:t>брикети</a:t>
            </a:r>
            <a:r>
              <a:rPr lang="ru-RU" dirty="0"/>
              <a:t> і </a:t>
            </a:r>
            <a:r>
              <a:rPr lang="ru-RU" dirty="0" err="1"/>
              <a:t>відправляють</a:t>
            </a:r>
            <a:r>
              <a:rPr lang="ru-RU" dirty="0"/>
              <a:t> </a:t>
            </a:r>
            <a:endParaRPr lang="ru-RU" dirty="0" smtClean="0"/>
          </a:p>
          <a:p>
            <a:pPr marL="109728" indent="0">
              <a:buNone/>
            </a:pPr>
            <a:r>
              <a:rPr lang="ru-RU" dirty="0" smtClean="0"/>
              <a:t>на </a:t>
            </a:r>
            <a:r>
              <a:rPr lang="ru-RU" dirty="0"/>
              <a:t>переплавку. </a:t>
            </a:r>
            <a:r>
              <a:rPr lang="ru-RU" dirty="0" err="1"/>
              <a:t>Органіку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збирають</a:t>
            </a:r>
            <a:r>
              <a:rPr lang="ru-RU" dirty="0"/>
              <a:t> і </a:t>
            </a:r>
            <a:endParaRPr lang="ru-RU" dirty="0" smtClean="0"/>
          </a:p>
          <a:p>
            <a:pPr marL="109728" indent="0">
              <a:buNone/>
            </a:pPr>
            <a:r>
              <a:rPr lang="ru-RU" dirty="0" err="1" smtClean="0"/>
              <a:t>переробляють</a:t>
            </a:r>
            <a:r>
              <a:rPr lang="ru-RU" dirty="0" smtClean="0"/>
              <a:t> </a:t>
            </a:r>
            <a:r>
              <a:rPr lang="ru-RU" dirty="0"/>
              <a:t>у </a:t>
            </a:r>
            <a:r>
              <a:rPr lang="ru-RU" dirty="0" err="1"/>
              <a:t>біокамерах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 smtClean="0"/>
              <a:t>бактерій</a:t>
            </a:r>
            <a:endParaRPr lang="ru-RU" dirty="0" smtClean="0"/>
          </a:p>
          <a:p>
            <a:pPr marL="109728" indent="0">
              <a:buNone/>
            </a:pPr>
            <a:r>
              <a:rPr lang="ru-RU" dirty="0" smtClean="0"/>
              <a:t> </a:t>
            </a:r>
            <a:r>
              <a:rPr lang="ru-RU" dirty="0"/>
              <a:t>як компост для добрив. </a:t>
            </a:r>
            <a:r>
              <a:rPr lang="ru-RU" dirty="0" err="1"/>
              <a:t>Скло</a:t>
            </a:r>
            <a:r>
              <a:rPr lang="ru-RU" dirty="0"/>
              <a:t> </a:t>
            </a:r>
            <a:r>
              <a:rPr lang="ru-RU" dirty="0" err="1"/>
              <a:t>подрібнюють</a:t>
            </a:r>
            <a:r>
              <a:rPr lang="ru-RU" dirty="0"/>
              <a:t>. </a:t>
            </a:r>
            <a:endParaRPr lang="ru-RU" dirty="0" smtClean="0"/>
          </a:p>
          <a:p>
            <a:pPr marL="109728" indent="0">
              <a:buNone/>
            </a:pPr>
            <a:r>
              <a:rPr lang="ru-RU" dirty="0" err="1" smtClean="0"/>
              <a:t>Папір</a:t>
            </a:r>
            <a:r>
              <a:rPr lang="ru-RU" dirty="0"/>
              <a:t>, </a:t>
            </a:r>
            <a:r>
              <a:rPr lang="ru-RU" dirty="0" err="1"/>
              <a:t>лахміття</a:t>
            </a:r>
            <a:r>
              <a:rPr lang="ru-RU" dirty="0"/>
              <a:t>, картон, дерево й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горючі</a:t>
            </a:r>
            <a:r>
              <a:rPr lang="ru-RU" dirty="0"/>
              <a:t> </a:t>
            </a:r>
            <a:endParaRPr lang="ru-RU" dirty="0" smtClean="0"/>
          </a:p>
          <a:p>
            <a:pPr marL="109728" indent="0">
              <a:buNone/>
            </a:pPr>
            <a:r>
              <a:rPr lang="ru-RU" dirty="0" err="1" smtClean="0"/>
              <a:t>матеріали</a:t>
            </a:r>
            <a:r>
              <a:rPr lang="ru-RU" dirty="0" smtClean="0"/>
              <a:t> </a:t>
            </a:r>
            <a:r>
              <a:rPr lang="ru-RU" dirty="0" err="1"/>
              <a:t>спалюють</a:t>
            </a:r>
            <a:r>
              <a:rPr lang="ru-RU" dirty="0"/>
              <a:t> у </a:t>
            </a:r>
            <a:r>
              <a:rPr lang="ru-RU" dirty="0" err="1"/>
              <a:t>спеціальних</a:t>
            </a:r>
            <a:r>
              <a:rPr lang="ru-RU" dirty="0"/>
              <a:t> </a:t>
            </a:r>
            <a:r>
              <a:rPr lang="ru-RU" dirty="0" err="1"/>
              <a:t>котельних</a:t>
            </a:r>
            <a:r>
              <a:rPr lang="ru-RU" dirty="0"/>
              <a:t> </a:t>
            </a:r>
            <a:endParaRPr lang="ru-RU" dirty="0" smtClean="0"/>
          </a:p>
          <a:p>
            <a:pPr marL="109728" indent="0">
              <a:buNone/>
            </a:pPr>
            <a:r>
              <a:rPr lang="ru-RU" dirty="0" smtClean="0"/>
              <a:t>установках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утилізацією</a:t>
            </a:r>
            <a:r>
              <a:rPr lang="ru-RU" dirty="0"/>
              <a:t> тепла. </a:t>
            </a:r>
            <a:r>
              <a:rPr lang="ru-RU" dirty="0" err="1" smtClean="0"/>
              <a:t>Найбільші</a:t>
            </a:r>
            <a:r>
              <a:rPr lang="ru-RU" dirty="0" smtClean="0"/>
              <a:t> </a:t>
            </a:r>
          </a:p>
          <a:p>
            <a:pPr marL="109728" indent="0">
              <a:buNone/>
            </a:pPr>
            <a:r>
              <a:rPr lang="ru-RU" dirty="0" err="1" smtClean="0"/>
              <a:t>труднощі</a:t>
            </a:r>
            <a:r>
              <a:rPr lang="ru-RU" dirty="0" smtClean="0"/>
              <a:t> </a:t>
            </a:r>
            <a:r>
              <a:rPr lang="ru-RU" dirty="0" err="1"/>
              <a:t>пов'язані</a:t>
            </a:r>
            <a:r>
              <a:rPr lang="ru-RU" dirty="0"/>
              <a:t> з </a:t>
            </a:r>
            <a:r>
              <a:rPr lang="ru-RU" dirty="0" err="1"/>
              <a:t>пластмасами</a:t>
            </a:r>
            <a:r>
              <a:rPr lang="ru-RU" dirty="0"/>
              <a:t>: вони погано </a:t>
            </a:r>
            <a:endParaRPr lang="ru-RU" dirty="0" smtClean="0"/>
          </a:p>
          <a:p>
            <a:pPr marL="109728" indent="0">
              <a:buNone/>
            </a:pPr>
            <a:r>
              <a:rPr lang="ru-RU" dirty="0" err="1" smtClean="0"/>
              <a:t>горять</a:t>
            </a:r>
            <a:r>
              <a:rPr lang="ru-RU" dirty="0"/>
              <a:t>, сильно </a:t>
            </a:r>
            <a:r>
              <a:rPr lang="ru-RU" dirty="0" err="1"/>
              <a:t>заплавлюють</a:t>
            </a:r>
            <a:r>
              <a:rPr lang="ru-RU" dirty="0"/>
              <a:t> і </a:t>
            </a:r>
            <a:r>
              <a:rPr lang="ru-RU" dirty="0" err="1"/>
              <a:t>виводять</a:t>
            </a:r>
            <a:r>
              <a:rPr lang="ru-RU" dirty="0"/>
              <a:t> з ладу </a:t>
            </a:r>
            <a:endParaRPr lang="ru-RU" dirty="0" smtClean="0"/>
          </a:p>
          <a:p>
            <a:pPr marL="109728" indent="0">
              <a:buNone/>
            </a:pPr>
            <a:r>
              <a:rPr lang="ru-RU" dirty="0" err="1" smtClean="0"/>
              <a:t>колосникові</a:t>
            </a:r>
            <a:r>
              <a:rPr lang="ru-RU" dirty="0" smtClean="0"/>
              <a:t> </a:t>
            </a:r>
            <a:r>
              <a:rPr lang="ru-RU" dirty="0" err="1"/>
              <a:t>решітки</a:t>
            </a:r>
            <a:r>
              <a:rPr lang="ru-RU" dirty="0"/>
              <a:t>, а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горіння</a:t>
            </a:r>
            <a:r>
              <a:rPr lang="ru-RU" dirty="0"/>
              <a:t> </a:t>
            </a:r>
            <a:r>
              <a:rPr lang="ru-RU" dirty="0" err="1" smtClean="0"/>
              <a:t>виділяють</a:t>
            </a:r>
            <a:endParaRPr lang="ru-RU" dirty="0" smtClean="0"/>
          </a:p>
          <a:p>
            <a:pPr marL="109728" indent="0">
              <a:buNone/>
            </a:pPr>
            <a:r>
              <a:rPr lang="ru-RU" dirty="0" smtClean="0"/>
              <a:t> </a:t>
            </a:r>
            <a:r>
              <a:rPr lang="ru-RU" dirty="0" err="1"/>
              <a:t>смердючі</a:t>
            </a:r>
            <a:r>
              <a:rPr lang="ru-RU" dirty="0"/>
              <a:t> </a:t>
            </a:r>
            <a:r>
              <a:rPr lang="ru-RU" dirty="0" err="1"/>
              <a:t>дими</a:t>
            </a:r>
            <a:r>
              <a:rPr lang="ru-RU" dirty="0"/>
              <a:t> і </a:t>
            </a:r>
            <a:r>
              <a:rPr lang="ru-RU" dirty="0" err="1"/>
              <a:t>шкідливі</a:t>
            </a:r>
            <a:r>
              <a:rPr lang="ru-RU" dirty="0"/>
              <a:t> </a:t>
            </a:r>
            <a:r>
              <a:rPr lang="ru-RU" dirty="0" err="1"/>
              <a:t>хімічні</a:t>
            </a:r>
            <a:r>
              <a:rPr lang="ru-RU" dirty="0"/>
              <a:t> </a:t>
            </a:r>
            <a:r>
              <a:rPr lang="ru-RU" dirty="0" err="1"/>
              <a:t>сполуки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endParaRPr lang="ru-RU" dirty="0" smtClean="0"/>
          </a:p>
          <a:p>
            <a:pPr marL="109728" indent="0">
              <a:buNone/>
            </a:pPr>
            <a:r>
              <a:rPr lang="ru-RU" dirty="0" smtClean="0"/>
              <a:t>погано </a:t>
            </a:r>
            <a:r>
              <a:rPr lang="ru-RU" dirty="0" err="1"/>
              <a:t>піддаються</a:t>
            </a:r>
            <a:r>
              <a:rPr lang="ru-RU" dirty="0"/>
              <a:t> </a:t>
            </a:r>
            <a:r>
              <a:rPr lang="ru-RU" dirty="0" err="1"/>
              <a:t>очищенню</a:t>
            </a:r>
            <a:r>
              <a:rPr lang="ru-RU" dirty="0"/>
              <a:t>.</a:t>
            </a:r>
          </a:p>
          <a:p>
            <a:pPr marL="109728" indent="0">
              <a:buNone/>
            </a:pP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3851436"/>
            <a:ext cx="4104456" cy="3062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9255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109728" indent="0" algn="ctr">
              <a:buNone/>
            </a:pPr>
            <a:r>
              <a:rPr lang="uk-UA" sz="8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Дякую за увагу!</a:t>
            </a:r>
            <a:endParaRPr lang="uk-UA" sz="8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11387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4118" y="764704"/>
            <a:ext cx="9001000" cy="4176464"/>
          </a:xfrm>
        </p:spPr>
        <p:txBody>
          <a:bodyPr>
            <a:normAutofit fontScale="77500" lnSpcReduction="20000"/>
          </a:bodyPr>
          <a:lstStyle/>
          <a:p>
            <a:pPr marL="109728" indent="0">
              <a:buNone/>
            </a:pPr>
            <a:r>
              <a:rPr lang="ru-RU" dirty="0" err="1"/>
              <a:t>Забруднення</a:t>
            </a:r>
            <a:r>
              <a:rPr lang="ru-RU" dirty="0"/>
              <a:t> 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зміна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навколишнього</a:t>
            </a:r>
            <a:r>
              <a:rPr lang="ru-RU" dirty="0"/>
              <a:t> </a:t>
            </a:r>
            <a:r>
              <a:rPr lang="ru-RU" dirty="0" err="1"/>
              <a:t>середовища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призводить</a:t>
            </a:r>
            <a:r>
              <a:rPr lang="ru-RU" dirty="0"/>
              <a:t> до </a:t>
            </a:r>
            <a:r>
              <a:rPr lang="ru-RU" dirty="0" err="1"/>
              <a:t>негативних</a:t>
            </a:r>
            <a:r>
              <a:rPr lang="ru-RU" dirty="0"/>
              <a:t> </a:t>
            </a:r>
            <a:r>
              <a:rPr lang="ru-RU" dirty="0" err="1"/>
              <a:t>наслідків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 err="1"/>
              <a:t>Розрізняють</a:t>
            </a:r>
            <a:r>
              <a:rPr lang="ru-RU" dirty="0"/>
              <a:t> </a:t>
            </a:r>
            <a:r>
              <a:rPr lang="ru-RU" dirty="0" err="1">
                <a:solidFill>
                  <a:schemeClr val="accent2"/>
                </a:solidFill>
              </a:rPr>
              <a:t>природні</a:t>
            </a:r>
            <a:r>
              <a:rPr lang="ru-RU" dirty="0"/>
              <a:t> й </a:t>
            </a:r>
            <a:r>
              <a:rPr lang="ru-RU" dirty="0" err="1">
                <a:solidFill>
                  <a:schemeClr val="accent2"/>
                </a:solidFill>
              </a:rPr>
              <a:t>антропогенні</a:t>
            </a:r>
            <a:r>
              <a:rPr lang="ru-RU" dirty="0"/>
              <a:t> </a:t>
            </a:r>
            <a:r>
              <a:rPr lang="ru-RU" dirty="0" err="1"/>
              <a:t>забруднення</a:t>
            </a:r>
            <a:r>
              <a:rPr lang="ru-RU" dirty="0"/>
              <a:t>. </a:t>
            </a:r>
            <a:r>
              <a:rPr lang="ru-RU" dirty="0" err="1">
                <a:solidFill>
                  <a:schemeClr val="accent2"/>
                </a:solidFill>
              </a:rPr>
              <a:t>Природне</a:t>
            </a:r>
            <a:r>
              <a:rPr lang="ru-RU" dirty="0">
                <a:solidFill>
                  <a:schemeClr val="accent2"/>
                </a:solidFill>
              </a:rPr>
              <a:t> </a:t>
            </a:r>
            <a:r>
              <a:rPr lang="ru-RU" dirty="0" err="1"/>
              <a:t>виникає</a:t>
            </a:r>
            <a:r>
              <a:rPr lang="ru-RU" dirty="0"/>
              <a:t> в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природних</a:t>
            </a:r>
            <a:r>
              <a:rPr lang="ru-RU" dirty="0"/>
              <a:t> причин — </a:t>
            </a:r>
            <a:r>
              <a:rPr lang="ru-RU" dirty="0" err="1"/>
              <a:t>виверження</a:t>
            </a:r>
            <a:r>
              <a:rPr lang="ru-RU" dirty="0"/>
              <a:t> </a:t>
            </a:r>
            <a:r>
              <a:rPr lang="ru-RU" dirty="0" err="1"/>
              <a:t>вулканів</a:t>
            </a:r>
            <a:r>
              <a:rPr lang="ru-RU" dirty="0"/>
              <a:t>,</a:t>
            </a:r>
            <a:br>
              <a:rPr lang="ru-RU" dirty="0"/>
            </a:br>
            <a:r>
              <a:rPr lang="ru-RU" dirty="0" err="1"/>
              <a:t>землетрусів</a:t>
            </a:r>
            <a:r>
              <a:rPr lang="ru-RU" dirty="0"/>
              <a:t>, </a:t>
            </a:r>
            <a:r>
              <a:rPr lang="ru-RU" dirty="0" err="1"/>
              <a:t>катастрофічних</a:t>
            </a:r>
            <a:r>
              <a:rPr lang="ru-RU" dirty="0"/>
              <a:t> </a:t>
            </a:r>
            <a:r>
              <a:rPr lang="ru-RU" dirty="0" err="1"/>
              <a:t>повеней</a:t>
            </a:r>
            <a:r>
              <a:rPr lang="ru-RU" dirty="0"/>
              <a:t>, </a:t>
            </a:r>
            <a:r>
              <a:rPr lang="ru-RU" dirty="0" err="1"/>
              <a:t>пожеж</a:t>
            </a:r>
            <a:r>
              <a:rPr lang="ru-RU" dirty="0"/>
              <a:t>. </a:t>
            </a:r>
            <a:r>
              <a:rPr lang="ru-RU" dirty="0" err="1">
                <a:solidFill>
                  <a:schemeClr val="accent2"/>
                </a:solidFill>
              </a:rPr>
              <a:t>Антропогенне</a:t>
            </a:r>
            <a:r>
              <a:rPr lang="ru-RU" dirty="0">
                <a:solidFill>
                  <a:schemeClr val="accent2"/>
                </a:solidFill>
              </a:rPr>
              <a:t> </a:t>
            </a:r>
            <a:r>
              <a:rPr lang="ru-RU" dirty="0" err="1"/>
              <a:t>забруднення</a:t>
            </a:r>
            <a:r>
              <a:rPr lang="ru-RU" dirty="0"/>
              <a:t> — результат </a:t>
            </a:r>
            <a:r>
              <a:rPr lang="ru-RU" dirty="0" err="1"/>
              <a:t>людської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/>
              <a:t>У наш час </a:t>
            </a:r>
            <a:r>
              <a:rPr lang="ru-RU" dirty="0" err="1"/>
              <a:t>загальна</a:t>
            </a:r>
            <a:r>
              <a:rPr lang="ru-RU" dirty="0"/>
              <a:t> </a:t>
            </a:r>
            <a:r>
              <a:rPr lang="ru-RU" dirty="0" err="1"/>
              <a:t>потужність</a:t>
            </a:r>
            <a:r>
              <a:rPr lang="ru-RU" dirty="0"/>
              <a:t> </a:t>
            </a:r>
            <a:r>
              <a:rPr lang="ru-RU" dirty="0" err="1"/>
              <a:t>джерел</a:t>
            </a:r>
            <a:r>
              <a:rPr lang="ru-RU" dirty="0"/>
              <a:t> антропогенного </a:t>
            </a:r>
            <a:r>
              <a:rPr lang="ru-RU" dirty="0" err="1"/>
              <a:t>забруднення</a:t>
            </a:r>
            <a:r>
              <a:rPr lang="ru-RU" dirty="0"/>
              <a:t> в </a:t>
            </a:r>
            <a:r>
              <a:rPr lang="ru-RU" dirty="0" err="1"/>
              <a:t>багатьох</a:t>
            </a:r>
            <a:r>
              <a:rPr lang="ru-RU" dirty="0"/>
              <a:t> </a:t>
            </a:r>
            <a:r>
              <a:rPr lang="ru-RU" dirty="0" err="1"/>
              <a:t>випадках</a:t>
            </a:r>
            <a:r>
              <a:rPr lang="ru-RU" dirty="0"/>
              <a:t> </a:t>
            </a:r>
            <a:r>
              <a:rPr lang="ru-RU" dirty="0" err="1"/>
              <a:t>перевершує</a:t>
            </a:r>
            <a:r>
              <a:rPr lang="ru-RU" dirty="0"/>
              <a:t> </a:t>
            </a:r>
            <a:r>
              <a:rPr lang="ru-RU" dirty="0" err="1"/>
              <a:t>потужність</a:t>
            </a:r>
            <a:r>
              <a:rPr lang="ru-RU" dirty="0"/>
              <a:t> </a:t>
            </a:r>
            <a:r>
              <a:rPr lang="ru-RU" dirty="0" err="1"/>
              <a:t>природних</a:t>
            </a:r>
            <a:r>
              <a:rPr lang="ru-RU" dirty="0"/>
              <a:t>. </a:t>
            </a:r>
            <a:r>
              <a:rPr lang="ru-RU" dirty="0" err="1"/>
              <a:t>Природні</a:t>
            </a:r>
            <a:r>
              <a:rPr lang="ru-RU" dirty="0"/>
              <a:t> </a:t>
            </a:r>
            <a:r>
              <a:rPr lang="ru-RU" dirty="0" err="1"/>
              <a:t>джерела</a:t>
            </a:r>
            <a:r>
              <a:rPr lang="ru-RU" dirty="0"/>
              <a:t> </a:t>
            </a:r>
            <a:r>
              <a:rPr lang="ru-RU" dirty="0" err="1"/>
              <a:t>нітроген</a:t>
            </a:r>
            <a:r>
              <a:rPr lang="ru-RU" dirty="0"/>
              <a:t> оксиду </a:t>
            </a:r>
            <a:r>
              <a:rPr lang="ru-RU" dirty="0" err="1"/>
              <a:t>викидають</a:t>
            </a:r>
            <a:r>
              <a:rPr lang="ru-RU" dirty="0"/>
              <a:t> ЗО млн т на </a:t>
            </a:r>
            <a:r>
              <a:rPr lang="ru-RU" dirty="0" err="1"/>
              <a:t>рік</a:t>
            </a:r>
            <a:r>
              <a:rPr lang="ru-RU" dirty="0"/>
              <a:t>, а </a:t>
            </a:r>
            <a:r>
              <a:rPr lang="ru-RU" dirty="0" err="1"/>
              <a:t>антропогенні</a:t>
            </a:r>
            <a:r>
              <a:rPr lang="ru-RU" dirty="0"/>
              <a:t> — 35-50 млн т; </a:t>
            </a:r>
            <a:r>
              <a:rPr lang="ru-RU" dirty="0" err="1"/>
              <a:t>двоокису</a:t>
            </a:r>
            <a:r>
              <a:rPr lang="ru-RU" dirty="0"/>
              <a:t> </a:t>
            </a:r>
            <a:r>
              <a:rPr lang="ru-RU" dirty="0" err="1"/>
              <a:t>Сульфуру</a:t>
            </a:r>
            <a:r>
              <a:rPr lang="ru-RU" dirty="0"/>
              <a:t>, </a:t>
            </a:r>
            <a:r>
              <a:rPr lang="ru-RU" dirty="0" err="1"/>
              <a:t>відповідно</a:t>
            </a:r>
            <a:r>
              <a:rPr lang="ru-RU" dirty="0"/>
              <a:t>, ЗО і </a:t>
            </a:r>
            <a:r>
              <a:rPr lang="ru-RU" dirty="0" err="1"/>
              <a:t>понад</a:t>
            </a:r>
            <a:r>
              <a:rPr lang="ru-RU" dirty="0"/>
              <a:t> 150 млн т. У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</a:t>
            </a:r>
            <a:r>
              <a:rPr lang="ru-RU" dirty="0" err="1"/>
              <a:t>свинцю</a:t>
            </a:r>
            <a:r>
              <a:rPr lang="ru-RU" dirty="0"/>
              <a:t> </a:t>
            </a:r>
            <a:r>
              <a:rPr lang="ru-RU" dirty="0" err="1"/>
              <a:t>потрапляє</a:t>
            </a:r>
            <a:r>
              <a:rPr lang="ru-RU" dirty="0"/>
              <a:t> в </a:t>
            </a:r>
            <a:r>
              <a:rPr lang="ru-RU" dirty="0" err="1"/>
              <a:t>біосферу</a:t>
            </a:r>
            <a:r>
              <a:rPr lang="ru-RU" dirty="0"/>
              <a:t> в 10 </a:t>
            </a:r>
            <a:r>
              <a:rPr lang="ru-RU" dirty="0" err="1"/>
              <a:t>разів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у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природних</a:t>
            </a:r>
            <a:r>
              <a:rPr lang="ru-RU" dirty="0"/>
              <a:t> </a:t>
            </a:r>
            <a:r>
              <a:rPr lang="ru-RU" dirty="0" err="1"/>
              <a:t>забруднень</a:t>
            </a:r>
            <a:r>
              <a:rPr lang="ru-RU" dirty="0"/>
              <a:t>.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4365104"/>
            <a:ext cx="3810000" cy="2381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6718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323528" y="476672"/>
            <a:ext cx="8229600" cy="4325112"/>
          </a:xfrm>
        </p:spPr>
        <p:txBody>
          <a:bodyPr>
            <a:normAutofit fontScale="92500"/>
          </a:bodyPr>
          <a:lstStyle/>
          <a:p>
            <a:pPr marL="109728" indent="0">
              <a:buNone/>
            </a:pPr>
            <a:r>
              <a:rPr lang="ru-RU" sz="5000" dirty="0">
                <a:solidFill>
                  <a:schemeClr val="accent2"/>
                </a:solidFill>
                <a:latin typeface="Calibri"/>
                <a:ea typeface="+mj-ea"/>
                <a:cs typeface="+mj-cs"/>
              </a:rPr>
              <a:t>Як писав один з </a:t>
            </a:r>
            <a:r>
              <a:rPr lang="ru-RU" sz="5000" dirty="0" err="1">
                <a:solidFill>
                  <a:schemeClr val="accent2"/>
                </a:solidFill>
                <a:latin typeface="Calibri"/>
                <a:ea typeface="+mj-ea"/>
                <a:cs typeface="+mj-cs"/>
              </a:rPr>
              <a:t>мандрівників</a:t>
            </a:r>
            <a:r>
              <a:rPr lang="ru-RU" sz="5000" dirty="0">
                <a:solidFill>
                  <a:schemeClr val="accent2"/>
                </a:solidFill>
                <a:latin typeface="Calibri"/>
                <a:ea typeface="+mj-ea"/>
                <a:cs typeface="+mj-cs"/>
              </a:rPr>
              <a:t>: </a:t>
            </a:r>
            <a:endParaRPr lang="ru-RU" sz="5000" dirty="0" smtClean="0">
              <a:solidFill>
                <a:schemeClr val="accent2"/>
              </a:solidFill>
              <a:latin typeface="Calibri"/>
              <a:ea typeface="+mj-ea"/>
              <a:cs typeface="+mj-cs"/>
            </a:endParaRPr>
          </a:p>
          <a:p>
            <a:pPr marL="109728" indent="0">
              <a:buNone/>
            </a:pPr>
            <a:r>
              <a:rPr lang="ru-RU" sz="50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"</a:t>
            </a:r>
            <a:r>
              <a:rPr lang="ru-RU" sz="50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Серед</a:t>
            </a:r>
            <a:r>
              <a:rPr lang="ru-RU" sz="50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 океану, </a:t>
            </a:r>
            <a:r>
              <a:rPr lang="ru-RU" sz="50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відкритого</a:t>
            </a:r>
            <a:r>
              <a:rPr lang="ru-RU" sz="50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 для </a:t>
            </a:r>
            <a:r>
              <a:rPr lang="ru-RU" sz="50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Європи</a:t>
            </a:r>
            <a:r>
              <a:rPr lang="ru-RU" sz="50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 Колумбом, </a:t>
            </a:r>
            <a:r>
              <a:rPr lang="ru-RU" sz="50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тепер</a:t>
            </a:r>
            <a:r>
              <a:rPr lang="ru-RU" sz="50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 не </a:t>
            </a:r>
            <a:r>
              <a:rPr lang="ru-RU" sz="50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можна</a:t>
            </a:r>
            <a:r>
              <a:rPr lang="ru-RU" sz="50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 </a:t>
            </a:r>
            <a:r>
              <a:rPr lang="ru-RU" sz="50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занурити</a:t>
            </a:r>
            <a:r>
              <a:rPr lang="ru-RU" sz="50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 руку в воду, </a:t>
            </a:r>
            <a:r>
              <a:rPr lang="ru-RU" sz="50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щоб</a:t>
            </a:r>
            <a:r>
              <a:rPr lang="ru-RU" sz="50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 не </a:t>
            </a:r>
            <a:r>
              <a:rPr lang="ru-RU" sz="50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вимазатись</a:t>
            </a:r>
            <a:r>
              <a:rPr lang="ru-RU" sz="50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 в </a:t>
            </a:r>
            <a:r>
              <a:rPr lang="ru-RU" sz="50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бруді</a:t>
            </a:r>
            <a:r>
              <a:rPr lang="ru-RU" sz="50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".</a:t>
            </a:r>
            <a:endParaRPr lang="uk-UA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4077072"/>
            <a:ext cx="6029325" cy="2661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6880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404664"/>
            <a:ext cx="8229600" cy="1066800"/>
          </a:xfrm>
        </p:spPr>
        <p:txBody>
          <a:bodyPr/>
          <a:lstStyle/>
          <a:p>
            <a:pPr algn="ctr"/>
            <a:r>
              <a:rPr lang="uk-UA" dirty="0" err="1" smtClean="0"/>
              <a:t>Забрудення</a:t>
            </a:r>
            <a:r>
              <a:rPr lang="uk-UA" dirty="0" smtClean="0"/>
              <a:t> водойм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743" y="1340768"/>
            <a:ext cx="4229703" cy="2499994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03848" y="1268760"/>
            <a:ext cx="5205264" cy="5733256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ru-RU" sz="1800" dirty="0">
                <a:latin typeface="Calibri"/>
                <a:ea typeface="+mj-ea"/>
                <a:cs typeface="+mj-cs"/>
              </a:rPr>
              <a:t>У </a:t>
            </a:r>
            <a:r>
              <a:rPr lang="ru-RU" sz="1800" dirty="0" err="1">
                <a:latin typeface="Calibri"/>
                <a:ea typeface="+mj-ea"/>
                <a:cs typeface="+mj-cs"/>
              </a:rPr>
              <a:t>результаті</a:t>
            </a:r>
            <a:r>
              <a:rPr lang="ru-RU" sz="1800" dirty="0">
                <a:latin typeface="Calibri"/>
                <a:ea typeface="+mj-ea"/>
                <a:cs typeface="+mj-cs"/>
              </a:rPr>
              <a:t> </a:t>
            </a:r>
            <a:r>
              <a:rPr lang="ru-RU" sz="1800" dirty="0" err="1">
                <a:latin typeface="Calibri"/>
                <a:ea typeface="+mj-ea"/>
                <a:cs typeface="+mj-cs"/>
              </a:rPr>
              <a:t>інтенсивного</a:t>
            </a:r>
            <a:r>
              <a:rPr lang="ru-RU" sz="1800" dirty="0">
                <a:latin typeface="Calibri"/>
                <a:ea typeface="+mj-ea"/>
                <a:cs typeface="+mj-cs"/>
              </a:rPr>
              <a:t> </a:t>
            </a:r>
            <a:r>
              <a:rPr lang="ru-RU" sz="1800" dirty="0" err="1">
                <a:latin typeface="Calibri"/>
                <a:ea typeface="+mj-ea"/>
                <a:cs typeface="+mj-cs"/>
              </a:rPr>
              <a:t>використання</a:t>
            </a:r>
            <a:r>
              <a:rPr lang="ru-RU" sz="1800" dirty="0">
                <a:latin typeface="Calibri"/>
                <a:ea typeface="+mj-ea"/>
                <a:cs typeface="+mj-cs"/>
              </a:rPr>
              <a:t> </a:t>
            </a:r>
            <a:r>
              <a:rPr lang="ru-RU" sz="1800" dirty="0" err="1">
                <a:latin typeface="Calibri"/>
                <a:ea typeface="+mj-ea"/>
                <a:cs typeface="+mj-cs"/>
              </a:rPr>
              <a:t>людством</a:t>
            </a:r>
            <a:r>
              <a:rPr lang="ru-RU" sz="1800" dirty="0">
                <a:latin typeface="Calibri"/>
                <a:ea typeface="+mj-ea"/>
                <a:cs typeface="+mj-cs"/>
              </a:rPr>
              <a:t> </a:t>
            </a:r>
            <a:r>
              <a:rPr lang="ru-RU" sz="1800" dirty="0" err="1">
                <a:latin typeface="Calibri"/>
                <a:ea typeface="+mj-ea"/>
                <a:cs typeface="+mj-cs"/>
              </a:rPr>
              <a:t>водних</a:t>
            </a:r>
            <a:r>
              <a:rPr lang="ru-RU" sz="1800" dirty="0">
                <a:latin typeface="Calibri"/>
                <a:ea typeface="+mj-ea"/>
                <a:cs typeface="+mj-cs"/>
              </a:rPr>
              <a:t> </a:t>
            </a:r>
            <a:r>
              <a:rPr lang="ru-RU" sz="1800" dirty="0" err="1">
                <a:latin typeface="Calibri"/>
                <a:ea typeface="+mj-ea"/>
                <a:cs typeface="+mj-cs"/>
              </a:rPr>
              <a:t>ресурсів</a:t>
            </a:r>
            <a:r>
              <a:rPr lang="ru-RU" sz="1800" dirty="0">
                <a:latin typeface="Calibri"/>
                <a:ea typeface="+mj-ea"/>
                <a:cs typeface="+mj-cs"/>
              </a:rPr>
              <a:t> </a:t>
            </a:r>
            <a:r>
              <a:rPr lang="ru-RU" sz="1800" dirty="0" err="1">
                <a:latin typeface="Calibri"/>
                <a:ea typeface="+mj-ea"/>
                <a:cs typeface="+mj-cs"/>
              </a:rPr>
              <a:t>відбуваються</a:t>
            </a:r>
            <a:r>
              <a:rPr lang="ru-RU" sz="1800" dirty="0">
                <a:latin typeface="Calibri"/>
                <a:ea typeface="+mj-ea"/>
                <a:cs typeface="+mj-cs"/>
              </a:rPr>
              <a:t> </a:t>
            </a:r>
            <a:r>
              <a:rPr lang="ru-RU" sz="1800" dirty="0" err="1">
                <a:latin typeface="Calibri"/>
                <a:ea typeface="+mj-ea"/>
                <a:cs typeface="+mj-cs"/>
              </a:rPr>
              <a:t>значні</a:t>
            </a:r>
            <a:r>
              <a:rPr lang="ru-RU" sz="1800" dirty="0">
                <a:latin typeface="Calibri"/>
                <a:ea typeface="+mj-ea"/>
                <a:cs typeface="+mj-cs"/>
              </a:rPr>
              <a:t> </a:t>
            </a:r>
            <a:r>
              <a:rPr lang="ru-RU" sz="1800" dirty="0" err="1">
                <a:latin typeface="Calibri"/>
                <a:ea typeface="+mj-ea"/>
                <a:cs typeface="+mj-cs"/>
              </a:rPr>
              <a:t>зміни</a:t>
            </a:r>
            <a:r>
              <a:rPr lang="ru-RU" sz="1800" dirty="0">
                <a:latin typeface="Calibri"/>
                <a:ea typeface="+mj-ea"/>
                <a:cs typeface="+mj-cs"/>
              </a:rPr>
              <a:t> в </a:t>
            </a:r>
            <a:r>
              <a:rPr lang="ru-RU" sz="1800" dirty="0" err="1">
                <a:latin typeface="Calibri"/>
                <a:ea typeface="+mj-ea"/>
                <a:cs typeface="+mj-cs"/>
              </a:rPr>
              <a:t>гідросфері</a:t>
            </a:r>
            <a:r>
              <a:rPr lang="ru-RU" sz="1800" dirty="0">
                <a:latin typeface="Calibri"/>
                <a:ea typeface="+mj-ea"/>
                <a:cs typeface="+mj-cs"/>
              </a:rPr>
              <a:t>. </a:t>
            </a:r>
            <a:r>
              <a:rPr lang="ru-RU" sz="1800" dirty="0" err="1">
                <a:latin typeface="Calibri"/>
                <a:ea typeface="+mj-ea"/>
                <a:cs typeface="+mj-cs"/>
              </a:rPr>
              <a:t>Це</a:t>
            </a:r>
            <a:r>
              <a:rPr lang="ru-RU" sz="1800" dirty="0">
                <a:latin typeface="Calibri"/>
                <a:ea typeface="+mj-ea"/>
                <a:cs typeface="+mj-cs"/>
              </a:rPr>
              <a:t> </a:t>
            </a:r>
            <a:r>
              <a:rPr lang="ru-RU" sz="1800" dirty="0" err="1">
                <a:latin typeface="Calibri"/>
                <a:ea typeface="+mj-ea"/>
                <a:cs typeface="+mj-cs"/>
              </a:rPr>
              <a:t>призвело</a:t>
            </a:r>
            <a:r>
              <a:rPr lang="ru-RU" sz="1800" dirty="0">
                <a:latin typeface="Calibri"/>
                <a:ea typeface="+mj-ea"/>
                <a:cs typeface="+mj-cs"/>
              </a:rPr>
              <a:t> до того, </a:t>
            </a:r>
            <a:r>
              <a:rPr lang="ru-RU" sz="1800" dirty="0" err="1">
                <a:latin typeface="Calibri"/>
                <a:ea typeface="+mj-ea"/>
                <a:cs typeface="+mj-cs"/>
              </a:rPr>
              <a:t>що</a:t>
            </a:r>
            <a:r>
              <a:rPr lang="ru-RU" sz="1800" dirty="0">
                <a:latin typeface="Calibri"/>
                <a:ea typeface="+mj-ea"/>
                <a:cs typeface="+mj-cs"/>
              </a:rPr>
              <a:t> </a:t>
            </a:r>
            <a:r>
              <a:rPr lang="ru-RU" sz="1800" dirty="0" err="1">
                <a:latin typeface="Calibri"/>
                <a:ea typeface="+mj-ea"/>
                <a:cs typeface="+mj-cs"/>
              </a:rPr>
              <a:t>нині</a:t>
            </a:r>
            <a:r>
              <a:rPr lang="ru-RU" sz="1800" dirty="0">
                <a:latin typeface="Calibri"/>
                <a:ea typeface="+mj-ea"/>
                <a:cs typeface="+mj-cs"/>
              </a:rPr>
              <a:t> на </a:t>
            </a:r>
            <a:r>
              <a:rPr lang="ru-RU" sz="1800" dirty="0" err="1">
                <a:latin typeface="Calibri"/>
                <a:ea typeface="+mj-ea"/>
                <a:cs typeface="+mj-cs"/>
              </a:rPr>
              <a:t>Землі</a:t>
            </a:r>
            <a:r>
              <a:rPr lang="ru-RU" sz="1800" dirty="0">
                <a:latin typeface="Calibri"/>
                <a:ea typeface="+mj-ea"/>
                <a:cs typeface="+mj-cs"/>
              </a:rPr>
              <a:t> </a:t>
            </a:r>
            <a:r>
              <a:rPr lang="ru-RU" sz="1800" dirty="0" err="1">
                <a:latin typeface="Calibri"/>
                <a:ea typeface="+mj-ea"/>
                <a:cs typeface="+mj-cs"/>
              </a:rPr>
              <a:t>вже</a:t>
            </a:r>
            <a:r>
              <a:rPr lang="ru-RU" sz="1800" dirty="0">
                <a:latin typeface="Calibri"/>
                <a:ea typeface="+mj-ea"/>
                <a:cs typeface="+mj-cs"/>
              </a:rPr>
              <a:t> практично не </a:t>
            </a:r>
            <a:r>
              <a:rPr lang="ru-RU" sz="1800" dirty="0" err="1">
                <a:latin typeface="Calibri"/>
                <a:ea typeface="+mj-ea"/>
                <a:cs typeface="+mj-cs"/>
              </a:rPr>
              <a:t>залишилося</a:t>
            </a:r>
            <a:r>
              <a:rPr lang="ru-RU" sz="1800" dirty="0">
                <a:latin typeface="Calibri"/>
                <a:ea typeface="+mj-ea"/>
                <a:cs typeface="+mj-cs"/>
              </a:rPr>
              <a:t> великих </a:t>
            </a:r>
            <a:r>
              <a:rPr lang="ru-RU" sz="1800" dirty="0" err="1">
                <a:latin typeface="Calibri"/>
                <a:ea typeface="+mj-ea"/>
                <a:cs typeface="+mj-cs"/>
              </a:rPr>
              <a:t>річкових</a:t>
            </a:r>
            <a:r>
              <a:rPr lang="ru-RU" sz="1800" dirty="0">
                <a:latin typeface="Calibri"/>
                <a:ea typeface="+mj-ea"/>
                <a:cs typeface="+mj-cs"/>
              </a:rPr>
              <a:t> систем з </a:t>
            </a:r>
            <a:r>
              <a:rPr lang="ru-RU" sz="1800" dirty="0" err="1">
                <a:latin typeface="Calibri"/>
                <a:ea typeface="+mj-ea"/>
                <a:cs typeface="+mj-cs"/>
              </a:rPr>
              <a:t>гідрологічним</a:t>
            </a:r>
            <a:r>
              <a:rPr lang="ru-RU" sz="1800" dirty="0">
                <a:latin typeface="Calibri"/>
                <a:ea typeface="+mj-ea"/>
                <a:cs typeface="+mj-cs"/>
              </a:rPr>
              <a:t> режимом і </a:t>
            </a:r>
            <a:r>
              <a:rPr lang="ru-RU" sz="1800" dirty="0" err="1">
                <a:latin typeface="Calibri"/>
                <a:ea typeface="+mj-ea"/>
                <a:cs typeface="+mj-cs"/>
              </a:rPr>
              <a:t>хімічним</a:t>
            </a:r>
            <a:r>
              <a:rPr lang="ru-RU" sz="1800" dirty="0">
                <a:latin typeface="Calibri"/>
                <a:ea typeface="+mj-ea"/>
                <a:cs typeface="+mj-cs"/>
              </a:rPr>
              <a:t> складом води, не </a:t>
            </a:r>
            <a:r>
              <a:rPr lang="ru-RU" sz="1800" dirty="0" err="1">
                <a:latin typeface="Calibri"/>
                <a:ea typeface="+mj-ea"/>
                <a:cs typeface="+mj-cs"/>
              </a:rPr>
              <a:t>спотворених</a:t>
            </a:r>
            <a:r>
              <a:rPr lang="ru-RU" sz="1800" dirty="0">
                <a:latin typeface="Calibri"/>
                <a:ea typeface="+mj-ea"/>
                <a:cs typeface="+mj-cs"/>
              </a:rPr>
              <a:t> </a:t>
            </a:r>
            <a:r>
              <a:rPr lang="ru-RU" sz="1800" dirty="0" err="1">
                <a:latin typeface="Calibri"/>
                <a:ea typeface="+mj-ea"/>
                <a:cs typeface="+mj-cs"/>
              </a:rPr>
              <a:t>діяльністю</a:t>
            </a:r>
            <a:r>
              <a:rPr lang="ru-RU" sz="1800" dirty="0">
                <a:latin typeface="Calibri"/>
                <a:ea typeface="+mj-ea"/>
                <a:cs typeface="+mj-cs"/>
              </a:rPr>
              <a:t> людей. </a:t>
            </a:r>
            <a:br>
              <a:rPr lang="ru-RU" sz="1800" dirty="0">
                <a:latin typeface="Calibri"/>
                <a:ea typeface="+mj-ea"/>
                <a:cs typeface="+mj-cs"/>
              </a:rPr>
            </a:br>
            <a:r>
              <a:rPr lang="ru-RU" sz="1800" dirty="0" err="1">
                <a:latin typeface="Calibri"/>
                <a:ea typeface="+mj-ea"/>
                <a:cs typeface="+mj-cs"/>
              </a:rPr>
              <a:t>Хімічне</a:t>
            </a:r>
            <a:r>
              <a:rPr lang="ru-RU" sz="1800" dirty="0">
                <a:latin typeface="Calibri"/>
                <a:ea typeface="+mj-ea"/>
                <a:cs typeface="+mj-cs"/>
              </a:rPr>
              <a:t> </a:t>
            </a:r>
            <a:r>
              <a:rPr lang="ru-RU" sz="1800" dirty="0" err="1">
                <a:latin typeface="Calibri"/>
                <a:ea typeface="+mj-ea"/>
                <a:cs typeface="+mj-cs"/>
              </a:rPr>
              <a:t>забруднення</a:t>
            </a:r>
            <a:r>
              <a:rPr lang="ru-RU" sz="1800" dirty="0">
                <a:latin typeface="Calibri"/>
                <a:ea typeface="+mj-ea"/>
                <a:cs typeface="+mj-cs"/>
              </a:rPr>
              <a:t> води </a:t>
            </a:r>
            <a:r>
              <a:rPr lang="ru-RU" sz="1800" dirty="0" err="1">
                <a:latin typeface="Calibri"/>
                <a:ea typeface="+mj-ea"/>
                <a:cs typeface="+mj-cs"/>
              </a:rPr>
              <a:t>відбувається</a:t>
            </a:r>
            <a:r>
              <a:rPr lang="ru-RU" sz="1800" dirty="0">
                <a:latin typeface="Calibri"/>
                <a:ea typeface="+mj-ea"/>
                <a:cs typeface="+mj-cs"/>
              </a:rPr>
              <a:t> </a:t>
            </a:r>
            <a:r>
              <a:rPr lang="ru-RU" sz="1800" dirty="0" err="1">
                <a:latin typeface="Calibri"/>
                <a:ea typeface="+mj-ea"/>
                <a:cs typeface="+mj-cs"/>
              </a:rPr>
              <a:t>внаслідок</a:t>
            </a:r>
            <a:r>
              <a:rPr lang="ru-RU" sz="1800" dirty="0">
                <a:latin typeface="Calibri"/>
                <a:ea typeface="+mj-ea"/>
                <a:cs typeface="+mj-cs"/>
              </a:rPr>
              <a:t> </a:t>
            </a:r>
            <a:r>
              <a:rPr lang="ru-RU" sz="1800" dirty="0" err="1">
                <a:latin typeface="Calibri"/>
                <a:ea typeface="+mj-ea"/>
                <a:cs typeface="+mj-cs"/>
              </a:rPr>
              <a:t>надходження</a:t>
            </a:r>
            <a:r>
              <a:rPr lang="ru-RU" sz="1800" dirty="0">
                <a:latin typeface="Calibri"/>
                <a:ea typeface="+mj-ea"/>
                <a:cs typeface="+mj-cs"/>
              </a:rPr>
              <a:t> у </a:t>
            </a:r>
            <a:r>
              <a:rPr lang="ru-RU" sz="1800" dirty="0" err="1">
                <a:latin typeface="Calibri"/>
                <a:ea typeface="+mj-ea"/>
                <a:cs typeface="+mj-cs"/>
              </a:rPr>
              <a:t>водойми</a:t>
            </a:r>
            <a:r>
              <a:rPr lang="ru-RU" sz="1800" dirty="0">
                <a:latin typeface="Calibri"/>
                <a:ea typeface="+mj-ea"/>
                <a:cs typeface="+mj-cs"/>
              </a:rPr>
              <a:t> з </a:t>
            </a:r>
            <a:r>
              <a:rPr lang="ru-RU" sz="1800" dirty="0" err="1">
                <a:latin typeface="Calibri"/>
                <a:ea typeface="+mj-ea"/>
                <a:cs typeface="+mj-cs"/>
              </a:rPr>
              <a:t>стічними</a:t>
            </a:r>
            <a:r>
              <a:rPr lang="ru-RU" sz="1800" dirty="0">
                <a:latin typeface="Calibri"/>
                <a:ea typeface="+mj-ea"/>
                <a:cs typeface="+mj-cs"/>
              </a:rPr>
              <a:t> водами </a:t>
            </a:r>
            <a:r>
              <a:rPr lang="ru-RU" sz="1800" dirty="0" err="1">
                <a:latin typeface="Calibri"/>
                <a:ea typeface="+mj-ea"/>
                <a:cs typeface="+mj-cs"/>
              </a:rPr>
              <a:t>різних</a:t>
            </a:r>
            <a:r>
              <a:rPr lang="ru-RU" sz="1800" dirty="0">
                <a:latin typeface="Calibri"/>
                <a:ea typeface="+mj-ea"/>
                <a:cs typeface="+mj-cs"/>
              </a:rPr>
              <a:t> </a:t>
            </a:r>
            <a:r>
              <a:rPr lang="ru-RU" sz="1800" dirty="0" err="1">
                <a:latin typeface="Calibri"/>
                <a:ea typeface="+mj-ea"/>
                <a:cs typeface="+mj-cs"/>
              </a:rPr>
              <a:t>шкідливих</a:t>
            </a:r>
            <a:r>
              <a:rPr lang="ru-RU" sz="1800" dirty="0">
                <a:latin typeface="Calibri"/>
                <a:ea typeface="+mj-ea"/>
                <a:cs typeface="+mj-cs"/>
              </a:rPr>
              <a:t> </a:t>
            </a:r>
            <a:r>
              <a:rPr lang="ru-RU" sz="1800" dirty="0" err="1">
                <a:latin typeface="Calibri"/>
                <a:ea typeface="+mj-ea"/>
                <a:cs typeface="+mj-cs"/>
              </a:rPr>
              <a:t>домішок</a:t>
            </a:r>
            <a:r>
              <a:rPr lang="ru-RU" sz="1800" dirty="0">
                <a:latin typeface="Calibri"/>
                <a:ea typeface="+mj-ea"/>
                <a:cs typeface="+mj-cs"/>
              </a:rPr>
              <a:t>. </a:t>
            </a:r>
            <a:r>
              <a:rPr lang="ru-RU" sz="1800" dirty="0" err="1">
                <a:latin typeface="Calibri"/>
                <a:ea typeface="+mj-ea"/>
                <a:cs typeface="+mj-cs"/>
              </a:rPr>
              <a:t>Більшість</a:t>
            </a:r>
            <a:r>
              <a:rPr lang="ru-RU" sz="1800" dirty="0">
                <a:latin typeface="Calibri"/>
                <a:ea typeface="+mj-ea"/>
                <a:cs typeface="+mj-cs"/>
              </a:rPr>
              <a:t> з них є </a:t>
            </a:r>
            <a:r>
              <a:rPr lang="ru-RU" sz="1800" dirty="0" err="1">
                <a:latin typeface="Calibri"/>
                <a:ea typeface="+mj-ea"/>
                <a:cs typeface="+mj-cs"/>
              </a:rPr>
              <a:t>токсичними</a:t>
            </a:r>
            <a:r>
              <a:rPr lang="ru-RU" sz="1800" dirty="0">
                <a:latin typeface="Calibri"/>
                <a:ea typeface="+mj-ea"/>
                <a:cs typeface="+mj-cs"/>
              </a:rPr>
              <a:t> для </a:t>
            </a:r>
            <a:r>
              <a:rPr lang="ru-RU" sz="1800" dirty="0" err="1">
                <a:latin typeface="Calibri"/>
                <a:ea typeface="+mj-ea"/>
                <a:cs typeface="+mj-cs"/>
              </a:rPr>
              <a:t>мешканців</a:t>
            </a:r>
            <a:r>
              <a:rPr lang="ru-RU" sz="1800" dirty="0">
                <a:latin typeface="Calibri"/>
                <a:ea typeface="+mj-ea"/>
                <a:cs typeface="+mj-cs"/>
              </a:rPr>
              <a:t> </a:t>
            </a:r>
            <a:r>
              <a:rPr lang="ru-RU" sz="1800" dirty="0" err="1">
                <a:latin typeface="Calibri"/>
                <a:ea typeface="+mj-ea"/>
                <a:cs typeface="+mj-cs"/>
              </a:rPr>
              <a:t>водойм</a:t>
            </a:r>
            <a:r>
              <a:rPr lang="ru-RU" sz="1800" dirty="0">
                <a:latin typeface="Calibri"/>
                <a:ea typeface="+mj-ea"/>
                <a:cs typeface="+mj-cs"/>
              </a:rPr>
              <a:t>. </a:t>
            </a:r>
            <a:r>
              <a:rPr lang="ru-RU" sz="1800" dirty="0" err="1">
                <a:latin typeface="Calibri"/>
                <a:ea typeface="+mj-ea"/>
                <a:cs typeface="+mj-cs"/>
              </a:rPr>
              <a:t>Це</a:t>
            </a:r>
            <a:r>
              <a:rPr lang="ru-RU" sz="1800" dirty="0">
                <a:latin typeface="Calibri"/>
                <a:ea typeface="+mj-ea"/>
                <a:cs typeface="+mj-cs"/>
              </a:rPr>
              <a:t> - </a:t>
            </a:r>
            <a:r>
              <a:rPr lang="ru-RU" sz="1800" dirty="0" err="1">
                <a:latin typeface="Calibri"/>
                <a:ea typeface="+mj-ea"/>
                <a:cs typeface="+mj-cs"/>
              </a:rPr>
              <a:t>сполуки</a:t>
            </a:r>
            <a:r>
              <a:rPr lang="ru-RU" sz="1800" dirty="0">
                <a:latin typeface="Calibri"/>
                <a:ea typeface="+mj-ea"/>
                <a:cs typeface="+mj-cs"/>
              </a:rPr>
              <a:t> </a:t>
            </a:r>
            <a:r>
              <a:rPr lang="ru-RU" sz="1800" dirty="0" err="1">
                <a:latin typeface="Calibri"/>
                <a:ea typeface="+mj-ea"/>
                <a:cs typeface="+mj-cs"/>
              </a:rPr>
              <a:t>миш’яку</a:t>
            </a:r>
            <a:r>
              <a:rPr lang="ru-RU" sz="1800" dirty="0">
                <a:latin typeface="Calibri"/>
                <a:ea typeface="+mj-ea"/>
                <a:cs typeface="+mj-cs"/>
              </a:rPr>
              <a:t>, </a:t>
            </a:r>
            <a:r>
              <a:rPr lang="ru-RU" sz="1800" dirty="0" err="1">
                <a:latin typeface="Calibri"/>
                <a:ea typeface="+mj-ea"/>
                <a:cs typeface="+mj-cs"/>
              </a:rPr>
              <a:t>свинцю</a:t>
            </a:r>
            <a:r>
              <a:rPr lang="ru-RU" sz="1800" dirty="0">
                <a:latin typeface="Calibri"/>
                <a:ea typeface="+mj-ea"/>
                <a:cs typeface="+mj-cs"/>
              </a:rPr>
              <a:t>, </a:t>
            </a:r>
            <a:r>
              <a:rPr lang="ru-RU" sz="1800" dirty="0" err="1">
                <a:latin typeface="Calibri"/>
                <a:ea typeface="+mj-ea"/>
                <a:cs typeface="+mj-cs"/>
              </a:rPr>
              <a:t>ртуті</a:t>
            </a:r>
            <a:r>
              <a:rPr lang="ru-RU" sz="1800" dirty="0">
                <a:latin typeface="Calibri"/>
                <a:ea typeface="+mj-ea"/>
                <a:cs typeface="+mj-cs"/>
              </a:rPr>
              <a:t>, </a:t>
            </a:r>
            <a:r>
              <a:rPr lang="ru-RU" sz="1800" dirty="0" err="1">
                <a:latin typeface="Calibri"/>
                <a:ea typeface="+mj-ea"/>
                <a:cs typeface="+mj-cs"/>
              </a:rPr>
              <a:t>міді</a:t>
            </a:r>
            <a:r>
              <a:rPr lang="ru-RU" sz="1800" dirty="0">
                <a:latin typeface="Calibri"/>
                <a:ea typeface="+mj-ea"/>
                <a:cs typeface="+mj-cs"/>
              </a:rPr>
              <a:t>, </a:t>
            </a:r>
            <a:r>
              <a:rPr lang="ru-RU" sz="1800" dirty="0" err="1">
                <a:latin typeface="Calibri"/>
                <a:ea typeface="+mj-ea"/>
                <a:cs typeface="+mj-cs"/>
              </a:rPr>
              <a:t>кадмію</a:t>
            </a:r>
            <a:r>
              <a:rPr lang="ru-RU" sz="1800" dirty="0">
                <a:latin typeface="Calibri"/>
                <a:ea typeface="+mj-ea"/>
                <a:cs typeface="+mj-cs"/>
              </a:rPr>
              <a:t>, хрому </a:t>
            </a:r>
            <a:r>
              <a:rPr lang="ru-RU" sz="1800" dirty="0" err="1">
                <a:latin typeface="Calibri"/>
                <a:ea typeface="+mj-ea"/>
                <a:cs typeface="+mj-cs"/>
              </a:rPr>
              <a:t>тощо</a:t>
            </a:r>
            <a:r>
              <a:rPr lang="ru-RU" sz="1800" dirty="0">
                <a:latin typeface="Calibri"/>
                <a:ea typeface="+mj-ea"/>
                <a:cs typeface="+mj-cs"/>
              </a:rPr>
              <a:t>. </a:t>
            </a:r>
            <a:br>
              <a:rPr lang="ru-RU" sz="1800" dirty="0">
                <a:latin typeface="Calibri"/>
                <a:ea typeface="+mj-ea"/>
                <a:cs typeface="+mj-cs"/>
              </a:rPr>
            </a:br>
            <a:r>
              <a:rPr lang="ru-RU" sz="1800" dirty="0" err="1">
                <a:latin typeface="Calibri"/>
                <a:ea typeface="+mj-ea"/>
                <a:cs typeface="+mj-cs"/>
              </a:rPr>
              <a:t>Дуже</a:t>
            </a:r>
            <a:r>
              <a:rPr lang="ru-RU" sz="1800" dirty="0">
                <a:latin typeface="Calibri"/>
                <a:ea typeface="+mj-ea"/>
                <a:cs typeface="+mj-cs"/>
              </a:rPr>
              <a:t> </a:t>
            </a:r>
            <a:r>
              <a:rPr lang="ru-RU" sz="1800" dirty="0" err="1">
                <a:latin typeface="Calibri"/>
                <a:ea typeface="+mj-ea"/>
                <a:cs typeface="+mj-cs"/>
              </a:rPr>
              <a:t>небезпечним</a:t>
            </a:r>
            <a:r>
              <a:rPr lang="ru-RU" sz="1800" dirty="0">
                <a:latin typeface="Calibri"/>
                <a:ea typeface="+mj-ea"/>
                <a:cs typeface="+mj-cs"/>
              </a:rPr>
              <a:t> </a:t>
            </a:r>
            <a:r>
              <a:rPr lang="ru-RU" sz="1800" dirty="0" err="1">
                <a:latin typeface="Calibri"/>
                <a:ea typeface="+mj-ea"/>
                <a:cs typeface="+mj-cs"/>
              </a:rPr>
              <a:t>джерелом</a:t>
            </a:r>
            <a:r>
              <a:rPr lang="ru-RU" sz="1800" dirty="0">
                <a:latin typeface="Calibri"/>
                <a:ea typeface="+mj-ea"/>
                <a:cs typeface="+mj-cs"/>
              </a:rPr>
              <a:t> для </a:t>
            </a:r>
            <a:r>
              <a:rPr lang="ru-RU" sz="1800" dirty="0" err="1">
                <a:latin typeface="Calibri"/>
                <a:ea typeface="+mj-ea"/>
                <a:cs typeface="+mj-cs"/>
              </a:rPr>
              <a:t>водойм</a:t>
            </a:r>
            <a:r>
              <a:rPr lang="ru-RU" sz="1800" dirty="0">
                <a:latin typeface="Calibri"/>
                <a:ea typeface="+mj-ea"/>
                <a:cs typeface="+mj-cs"/>
              </a:rPr>
              <a:t> є </a:t>
            </a:r>
            <a:r>
              <a:rPr lang="ru-RU" sz="1800" u="sng" dirty="0" err="1">
                <a:latin typeface="Calibri"/>
                <a:ea typeface="+mj-ea"/>
                <a:cs typeface="+mj-cs"/>
              </a:rPr>
              <a:t>нафтопродукти</a:t>
            </a:r>
            <a:r>
              <a:rPr lang="ru-RU" sz="1800" dirty="0">
                <a:latin typeface="Calibri"/>
                <a:ea typeface="+mj-ea"/>
                <a:cs typeface="+mj-cs"/>
              </a:rPr>
              <a:t>. </a:t>
            </a:r>
            <a:r>
              <a:rPr lang="ru-RU" sz="1800" dirty="0" err="1">
                <a:latin typeface="Calibri"/>
                <a:ea typeface="+mj-ea"/>
                <a:cs typeface="+mj-cs"/>
              </a:rPr>
              <a:t>Нафта</a:t>
            </a:r>
            <a:r>
              <a:rPr lang="ru-RU" sz="1800" dirty="0">
                <a:latin typeface="Calibri"/>
                <a:ea typeface="+mj-ea"/>
                <a:cs typeface="+mj-cs"/>
              </a:rPr>
              <a:t> – ворог номер один у </a:t>
            </a:r>
            <a:r>
              <a:rPr lang="ru-RU" sz="1800" dirty="0" err="1">
                <a:latin typeface="Calibri"/>
                <a:ea typeface="+mj-ea"/>
                <a:cs typeface="+mj-cs"/>
              </a:rPr>
              <a:t>сучасному</a:t>
            </a:r>
            <a:r>
              <a:rPr lang="ru-RU" sz="1800" dirty="0">
                <a:latin typeface="Calibri"/>
                <a:ea typeface="+mj-ea"/>
                <a:cs typeface="+mj-cs"/>
              </a:rPr>
              <a:t> </a:t>
            </a:r>
            <a:r>
              <a:rPr lang="ru-RU" sz="1800" dirty="0" err="1">
                <a:latin typeface="Calibri"/>
                <a:ea typeface="+mj-ea"/>
                <a:cs typeface="+mj-cs"/>
              </a:rPr>
              <a:t>забрудненні</a:t>
            </a:r>
            <a:r>
              <a:rPr lang="ru-RU" sz="1800" dirty="0">
                <a:latin typeface="Calibri"/>
                <a:ea typeface="+mj-ea"/>
                <a:cs typeface="+mj-cs"/>
              </a:rPr>
              <a:t> </a:t>
            </a:r>
            <a:r>
              <a:rPr lang="ru-RU" sz="1800" dirty="0" err="1">
                <a:latin typeface="Calibri"/>
                <a:ea typeface="+mj-ea"/>
                <a:cs typeface="+mj-cs"/>
              </a:rPr>
              <a:t>морів</a:t>
            </a:r>
            <a:r>
              <a:rPr lang="ru-RU" sz="1800" dirty="0">
                <a:latin typeface="Calibri"/>
                <a:ea typeface="+mj-ea"/>
                <a:cs typeface="+mj-cs"/>
              </a:rPr>
              <a:t> і </a:t>
            </a:r>
            <a:r>
              <a:rPr lang="ru-RU" sz="1800" dirty="0" err="1">
                <a:latin typeface="Calibri"/>
                <a:ea typeface="+mj-ea"/>
                <a:cs typeface="+mj-cs"/>
              </a:rPr>
              <a:t>океанів</a:t>
            </a:r>
            <a:r>
              <a:rPr lang="ru-RU" sz="1800" dirty="0">
                <a:latin typeface="Calibri"/>
                <a:ea typeface="+mj-ea"/>
                <a:cs typeface="+mj-cs"/>
              </a:rPr>
              <a:t>. Не </a:t>
            </a:r>
            <a:r>
              <a:rPr lang="ru-RU" sz="1800" dirty="0" err="1">
                <a:latin typeface="Calibri"/>
                <a:ea typeface="+mj-ea"/>
                <a:cs typeface="+mj-cs"/>
              </a:rPr>
              <a:t>дивлячись</a:t>
            </a:r>
            <a:r>
              <a:rPr lang="ru-RU" sz="1800" dirty="0">
                <a:latin typeface="Calibri"/>
                <a:ea typeface="+mj-ea"/>
                <a:cs typeface="+mj-cs"/>
              </a:rPr>
              <a:t> на ряд </a:t>
            </a:r>
            <a:r>
              <a:rPr lang="ru-RU" sz="1800" dirty="0" err="1">
                <a:latin typeface="Calibri"/>
                <a:ea typeface="+mj-ea"/>
                <a:cs typeface="+mj-cs"/>
              </a:rPr>
              <a:t>міжнародних</a:t>
            </a:r>
            <a:r>
              <a:rPr lang="ru-RU" sz="1800" dirty="0">
                <a:latin typeface="Calibri"/>
                <a:ea typeface="+mj-ea"/>
                <a:cs typeface="+mj-cs"/>
              </a:rPr>
              <a:t> </a:t>
            </a:r>
            <a:r>
              <a:rPr lang="ru-RU" sz="1800" dirty="0" err="1">
                <a:latin typeface="Calibri"/>
                <a:ea typeface="+mj-ea"/>
                <a:cs typeface="+mj-cs"/>
              </a:rPr>
              <a:t>угод</a:t>
            </a:r>
            <a:r>
              <a:rPr lang="ru-RU" sz="1800" dirty="0">
                <a:latin typeface="Calibri"/>
                <a:ea typeface="+mj-ea"/>
                <a:cs typeface="+mj-cs"/>
              </a:rPr>
              <a:t>, </a:t>
            </a:r>
            <a:r>
              <a:rPr lang="ru-RU" sz="1800" dirty="0" err="1">
                <a:latin typeface="Calibri"/>
                <a:ea typeface="+mj-ea"/>
                <a:cs typeface="+mj-cs"/>
              </a:rPr>
              <a:t>забруднення</a:t>
            </a:r>
            <a:r>
              <a:rPr lang="ru-RU" sz="1800" dirty="0">
                <a:latin typeface="Calibri"/>
                <a:ea typeface="+mj-ea"/>
                <a:cs typeface="+mj-cs"/>
              </a:rPr>
              <a:t> </a:t>
            </a:r>
            <a:r>
              <a:rPr lang="ru-RU" sz="1800" dirty="0" err="1">
                <a:latin typeface="Calibri"/>
                <a:ea typeface="+mj-ea"/>
                <a:cs typeface="+mj-cs"/>
              </a:rPr>
              <a:t>гідросфери</a:t>
            </a:r>
            <a:r>
              <a:rPr lang="ru-RU" sz="1800" dirty="0">
                <a:latin typeface="Calibri"/>
                <a:ea typeface="+mj-ea"/>
                <a:cs typeface="+mj-cs"/>
              </a:rPr>
              <a:t> </a:t>
            </a:r>
            <a:r>
              <a:rPr lang="ru-RU" sz="1800" dirty="0" err="1">
                <a:latin typeface="Calibri"/>
                <a:ea typeface="+mj-ea"/>
                <a:cs typeface="+mj-cs"/>
              </a:rPr>
              <a:t>нафтою</a:t>
            </a:r>
            <a:r>
              <a:rPr lang="ru-RU" sz="1800" dirty="0">
                <a:latin typeface="Calibri"/>
                <a:ea typeface="+mj-ea"/>
                <a:cs typeface="+mj-cs"/>
              </a:rPr>
              <a:t> </a:t>
            </a:r>
            <a:r>
              <a:rPr lang="ru-RU" sz="1800" dirty="0" err="1">
                <a:latin typeface="Calibri"/>
                <a:ea typeface="+mj-ea"/>
                <a:cs typeface="+mj-cs"/>
              </a:rPr>
              <a:t>прогресує</a:t>
            </a:r>
            <a:r>
              <a:rPr lang="ru-RU" sz="1800" dirty="0">
                <a:latin typeface="Calibri"/>
                <a:ea typeface="+mj-ea"/>
                <a:cs typeface="+mj-cs"/>
              </a:rPr>
              <a:t>. </a:t>
            </a:r>
            <a:r>
              <a:rPr lang="ru-RU" sz="1800" dirty="0" err="1">
                <a:latin typeface="Calibri"/>
                <a:ea typeface="+mj-ea"/>
                <a:cs typeface="+mj-cs"/>
              </a:rPr>
              <a:t>Розрахунки</a:t>
            </a:r>
            <a:r>
              <a:rPr lang="ru-RU" sz="1800" dirty="0">
                <a:latin typeface="Calibri"/>
                <a:ea typeface="+mj-ea"/>
                <a:cs typeface="+mj-cs"/>
              </a:rPr>
              <a:t> </a:t>
            </a:r>
            <a:r>
              <a:rPr lang="ru-RU" sz="1800" dirty="0" err="1">
                <a:latin typeface="Calibri"/>
                <a:ea typeface="+mj-ea"/>
                <a:cs typeface="+mj-cs"/>
              </a:rPr>
              <a:t>показують</a:t>
            </a:r>
            <a:r>
              <a:rPr lang="ru-RU" sz="1800" dirty="0">
                <a:latin typeface="Calibri"/>
                <a:ea typeface="+mj-ea"/>
                <a:cs typeface="+mj-cs"/>
              </a:rPr>
              <a:t>, </a:t>
            </a:r>
            <a:r>
              <a:rPr lang="ru-RU" sz="1800" dirty="0" err="1">
                <a:latin typeface="Calibri"/>
                <a:ea typeface="+mj-ea"/>
                <a:cs typeface="+mj-cs"/>
              </a:rPr>
              <a:t>що</a:t>
            </a:r>
            <a:r>
              <a:rPr lang="ru-RU" sz="1800" dirty="0">
                <a:latin typeface="Calibri"/>
                <a:ea typeface="+mj-ea"/>
                <a:cs typeface="+mj-cs"/>
              </a:rPr>
              <a:t> </a:t>
            </a:r>
            <a:r>
              <a:rPr lang="ru-RU" sz="1800" dirty="0" err="1">
                <a:latin typeface="Calibri"/>
                <a:ea typeface="+mj-ea"/>
                <a:cs typeface="+mj-cs"/>
              </a:rPr>
              <a:t>літр</a:t>
            </a:r>
            <a:r>
              <a:rPr lang="ru-RU" sz="1800" dirty="0">
                <a:latin typeface="Calibri"/>
                <a:ea typeface="+mj-ea"/>
                <a:cs typeface="+mj-cs"/>
              </a:rPr>
              <a:t> </a:t>
            </a:r>
            <a:r>
              <a:rPr lang="ru-RU" sz="1800" dirty="0" err="1">
                <a:latin typeface="Calibri"/>
                <a:ea typeface="+mj-ea"/>
                <a:cs typeface="+mj-cs"/>
              </a:rPr>
              <a:t>нафти</a:t>
            </a:r>
            <a:r>
              <a:rPr lang="ru-RU" sz="1800" dirty="0">
                <a:latin typeface="Calibri"/>
                <a:ea typeface="+mj-ea"/>
                <a:cs typeface="+mj-cs"/>
              </a:rPr>
              <a:t>, </a:t>
            </a:r>
            <a:r>
              <a:rPr lang="ru-RU" sz="1800" dirty="0" err="1">
                <a:latin typeface="Calibri"/>
                <a:ea typeface="+mj-ea"/>
                <a:cs typeface="+mj-cs"/>
              </a:rPr>
              <a:t>розлитої</a:t>
            </a:r>
            <a:r>
              <a:rPr lang="ru-RU" sz="1800" dirty="0">
                <a:latin typeface="Calibri"/>
                <a:ea typeface="+mj-ea"/>
                <a:cs typeface="+mj-cs"/>
              </a:rPr>
              <a:t> по </a:t>
            </a:r>
            <a:r>
              <a:rPr lang="ru-RU" sz="1800" dirty="0" err="1">
                <a:latin typeface="Calibri"/>
                <a:ea typeface="+mj-ea"/>
                <a:cs typeface="+mj-cs"/>
              </a:rPr>
              <a:t>поверхні</a:t>
            </a:r>
            <a:r>
              <a:rPr lang="ru-RU" sz="1800" dirty="0">
                <a:latin typeface="Calibri"/>
                <a:ea typeface="+mj-ea"/>
                <a:cs typeface="+mj-cs"/>
              </a:rPr>
              <a:t> моря, </a:t>
            </a:r>
            <a:r>
              <a:rPr lang="ru-RU" sz="1800" dirty="0" err="1">
                <a:latin typeface="Calibri"/>
                <a:ea typeface="+mj-ea"/>
                <a:cs typeface="+mj-cs"/>
              </a:rPr>
              <a:t>поглинає</a:t>
            </a:r>
            <a:r>
              <a:rPr lang="ru-RU" sz="1800" dirty="0">
                <a:latin typeface="Calibri"/>
                <a:ea typeface="+mj-ea"/>
                <a:cs typeface="+mj-cs"/>
              </a:rPr>
              <a:t> </a:t>
            </a:r>
            <a:r>
              <a:rPr lang="ru-RU" sz="1800" dirty="0" err="1">
                <a:latin typeface="Calibri"/>
                <a:ea typeface="+mj-ea"/>
                <a:cs typeface="+mj-cs"/>
              </a:rPr>
              <a:t>розчинений</a:t>
            </a:r>
            <a:r>
              <a:rPr lang="ru-RU" sz="1800" dirty="0">
                <a:latin typeface="Calibri"/>
                <a:ea typeface="+mj-ea"/>
                <a:cs typeface="+mj-cs"/>
              </a:rPr>
              <a:t> </a:t>
            </a:r>
            <a:r>
              <a:rPr lang="ru-RU" sz="1800" dirty="0" err="1">
                <a:latin typeface="Calibri"/>
                <a:ea typeface="+mj-ea"/>
                <a:cs typeface="+mj-cs"/>
              </a:rPr>
              <a:t>кисень</a:t>
            </a:r>
            <a:r>
              <a:rPr lang="ru-RU" sz="1800" dirty="0">
                <a:latin typeface="Calibri"/>
                <a:ea typeface="+mj-ea"/>
                <a:cs typeface="+mj-cs"/>
              </a:rPr>
              <a:t> </a:t>
            </a:r>
            <a:r>
              <a:rPr lang="ru-RU" sz="1800" dirty="0" err="1">
                <a:latin typeface="Calibri"/>
                <a:ea typeface="+mj-ea"/>
                <a:cs typeface="+mj-cs"/>
              </a:rPr>
              <a:t>із</a:t>
            </a:r>
            <a:r>
              <a:rPr lang="ru-RU" sz="1800" dirty="0">
                <a:latin typeface="Calibri"/>
                <a:ea typeface="+mj-ea"/>
                <a:cs typeface="+mj-cs"/>
              </a:rPr>
              <a:t> 400 тис. </a:t>
            </a:r>
            <a:r>
              <a:rPr lang="ru-RU" sz="1800" dirty="0" err="1">
                <a:latin typeface="Calibri"/>
                <a:ea typeface="+mj-ea"/>
                <a:cs typeface="+mj-cs"/>
              </a:rPr>
              <a:t>літрів</a:t>
            </a:r>
            <a:r>
              <a:rPr lang="ru-RU" sz="1800" dirty="0">
                <a:latin typeface="Calibri"/>
                <a:ea typeface="+mj-ea"/>
                <a:cs typeface="+mj-cs"/>
              </a:rPr>
              <a:t> </a:t>
            </a:r>
            <a:r>
              <a:rPr lang="ru-RU" sz="1800" dirty="0" err="1">
                <a:latin typeface="Calibri"/>
                <a:ea typeface="+mj-ea"/>
                <a:cs typeface="+mj-cs"/>
              </a:rPr>
              <a:t>морської</a:t>
            </a:r>
            <a:r>
              <a:rPr lang="ru-RU" sz="1800" dirty="0">
                <a:latin typeface="Calibri"/>
                <a:ea typeface="+mj-ea"/>
                <a:cs typeface="+mj-cs"/>
              </a:rPr>
              <a:t> води. Тонна </a:t>
            </a:r>
            <a:r>
              <a:rPr lang="ru-RU" sz="1800" dirty="0" err="1">
                <a:latin typeface="Calibri"/>
                <a:ea typeface="+mj-ea"/>
                <a:cs typeface="+mj-cs"/>
              </a:rPr>
              <a:t>нафти</a:t>
            </a:r>
            <a:r>
              <a:rPr lang="ru-RU" sz="1800" dirty="0">
                <a:latin typeface="Calibri"/>
                <a:ea typeface="+mj-ea"/>
                <a:cs typeface="+mj-cs"/>
              </a:rPr>
              <a:t>, </a:t>
            </a:r>
            <a:r>
              <a:rPr lang="ru-RU" sz="1800" dirty="0" err="1">
                <a:latin typeface="Calibri"/>
                <a:ea typeface="+mj-ea"/>
                <a:cs typeface="+mj-cs"/>
              </a:rPr>
              <a:t>розтікаючись</a:t>
            </a:r>
            <a:r>
              <a:rPr lang="ru-RU" sz="1800" dirty="0">
                <a:latin typeface="Calibri"/>
                <a:ea typeface="+mj-ea"/>
                <a:cs typeface="+mj-cs"/>
              </a:rPr>
              <a:t> по </a:t>
            </a:r>
            <a:r>
              <a:rPr lang="ru-RU" sz="1800" dirty="0" err="1">
                <a:latin typeface="Calibri"/>
                <a:ea typeface="+mj-ea"/>
                <a:cs typeface="+mj-cs"/>
              </a:rPr>
              <a:t>поверхні</a:t>
            </a:r>
            <a:r>
              <a:rPr lang="ru-RU" sz="1800" dirty="0">
                <a:latin typeface="Calibri"/>
                <a:ea typeface="+mj-ea"/>
                <a:cs typeface="+mj-cs"/>
              </a:rPr>
              <a:t> води, </a:t>
            </a:r>
            <a:r>
              <a:rPr lang="ru-RU" sz="1800" dirty="0" err="1">
                <a:latin typeface="Calibri"/>
                <a:ea typeface="+mj-ea"/>
                <a:cs typeface="+mj-cs"/>
              </a:rPr>
              <a:t>може</a:t>
            </a:r>
            <a:r>
              <a:rPr lang="ru-RU" sz="1800" dirty="0">
                <a:latin typeface="Calibri"/>
                <a:ea typeface="+mj-ea"/>
                <a:cs typeface="+mj-cs"/>
              </a:rPr>
              <a:t> </a:t>
            </a:r>
            <a:r>
              <a:rPr lang="ru-RU" sz="1800" dirty="0" err="1">
                <a:latin typeface="Calibri"/>
                <a:ea typeface="+mj-ea"/>
                <a:cs typeface="+mj-cs"/>
              </a:rPr>
              <a:t>покрити</a:t>
            </a:r>
            <a:r>
              <a:rPr lang="ru-RU" sz="1800" dirty="0">
                <a:latin typeface="Calibri"/>
                <a:ea typeface="+mj-ea"/>
                <a:cs typeface="+mj-cs"/>
              </a:rPr>
              <a:t> </a:t>
            </a:r>
            <a:r>
              <a:rPr lang="ru-RU" sz="1800" dirty="0" err="1">
                <a:latin typeface="Calibri"/>
                <a:ea typeface="+mj-ea"/>
                <a:cs typeface="+mj-cs"/>
              </a:rPr>
              <a:t>плівкою</a:t>
            </a:r>
            <a:r>
              <a:rPr lang="ru-RU" sz="1800" dirty="0">
                <a:latin typeface="Calibri"/>
                <a:ea typeface="+mj-ea"/>
                <a:cs typeface="+mj-cs"/>
              </a:rPr>
              <a:t> </a:t>
            </a:r>
            <a:r>
              <a:rPr lang="ru-RU" sz="1800" dirty="0" err="1">
                <a:latin typeface="Calibri"/>
                <a:ea typeface="+mj-ea"/>
                <a:cs typeface="+mj-cs"/>
              </a:rPr>
              <a:t>акваторію</a:t>
            </a:r>
            <a:r>
              <a:rPr lang="ru-RU" sz="1800" dirty="0">
                <a:latin typeface="Calibri"/>
                <a:ea typeface="+mj-ea"/>
                <a:cs typeface="+mj-cs"/>
              </a:rPr>
              <a:t> в 10 км2.</a:t>
            </a:r>
            <a:endParaRPr lang="uk-UA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933056"/>
            <a:ext cx="3163447" cy="2376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3244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332656"/>
            <a:ext cx="8229600" cy="1066800"/>
          </a:xfrm>
        </p:spPr>
        <p:txBody>
          <a:bodyPr/>
          <a:lstStyle/>
          <a:p>
            <a:pPr algn="ctr"/>
            <a:r>
              <a:rPr lang="uk-UA" dirty="0" smtClean="0"/>
              <a:t>Забруднення </a:t>
            </a:r>
            <a:r>
              <a:rPr lang="uk-UA" dirty="0" err="1" smtClean="0"/>
              <a:t>грунтів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340768"/>
            <a:ext cx="4032448" cy="5517232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Clr>
                <a:srgbClr val="72A376"/>
              </a:buClr>
              <a:buSzPct val="70000"/>
              <a:buNone/>
              <a:defRPr/>
            </a:pPr>
            <a:r>
              <a:rPr lang="ru-RU" sz="2400" dirty="0" err="1"/>
              <a:t>Хижацька</a:t>
            </a:r>
            <a:r>
              <a:rPr lang="ru-RU" sz="2400" dirty="0"/>
              <a:t> </a:t>
            </a:r>
            <a:r>
              <a:rPr lang="ru-RU" sz="2400" dirty="0" err="1"/>
              <a:t>діяльність</a:t>
            </a:r>
            <a:r>
              <a:rPr lang="ru-RU" sz="2400" dirty="0"/>
              <a:t> </a:t>
            </a:r>
            <a:r>
              <a:rPr lang="ru-RU" sz="2400" dirty="0" err="1"/>
              <a:t>людини</a:t>
            </a:r>
            <a:r>
              <a:rPr lang="ru-RU" sz="2400" dirty="0"/>
              <a:t> приводить до </a:t>
            </a:r>
            <a:r>
              <a:rPr lang="ru-RU" sz="2400" dirty="0" err="1"/>
              <a:t>негативних</a:t>
            </a:r>
            <a:r>
              <a:rPr lang="ru-RU" sz="2400" dirty="0"/>
              <a:t> </a:t>
            </a:r>
            <a:r>
              <a:rPr lang="ru-RU" sz="2400" dirty="0" err="1"/>
              <a:t>результатів</a:t>
            </a:r>
            <a:r>
              <a:rPr lang="ru-RU" sz="2400" dirty="0"/>
              <a:t> </a:t>
            </a:r>
            <a:r>
              <a:rPr lang="ru-RU" sz="2400" dirty="0" err="1"/>
              <a:t>дії</a:t>
            </a:r>
            <a:r>
              <a:rPr lang="ru-RU" sz="2400" dirty="0"/>
              <a:t> на грунт: </a:t>
            </a:r>
            <a:r>
              <a:rPr lang="ru-RU" sz="2400" dirty="0" err="1"/>
              <a:t>прогресуючим</a:t>
            </a:r>
            <a:r>
              <a:rPr lang="ru-RU" sz="2400" dirty="0"/>
              <a:t> </a:t>
            </a:r>
            <a:r>
              <a:rPr lang="ru-RU" sz="2400" dirty="0" err="1"/>
              <a:t>скороченням</a:t>
            </a:r>
            <a:r>
              <a:rPr lang="ru-RU" sz="2400" dirty="0"/>
              <a:t> </a:t>
            </a:r>
            <a:r>
              <a:rPr lang="ru-RU" sz="2400" dirty="0" err="1"/>
              <a:t>біологічно</a:t>
            </a:r>
            <a:r>
              <a:rPr lang="ru-RU" sz="2400" dirty="0"/>
              <a:t> </a:t>
            </a:r>
            <a:r>
              <a:rPr lang="ru-RU" sz="2400" dirty="0" err="1"/>
              <a:t>активних</a:t>
            </a:r>
            <a:r>
              <a:rPr lang="ru-RU" sz="2400" dirty="0"/>
              <a:t> </a:t>
            </a:r>
            <a:r>
              <a:rPr lang="ru-RU" sz="2400" dirty="0" err="1"/>
              <a:t>площ</a:t>
            </a:r>
            <a:r>
              <a:rPr lang="ru-RU" sz="2400" dirty="0"/>
              <a:t> грунту, </a:t>
            </a:r>
            <a:r>
              <a:rPr lang="ru-RU" sz="2400" dirty="0" err="1"/>
              <a:t>її</a:t>
            </a:r>
            <a:r>
              <a:rPr lang="ru-RU" sz="2400" dirty="0"/>
              <a:t> </a:t>
            </a:r>
            <a:r>
              <a:rPr lang="ru-RU" sz="2400" dirty="0" err="1"/>
              <a:t>ерозією</a:t>
            </a:r>
            <a:r>
              <a:rPr lang="ru-RU" sz="2400" dirty="0"/>
              <a:t>, </a:t>
            </a:r>
            <a:r>
              <a:rPr lang="ru-RU" sz="2400" dirty="0" err="1"/>
              <a:t>засоленням</a:t>
            </a:r>
            <a:r>
              <a:rPr lang="ru-RU" sz="2400" dirty="0"/>
              <a:t> і </a:t>
            </a:r>
            <a:r>
              <a:rPr lang="ru-RU" sz="2400" dirty="0" err="1"/>
              <a:t>забрудненням</a:t>
            </a:r>
            <a:r>
              <a:rPr lang="ru-RU" sz="2400" dirty="0"/>
              <a:t>. </a:t>
            </a:r>
            <a:r>
              <a:rPr lang="ru-RU" sz="2400" dirty="0" err="1"/>
              <a:t>Порушення</a:t>
            </a:r>
            <a:r>
              <a:rPr lang="ru-RU" sz="2400" dirty="0"/>
              <a:t> грунтового </a:t>
            </a:r>
            <a:r>
              <a:rPr lang="ru-RU" sz="2400" dirty="0" err="1"/>
              <a:t>покриву</a:t>
            </a:r>
            <a:r>
              <a:rPr lang="ru-RU" sz="2400" dirty="0"/>
              <a:t> в </a:t>
            </a:r>
            <a:r>
              <a:rPr lang="ru-RU" sz="2400" dirty="0" err="1"/>
              <a:t>результаті</a:t>
            </a:r>
            <a:r>
              <a:rPr lang="ru-RU" sz="2400" dirty="0"/>
              <a:t> </a:t>
            </a:r>
            <a:r>
              <a:rPr lang="ru-RU" sz="2400" dirty="0" err="1"/>
              <a:t>неправильної</a:t>
            </a:r>
            <a:r>
              <a:rPr lang="ru-RU" sz="2400" dirty="0"/>
              <a:t> </a:t>
            </a:r>
            <a:r>
              <a:rPr lang="ru-RU" sz="2400" dirty="0" err="1"/>
              <a:t>експлуатації</a:t>
            </a:r>
            <a:r>
              <a:rPr lang="ru-RU" sz="2400" dirty="0"/>
              <a:t> грунтового </a:t>
            </a:r>
            <a:r>
              <a:rPr lang="ru-RU" sz="2400" dirty="0" err="1"/>
              <a:t>покриву</a:t>
            </a:r>
            <a:r>
              <a:rPr lang="ru-RU" sz="2400" dirty="0"/>
              <a:t> приводить до </a:t>
            </a:r>
            <a:r>
              <a:rPr lang="ru-RU" sz="2400" dirty="0" err="1"/>
              <a:t>посиленого</a:t>
            </a:r>
            <a:r>
              <a:rPr lang="ru-RU" sz="2400" dirty="0"/>
              <a:t> </a:t>
            </a:r>
            <a:r>
              <a:rPr lang="ru-RU" sz="2400" dirty="0" err="1"/>
              <a:t>руйнування</a:t>
            </a:r>
            <a:r>
              <a:rPr lang="ru-RU" sz="2400" dirty="0"/>
              <a:t> </a:t>
            </a:r>
            <a:r>
              <a:rPr lang="ru-RU" sz="2400" dirty="0" err="1"/>
              <a:t>грунтів</a:t>
            </a:r>
            <a:r>
              <a:rPr lang="ru-RU" sz="2400" dirty="0"/>
              <a:t>. </a:t>
            </a:r>
          </a:p>
          <a:p>
            <a:pPr marL="0" lvl="0" indent="0">
              <a:spcBef>
                <a:spcPts val="0"/>
              </a:spcBef>
              <a:buClr>
                <a:srgbClr val="72A376"/>
              </a:buClr>
              <a:buSzPct val="70000"/>
              <a:buNone/>
              <a:defRPr/>
            </a:pPr>
            <a:endParaRPr lang="ru-RU" sz="2500" dirty="0">
              <a:solidFill>
                <a:prstClr val="white"/>
              </a:solidFill>
              <a:latin typeface="Cambria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155795"/>
            <a:ext cx="3672408" cy="283693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4077072"/>
            <a:ext cx="3751801" cy="2491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700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692696"/>
            <a:ext cx="8640960" cy="6165304"/>
          </a:xfrm>
        </p:spPr>
        <p:txBody>
          <a:bodyPr>
            <a:normAutofit fontScale="70000" lnSpcReduction="20000"/>
          </a:bodyPr>
          <a:lstStyle/>
          <a:p>
            <a:pPr marL="109728" indent="0">
              <a:buNone/>
            </a:pPr>
            <a:r>
              <a:rPr lang="uk-UA" dirty="0" smtClean="0"/>
              <a:t>Забруднення поділяють за масштабами на такі види:</a:t>
            </a:r>
          </a:p>
          <a:p>
            <a:pPr marL="109728" indent="0">
              <a:buNone/>
            </a:pPr>
            <a:r>
              <a:rPr lang="ru-RU" dirty="0" smtClean="0"/>
              <a:t>•</a:t>
            </a:r>
            <a:r>
              <a:rPr lang="ru-RU" dirty="0"/>
              <a:t>    </a:t>
            </a:r>
            <a:r>
              <a:rPr lang="ru-RU" dirty="0" err="1">
                <a:solidFill>
                  <a:schemeClr val="accent2"/>
                </a:solidFill>
              </a:rPr>
              <a:t>глобальні</a:t>
            </a:r>
            <a:r>
              <a:rPr lang="ru-RU" dirty="0">
                <a:solidFill>
                  <a:schemeClr val="accent2"/>
                </a:solidFill>
              </a:rPr>
              <a:t> (</a:t>
            </a:r>
            <a:r>
              <a:rPr lang="ru-RU" dirty="0" err="1">
                <a:solidFill>
                  <a:schemeClr val="accent2"/>
                </a:solidFill>
              </a:rPr>
              <a:t>планетарні</a:t>
            </a:r>
            <a:r>
              <a:rPr lang="ru-RU" dirty="0">
                <a:solidFill>
                  <a:schemeClr val="accent2"/>
                </a:solidFill>
              </a:rPr>
              <a:t>)</a:t>
            </a:r>
            <a:r>
              <a:rPr lang="ru-RU" dirty="0"/>
              <a:t>: </a:t>
            </a:r>
            <a:r>
              <a:rPr lang="ru-RU" dirty="0" err="1"/>
              <a:t>озонові</a:t>
            </a:r>
            <a:r>
              <a:rPr lang="ru-RU" dirty="0"/>
              <a:t> </a:t>
            </a:r>
            <a:r>
              <a:rPr lang="ru-RU" dirty="0" err="1"/>
              <a:t>дірки</a:t>
            </a:r>
            <a:r>
              <a:rPr lang="ru-RU" dirty="0"/>
              <a:t>, </a:t>
            </a:r>
            <a:r>
              <a:rPr lang="ru-RU" dirty="0" err="1"/>
              <a:t>кислотні</a:t>
            </a:r>
            <a:r>
              <a:rPr lang="ru-RU" dirty="0"/>
              <a:t> </a:t>
            </a:r>
            <a:r>
              <a:rPr lang="ru-RU" dirty="0" err="1"/>
              <a:t>дощі</a:t>
            </a:r>
            <a:r>
              <a:rPr lang="ru-RU" dirty="0"/>
              <a:t>, </a:t>
            </a:r>
            <a:r>
              <a:rPr lang="ru-RU" dirty="0" err="1"/>
              <a:t>парниковий</a:t>
            </a:r>
            <a:r>
              <a:rPr lang="ru-RU" dirty="0"/>
              <a:t> </a:t>
            </a:r>
            <a:r>
              <a:rPr lang="ru-RU" dirty="0" err="1"/>
              <a:t>ефект</a:t>
            </a:r>
            <a:r>
              <a:rPr lang="ru-RU" dirty="0"/>
              <a:t>, 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радіації</a:t>
            </a:r>
            <a:r>
              <a:rPr lang="ru-RU" dirty="0"/>
              <a:t> і </a:t>
            </a:r>
            <a:r>
              <a:rPr lang="ru-RU" dirty="0" err="1"/>
              <a:t>забруднення</a:t>
            </a:r>
            <a:r>
              <a:rPr lang="ru-RU" dirty="0"/>
              <a:t> </a:t>
            </a:r>
            <a:r>
              <a:rPr lang="ru-RU" dirty="0" err="1"/>
              <a:t>Світового</a:t>
            </a:r>
            <a:r>
              <a:rPr lang="ru-RU" dirty="0"/>
              <a:t> океану;</a:t>
            </a:r>
            <a:br>
              <a:rPr lang="ru-RU" dirty="0"/>
            </a:br>
            <a:r>
              <a:rPr lang="ru-RU" dirty="0"/>
              <a:t>•    </a:t>
            </a:r>
            <a:r>
              <a:rPr lang="ru-RU" dirty="0" err="1">
                <a:solidFill>
                  <a:schemeClr val="accent2"/>
                </a:solidFill>
              </a:rPr>
              <a:t>регіональні</a:t>
            </a:r>
            <a:r>
              <a:rPr lang="ru-RU" dirty="0"/>
              <a:t>: </a:t>
            </a:r>
            <a:r>
              <a:rPr lang="ru-RU" dirty="0" err="1"/>
              <a:t>забруднення</a:t>
            </a:r>
            <a:r>
              <a:rPr lang="ru-RU" dirty="0"/>
              <a:t> </a:t>
            </a: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/>
              <a:t>частин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, </a:t>
            </a:r>
            <a:r>
              <a:rPr lang="ru-RU" dirty="0" err="1"/>
              <a:t>басейну</a:t>
            </a:r>
            <a:r>
              <a:rPr lang="ru-RU" dirty="0"/>
              <a:t> </a:t>
            </a:r>
            <a:r>
              <a:rPr lang="ru-RU" dirty="0" err="1"/>
              <a:t>окремої</a:t>
            </a:r>
            <a:r>
              <a:rPr lang="ru-RU" dirty="0"/>
              <a:t> </a:t>
            </a:r>
            <a:r>
              <a:rPr lang="ru-RU" dirty="0" err="1"/>
              <a:t>річки</a:t>
            </a:r>
            <a:r>
              <a:rPr lang="ru-RU" dirty="0"/>
              <a:t>, моря;</a:t>
            </a:r>
            <a:br>
              <a:rPr lang="ru-RU" dirty="0"/>
            </a:br>
            <a:r>
              <a:rPr lang="ru-RU" dirty="0"/>
              <a:t>•    </a:t>
            </a:r>
            <a:r>
              <a:rPr lang="ru-RU" dirty="0" err="1">
                <a:solidFill>
                  <a:schemeClr val="accent2"/>
                </a:solidFill>
              </a:rPr>
              <a:t>локальні</a:t>
            </a:r>
            <a:r>
              <a:rPr lang="ru-RU" dirty="0"/>
              <a:t>: невеликих </a:t>
            </a:r>
            <a:r>
              <a:rPr lang="ru-RU" dirty="0" err="1"/>
              <a:t>масштабів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локальних</a:t>
            </a:r>
            <a:r>
              <a:rPr lang="ru-RU" dirty="0"/>
              <a:t> </a:t>
            </a:r>
            <a:r>
              <a:rPr lang="ru-RU" dirty="0" err="1"/>
              <a:t>джерел</a:t>
            </a:r>
            <a:r>
              <a:rPr lang="ru-RU" dirty="0"/>
              <a:t> </a:t>
            </a:r>
            <a:r>
              <a:rPr lang="ru-RU" dirty="0" err="1"/>
              <a:t>забруднення</a:t>
            </a:r>
            <a:r>
              <a:rPr lang="ru-RU" dirty="0"/>
              <a:t>: </a:t>
            </a:r>
            <a:r>
              <a:rPr lang="ru-RU" dirty="0" err="1"/>
              <a:t>вихлопна</a:t>
            </a:r>
            <a:r>
              <a:rPr lang="ru-RU" dirty="0"/>
              <a:t> труба конкретного </a:t>
            </a:r>
            <a:r>
              <a:rPr lang="ru-RU" dirty="0" err="1"/>
              <a:t>автомобіля</a:t>
            </a:r>
            <a:r>
              <a:rPr lang="ru-RU" dirty="0"/>
              <a:t>, </a:t>
            </a:r>
            <a:r>
              <a:rPr lang="ru-RU" dirty="0" err="1"/>
              <a:t>викид</a:t>
            </a:r>
            <a:r>
              <a:rPr lang="ru-RU" dirty="0"/>
              <a:t> </a:t>
            </a:r>
            <a:r>
              <a:rPr lang="ru-RU" dirty="0" err="1"/>
              <a:t>газоподібних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твердих</a:t>
            </a:r>
            <a:r>
              <a:rPr lang="ru-RU" dirty="0"/>
              <a:t> </a:t>
            </a:r>
            <a:r>
              <a:rPr lang="ru-RU" dirty="0" err="1"/>
              <a:t>відходів</a:t>
            </a:r>
            <a:r>
              <a:rPr lang="ru-RU" dirty="0"/>
              <a:t> </a:t>
            </a:r>
            <a:r>
              <a:rPr lang="ru-RU" dirty="0" err="1"/>
              <a:t>окремого</a:t>
            </a:r>
            <a:r>
              <a:rPr lang="ru-RU" dirty="0"/>
              <a:t> </a:t>
            </a:r>
            <a:r>
              <a:rPr lang="ru-RU" dirty="0" err="1"/>
              <a:t>підприємства</a:t>
            </a:r>
            <a:r>
              <a:rPr lang="ru-RU" dirty="0"/>
              <a:t>. </a:t>
            </a:r>
            <a:r>
              <a:rPr lang="ru-RU" dirty="0" err="1"/>
              <a:t>Втручання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в </a:t>
            </a:r>
            <a:r>
              <a:rPr lang="ru-RU" dirty="0" err="1"/>
              <a:t>природні</a:t>
            </a:r>
            <a:r>
              <a:rPr lang="ru-RU" dirty="0"/>
              <a:t> </a:t>
            </a:r>
            <a:r>
              <a:rPr lang="ru-RU" dirty="0" err="1"/>
              <a:t>процеси</a:t>
            </a:r>
            <a:r>
              <a:rPr lang="ru-RU" dirty="0"/>
              <a:t> в </a:t>
            </a:r>
            <a:r>
              <a:rPr lang="ru-RU" dirty="0" err="1"/>
              <a:t>біосфері</a:t>
            </a:r>
            <a:r>
              <a:rPr lang="ru-RU" dirty="0"/>
              <a:t>, </a:t>
            </a:r>
            <a:r>
              <a:rPr lang="ru-RU" dirty="0" err="1"/>
              <a:t>маючи</a:t>
            </a:r>
            <a:r>
              <a:rPr lang="ru-RU" dirty="0"/>
              <a:t> на</a:t>
            </a:r>
            <a:br>
              <a:rPr lang="ru-RU" dirty="0"/>
            </a:br>
            <a:r>
              <a:rPr lang="ru-RU" dirty="0" err="1"/>
              <a:t>увазі</a:t>
            </a:r>
            <a:r>
              <a:rPr lang="ru-RU" dirty="0"/>
              <a:t> не </a:t>
            </a:r>
            <a:r>
              <a:rPr lang="ru-RU" dirty="0" err="1"/>
              <a:t>бажані</a:t>
            </a:r>
            <a:r>
              <a:rPr lang="ru-RU" dirty="0"/>
              <a:t> для </a:t>
            </a:r>
            <a:r>
              <a:rPr lang="ru-RU" dirty="0" err="1"/>
              <a:t>екосистем</a:t>
            </a:r>
            <a:r>
              <a:rPr lang="ru-RU" dirty="0"/>
              <a:t> </a:t>
            </a:r>
            <a:r>
              <a:rPr lang="ru-RU" dirty="0" err="1"/>
              <a:t>антропогенні</a:t>
            </a:r>
            <a:r>
              <a:rPr lang="ru-RU" dirty="0"/>
              <a:t> </a:t>
            </a:r>
            <a:r>
              <a:rPr lang="ru-RU" dirty="0" err="1"/>
              <a:t>зміни</a:t>
            </a:r>
            <a:r>
              <a:rPr lang="ru-RU" dirty="0"/>
              <a:t>,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згрупувати</a:t>
            </a:r>
            <a:r>
              <a:rPr lang="ru-RU" dirty="0"/>
              <a:t> за такими видами </a:t>
            </a:r>
            <a:r>
              <a:rPr lang="ru-RU" dirty="0" err="1"/>
              <a:t>забруднень</a:t>
            </a:r>
            <a:r>
              <a:rPr lang="ru-RU" dirty="0"/>
              <a:t>:</a:t>
            </a:r>
            <a:br>
              <a:rPr lang="ru-RU" dirty="0"/>
            </a:br>
            <a:r>
              <a:rPr lang="ru-RU" dirty="0"/>
              <a:t>•    </a:t>
            </a:r>
            <a:r>
              <a:rPr lang="ru-RU" dirty="0" err="1">
                <a:solidFill>
                  <a:schemeClr val="accent2"/>
                </a:solidFill>
              </a:rPr>
              <a:t>інгредієнтне</a:t>
            </a:r>
            <a:r>
              <a:rPr lang="ru-RU" dirty="0">
                <a:solidFill>
                  <a:schemeClr val="accent2"/>
                </a:solidFill>
              </a:rPr>
              <a:t> </a:t>
            </a:r>
            <a:r>
              <a:rPr lang="ru-RU" dirty="0" err="1">
                <a:solidFill>
                  <a:schemeClr val="accent2"/>
                </a:solidFill>
              </a:rPr>
              <a:t>забруднення</a:t>
            </a:r>
            <a:r>
              <a:rPr lang="ru-RU" dirty="0">
                <a:solidFill>
                  <a:schemeClr val="accent2"/>
                </a:solidFill>
              </a:rPr>
              <a:t> </a:t>
            </a:r>
            <a:r>
              <a:rPr lang="ru-RU" dirty="0"/>
              <a:t>як </a:t>
            </a:r>
            <a:r>
              <a:rPr lang="ru-RU" dirty="0" err="1"/>
              <a:t>сукупність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, </a:t>
            </a:r>
            <a:r>
              <a:rPr lang="ru-RU" dirty="0" err="1"/>
              <a:t>кількісно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якісно</a:t>
            </a:r>
            <a:r>
              <a:rPr lang="ru-RU" dirty="0"/>
              <a:t> </a:t>
            </a:r>
            <a:r>
              <a:rPr lang="ru-RU" dirty="0" err="1"/>
              <a:t>ворожих</a:t>
            </a:r>
            <a:r>
              <a:rPr lang="ru-RU" dirty="0"/>
              <a:t> </a:t>
            </a:r>
            <a:r>
              <a:rPr lang="ru-RU" dirty="0" err="1"/>
              <a:t>природним</a:t>
            </a:r>
            <a:r>
              <a:rPr lang="ru-RU" dirty="0"/>
              <a:t> </a:t>
            </a:r>
            <a:r>
              <a:rPr lang="ru-RU" dirty="0" err="1"/>
              <a:t>біогеоценозам</a:t>
            </a:r>
            <a:r>
              <a:rPr lang="ru-RU" dirty="0"/>
              <a:t> (</a:t>
            </a:r>
            <a:r>
              <a:rPr lang="ru-RU" dirty="0" err="1"/>
              <a:t>інгредієнт</a:t>
            </a:r>
            <a:r>
              <a:rPr lang="ru-RU" dirty="0"/>
              <a:t> — </a:t>
            </a:r>
            <a:r>
              <a:rPr lang="ru-RU" dirty="0" err="1"/>
              <a:t>складова</a:t>
            </a:r>
            <a:r>
              <a:rPr lang="ru-RU" dirty="0"/>
              <a:t> </a:t>
            </a:r>
            <a:r>
              <a:rPr lang="ru-RU" dirty="0" err="1"/>
              <a:t>частина</a:t>
            </a:r>
            <a:r>
              <a:rPr lang="ru-RU" dirty="0"/>
              <a:t> </a:t>
            </a:r>
            <a:r>
              <a:rPr lang="ru-RU" dirty="0" err="1"/>
              <a:t>складної</a:t>
            </a:r>
            <a:r>
              <a:rPr lang="ru-RU" dirty="0"/>
              <a:t> </a:t>
            </a:r>
            <a:r>
              <a:rPr lang="ru-RU" dirty="0" err="1"/>
              <a:t>сполуки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суміші</a:t>
            </a:r>
            <a:r>
              <a:rPr lang="ru-RU" dirty="0"/>
              <a:t>);</a:t>
            </a:r>
            <a:br>
              <a:rPr lang="ru-RU" dirty="0"/>
            </a:br>
            <a:r>
              <a:rPr lang="ru-RU" dirty="0"/>
              <a:t>•    </a:t>
            </a:r>
            <a:r>
              <a:rPr lang="ru-RU" dirty="0" err="1">
                <a:solidFill>
                  <a:schemeClr val="accent2"/>
                </a:solidFill>
              </a:rPr>
              <a:t>параметричне</a:t>
            </a:r>
            <a:r>
              <a:rPr lang="ru-RU" dirty="0">
                <a:solidFill>
                  <a:schemeClr val="accent2"/>
                </a:solidFill>
              </a:rPr>
              <a:t> </a:t>
            </a:r>
            <a:r>
              <a:rPr lang="ru-RU" dirty="0" err="1">
                <a:solidFill>
                  <a:schemeClr val="accent2"/>
                </a:solidFill>
              </a:rPr>
              <a:t>забруднення</a:t>
            </a:r>
            <a:r>
              <a:rPr lang="ru-RU" dirty="0"/>
              <a:t>, </a:t>
            </a:r>
            <a:r>
              <a:rPr lang="ru-RU" dirty="0" err="1"/>
              <a:t>пов'язане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зміною</a:t>
            </a:r>
            <a:r>
              <a:rPr lang="ru-RU" dirty="0"/>
              <a:t> </a:t>
            </a:r>
            <a:r>
              <a:rPr lang="ru-RU" dirty="0" err="1"/>
              <a:t>якісних</a:t>
            </a:r>
            <a:r>
              <a:rPr lang="ru-RU" dirty="0"/>
              <a:t> </a:t>
            </a:r>
            <a:r>
              <a:rPr lang="ru-RU" dirty="0" err="1"/>
              <a:t>параметрів</a:t>
            </a:r>
            <a:r>
              <a:rPr lang="ru-RU" dirty="0"/>
              <a:t> </a:t>
            </a:r>
            <a:r>
              <a:rPr lang="ru-RU" dirty="0" err="1"/>
              <a:t>навколишнього</a:t>
            </a:r>
            <a:r>
              <a:rPr lang="ru-RU" dirty="0"/>
              <a:t> </a:t>
            </a:r>
            <a:r>
              <a:rPr lang="ru-RU" dirty="0" err="1"/>
              <a:t>середовища</a:t>
            </a:r>
            <a:r>
              <a:rPr lang="ru-RU" dirty="0"/>
              <a:t> (параметр </a:t>
            </a:r>
            <a:r>
              <a:rPr lang="ru-RU" dirty="0" err="1"/>
              <a:t>навколишнього</a:t>
            </a:r>
            <a:r>
              <a:rPr lang="ru-RU" dirty="0"/>
              <a:t> </a:t>
            </a:r>
            <a:r>
              <a:rPr lang="ru-RU" dirty="0" err="1"/>
              <a:t>середовища</a:t>
            </a:r>
            <a:r>
              <a:rPr lang="ru-RU" dirty="0"/>
              <a:t> — одна з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властивостей</a:t>
            </a:r>
            <a:r>
              <a:rPr lang="ru-RU" dirty="0"/>
              <a:t>, 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рівень</a:t>
            </a:r>
            <a:r>
              <a:rPr lang="ru-RU" dirty="0"/>
              <a:t> шуму, </a:t>
            </a:r>
            <a:r>
              <a:rPr lang="ru-RU" dirty="0" err="1"/>
              <a:t>радіації</a:t>
            </a:r>
            <a:r>
              <a:rPr lang="ru-RU" dirty="0"/>
              <a:t>, </a:t>
            </a:r>
            <a:r>
              <a:rPr lang="ru-RU" dirty="0" err="1"/>
              <a:t>освітленості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);</a:t>
            </a:r>
            <a:br>
              <a:rPr lang="ru-RU" dirty="0"/>
            </a:br>
            <a:r>
              <a:rPr lang="ru-RU" dirty="0"/>
              <a:t>•    </a:t>
            </a:r>
            <a:r>
              <a:rPr lang="ru-RU" dirty="0" err="1">
                <a:solidFill>
                  <a:schemeClr val="accent2"/>
                </a:solidFill>
              </a:rPr>
              <a:t>біоценотичне</a:t>
            </a:r>
            <a:r>
              <a:rPr lang="ru-RU" dirty="0">
                <a:solidFill>
                  <a:schemeClr val="accent2"/>
                </a:solidFill>
              </a:rPr>
              <a:t> </a:t>
            </a:r>
            <a:r>
              <a:rPr lang="ru-RU" dirty="0" err="1">
                <a:solidFill>
                  <a:schemeClr val="accent2"/>
                </a:solidFill>
              </a:rPr>
              <a:t>забруднення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полягає</a:t>
            </a:r>
            <a:r>
              <a:rPr lang="ru-RU" dirty="0"/>
              <a:t> у </a:t>
            </a:r>
            <a:r>
              <a:rPr lang="ru-RU" dirty="0" err="1"/>
              <a:t>впливі</a:t>
            </a:r>
            <a:r>
              <a:rPr lang="ru-RU" dirty="0"/>
              <a:t> на склад і структуру </a:t>
            </a:r>
            <a:r>
              <a:rPr lang="ru-RU" dirty="0" err="1"/>
              <a:t>популяції</a:t>
            </a:r>
            <a:r>
              <a:rPr lang="ru-RU" dirty="0"/>
              <a:t> </a:t>
            </a:r>
            <a:r>
              <a:rPr lang="ru-RU" dirty="0" err="1"/>
              <a:t>живих</a:t>
            </a:r>
            <a:r>
              <a:rPr lang="ru-RU" dirty="0"/>
              <a:t> </a:t>
            </a:r>
            <a:r>
              <a:rPr lang="ru-RU" dirty="0" err="1"/>
              <a:t>організмів</a:t>
            </a:r>
            <a:r>
              <a:rPr lang="ru-RU" dirty="0"/>
              <a:t>;</a:t>
            </a:r>
            <a:br>
              <a:rPr lang="ru-RU" dirty="0"/>
            </a:br>
            <a:r>
              <a:rPr lang="ru-RU" dirty="0"/>
              <a:t>•    </a:t>
            </a:r>
            <a:r>
              <a:rPr lang="ru-RU" dirty="0" err="1">
                <a:solidFill>
                  <a:schemeClr val="accent2"/>
                </a:solidFill>
              </a:rPr>
              <a:t>стаціально-деструкційне</a:t>
            </a:r>
            <a:r>
              <a:rPr lang="ru-RU" dirty="0">
                <a:solidFill>
                  <a:schemeClr val="accent2"/>
                </a:solidFill>
              </a:rPr>
              <a:t> </a:t>
            </a:r>
            <a:r>
              <a:rPr lang="ru-RU" dirty="0" err="1">
                <a:solidFill>
                  <a:schemeClr val="accent2"/>
                </a:solidFill>
              </a:rPr>
              <a:t>забруднення</a:t>
            </a:r>
            <a:r>
              <a:rPr lang="ru-RU" dirty="0">
                <a:solidFill>
                  <a:schemeClr val="accent2"/>
                </a:solidFill>
              </a:rPr>
              <a:t> </a:t>
            </a:r>
            <a:r>
              <a:rPr lang="ru-RU" dirty="0"/>
              <a:t>(</a:t>
            </a:r>
            <a:r>
              <a:rPr lang="ru-RU" dirty="0" err="1"/>
              <a:t>стація</a:t>
            </a:r>
            <a:r>
              <a:rPr lang="ru-RU" dirty="0"/>
              <a:t> —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існування</a:t>
            </a:r>
            <a:r>
              <a:rPr lang="ru-RU" dirty="0"/>
              <a:t> </a:t>
            </a:r>
            <a:r>
              <a:rPr lang="ru-RU" dirty="0" err="1"/>
              <a:t>популяції</a:t>
            </a:r>
            <a:r>
              <a:rPr lang="ru-RU" dirty="0"/>
              <a:t>, </a:t>
            </a:r>
            <a:r>
              <a:rPr lang="ru-RU" dirty="0" err="1"/>
              <a:t>деструкція</a:t>
            </a:r>
            <a:r>
              <a:rPr lang="ru-RU" dirty="0"/>
              <a:t> — </a:t>
            </a:r>
            <a:r>
              <a:rPr lang="ru-RU" dirty="0" err="1"/>
              <a:t>руйнування</a:t>
            </a:r>
            <a:r>
              <a:rPr lang="ru-RU" dirty="0"/>
              <a:t>) </a:t>
            </a:r>
            <a:r>
              <a:rPr lang="ru-RU" dirty="0" err="1"/>
              <a:t>являє</a:t>
            </a:r>
            <a:r>
              <a:rPr lang="ru-RU" dirty="0"/>
              <a:t> собою </a:t>
            </a:r>
            <a:r>
              <a:rPr lang="ru-RU" dirty="0" err="1"/>
              <a:t>зміну</a:t>
            </a:r>
            <a:r>
              <a:rPr lang="ru-RU" dirty="0"/>
              <a:t> </a:t>
            </a:r>
            <a:r>
              <a:rPr lang="ru-RU" dirty="0" err="1"/>
              <a:t>ландшафтів</a:t>
            </a:r>
            <a:r>
              <a:rPr lang="ru-RU" dirty="0"/>
              <a:t> та </a:t>
            </a:r>
            <a:r>
              <a:rPr lang="ru-RU" dirty="0" err="1"/>
              <a:t>екологічних</a:t>
            </a:r>
            <a:r>
              <a:rPr lang="ru-RU" dirty="0"/>
              <a:t> систем у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природокористування</a:t>
            </a:r>
            <a:r>
              <a:rPr lang="ru-RU" dirty="0"/>
              <a:t>.</a:t>
            </a:r>
            <a:endParaRPr lang="uk-UA" dirty="0" smtClean="0"/>
          </a:p>
        </p:txBody>
      </p:sp>
    </p:spTree>
    <p:extLst>
      <p:ext uri="{BB962C8B-B14F-4D97-AF65-F5344CB8AC3E}">
        <p14:creationId xmlns:p14="http://schemas.microsoft.com/office/powerpoint/2010/main" val="4123529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620688"/>
            <a:ext cx="4824536" cy="6237312"/>
          </a:xfrm>
        </p:spPr>
        <p:txBody>
          <a:bodyPr>
            <a:normAutofit fontScale="77500" lnSpcReduction="20000"/>
          </a:bodyPr>
          <a:lstStyle/>
          <a:p>
            <a:pPr marL="109728" indent="0">
              <a:buNone/>
            </a:pPr>
            <a:r>
              <a:rPr lang="ru-RU" dirty="0"/>
              <a:t>З </a:t>
            </a:r>
            <a:r>
              <a:rPr lang="ru-RU" dirty="0" err="1"/>
              <a:t>появою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на </a:t>
            </a:r>
            <a:r>
              <a:rPr lang="ru-RU" dirty="0" err="1"/>
              <a:t>планеті</a:t>
            </a:r>
            <a:r>
              <a:rPr lang="ru-RU" dirty="0"/>
              <a:t> Земля </a:t>
            </a:r>
            <a:r>
              <a:rPr lang="ru-RU" dirty="0" err="1"/>
              <a:t>велику</a:t>
            </a:r>
            <a:r>
              <a:rPr lang="ru-RU" dirty="0"/>
              <a:t> роль у </a:t>
            </a:r>
            <a:r>
              <a:rPr lang="ru-RU" dirty="0" err="1"/>
              <a:t>глобальній</a:t>
            </a:r>
            <a:r>
              <a:rPr lang="ru-RU" dirty="0"/>
              <a:t> </a:t>
            </a:r>
            <a:r>
              <a:rPr lang="ru-RU" dirty="0" err="1"/>
              <a:t>екосистемі</a:t>
            </a:r>
            <a:r>
              <a:rPr lang="ru-RU" dirty="0"/>
              <a:t> стали </a:t>
            </a:r>
            <a:r>
              <a:rPr lang="ru-RU" dirty="0" err="1"/>
              <a:t>відігравати</a:t>
            </a:r>
            <a:r>
              <a:rPr lang="ru-RU" dirty="0"/>
              <a:t> </a:t>
            </a:r>
            <a:r>
              <a:rPr lang="ru-RU" dirty="0" err="1"/>
              <a:t>взаємовідносини</a:t>
            </a:r>
            <a:r>
              <a:rPr lang="ru-RU" dirty="0"/>
              <a:t> </a:t>
            </a:r>
            <a:r>
              <a:rPr lang="ru-RU" dirty="0" err="1"/>
              <a:t>суспільства</a:t>
            </a:r>
            <a:r>
              <a:rPr lang="ru-RU" dirty="0"/>
              <a:t> і </a:t>
            </a:r>
            <a:r>
              <a:rPr lang="ru-RU" dirty="0" err="1"/>
              <a:t>природи</a:t>
            </a:r>
            <a:r>
              <a:rPr lang="ru-RU" dirty="0"/>
              <a:t>. Особливо </a:t>
            </a:r>
            <a:r>
              <a:rPr lang="ru-RU" dirty="0" err="1"/>
              <a:t>швидко</a:t>
            </a:r>
            <a:r>
              <a:rPr lang="ru-RU" dirty="0"/>
              <a:t> </a:t>
            </a:r>
            <a:r>
              <a:rPr lang="ru-RU" dirty="0" err="1"/>
              <a:t>посилюється</a:t>
            </a:r>
            <a:r>
              <a:rPr lang="ru-RU" dirty="0"/>
              <a:t> </a:t>
            </a:r>
            <a:r>
              <a:rPr lang="ru-RU" dirty="0" err="1"/>
              <a:t>вплив</a:t>
            </a:r>
            <a:r>
              <a:rPr lang="ru-RU" dirty="0"/>
              <a:t> </a:t>
            </a:r>
            <a:r>
              <a:rPr lang="ru-RU" dirty="0" err="1"/>
              <a:t>суспільства</a:t>
            </a:r>
            <a:r>
              <a:rPr lang="ru-RU" dirty="0"/>
              <a:t> на природу у </a:t>
            </a:r>
            <a:r>
              <a:rPr lang="ru-RU" dirty="0" err="1"/>
              <a:t>зв’язку</a:t>
            </a:r>
            <a:r>
              <a:rPr lang="ru-RU" dirty="0"/>
              <a:t> з </a:t>
            </a:r>
            <a:r>
              <a:rPr lang="ru-RU" dirty="0" err="1"/>
              <a:t>розвитком</a:t>
            </a:r>
            <a:r>
              <a:rPr lang="ru-RU" dirty="0"/>
              <a:t> машинного </a:t>
            </a:r>
            <a:r>
              <a:rPr lang="ru-RU" dirty="0" err="1"/>
              <a:t>виробництва</a:t>
            </a:r>
            <a:r>
              <a:rPr lang="ru-RU" dirty="0"/>
              <a:t>. </a:t>
            </a:r>
          </a:p>
          <a:p>
            <a:pPr marL="109728" indent="0">
              <a:buNone/>
            </a:pPr>
            <a:r>
              <a:rPr lang="ru-RU" dirty="0" err="1"/>
              <a:t>Завдяки</a:t>
            </a:r>
            <a:r>
              <a:rPr lang="ru-RU" dirty="0"/>
              <a:t>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масштаби</a:t>
            </a:r>
            <a:r>
              <a:rPr lang="ru-RU" dirty="0"/>
              <a:t> </a:t>
            </a:r>
            <a:r>
              <a:rPr lang="ru-RU" dirty="0" err="1"/>
              <a:t>впливу</a:t>
            </a:r>
            <a:r>
              <a:rPr lang="ru-RU" dirty="0"/>
              <a:t> </a:t>
            </a:r>
            <a:r>
              <a:rPr lang="ru-RU" dirty="0" err="1"/>
              <a:t>суспільства</a:t>
            </a:r>
            <a:r>
              <a:rPr lang="ru-RU" dirty="0"/>
              <a:t> на природу </a:t>
            </a:r>
            <a:r>
              <a:rPr lang="ru-RU" dirty="0" err="1"/>
              <a:t>поширюється</a:t>
            </a:r>
            <a:r>
              <a:rPr lang="ru-RU" dirty="0"/>
              <a:t> так </a:t>
            </a:r>
            <a:r>
              <a:rPr lang="ru-RU" dirty="0" err="1"/>
              <a:t>швидко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людство</a:t>
            </a:r>
            <a:r>
              <a:rPr lang="ru-RU" dirty="0"/>
              <a:t> </a:t>
            </a:r>
            <a:r>
              <a:rPr lang="ru-RU" dirty="0" err="1"/>
              <a:t>поступово</a:t>
            </a:r>
            <a:r>
              <a:rPr lang="ru-RU" dirty="0"/>
              <a:t> </a:t>
            </a:r>
            <a:r>
              <a:rPr lang="ru-RU" dirty="0" err="1"/>
              <a:t>перетворюється</a:t>
            </a:r>
            <a:r>
              <a:rPr lang="ru-RU" dirty="0"/>
              <a:t> у </a:t>
            </a:r>
            <a:r>
              <a:rPr lang="ru-RU" dirty="0" err="1"/>
              <a:t>потужну</a:t>
            </a:r>
            <a:r>
              <a:rPr lang="ru-RU" dirty="0"/>
              <a:t> </a:t>
            </a:r>
            <a:r>
              <a:rPr lang="ru-RU" dirty="0" err="1"/>
              <a:t>геологічну</a:t>
            </a:r>
            <a:r>
              <a:rPr lang="ru-RU" dirty="0"/>
              <a:t> силу, яка </a:t>
            </a:r>
            <a:r>
              <a:rPr lang="ru-RU" dirty="0" err="1"/>
              <a:t>впливає</a:t>
            </a:r>
            <a:r>
              <a:rPr lang="ru-RU" dirty="0"/>
              <a:t> на </a:t>
            </a:r>
            <a:r>
              <a:rPr lang="ru-RU" dirty="0" err="1"/>
              <a:t>природні</a:t>
            </a:r>
            <a:r>
              <a:rPr lang="ru-RU" dirty="0"/>
              <a:t> </a:t>
            </a:r>
            <a:r>
              <a:rPr lang="ru-RU" dirty="0" err="1"/>
              <a:t>процеси</a:t>
            </a:r>
            <a:r>
              <a:rPr lang="ru-RU" dirty="0"/>
              <a:t>. На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кругообіги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здійснюються</a:t>
            </a:r>
            <a:r>
              <a:rPr lang="ru-RU" dirty="0"/>
              <a:t> у </a:t>
            </a:r>
            <a:r>
              <a:rPr lang="ru-RU" dirty="0" err="1"/>
              <a:t>природі</a:t>
            </a:r>
            <a:r>
              <a:rPr lang="ru-RU" dirty="0"/>
              <a:t>, </a:t>
            </a:r>
            <a:r>
              <a:rPr lang="ru-RU" dirty="0" err="1"/>
              <a:t>людина</a:t>
            </a:r>
            <a:r>
              <a:rPr lang="ru-RU" dirty="0"/>
              <a:t> прямо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опосередковано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вплив</a:t>
            </a:r>
            <a:r>
              <a:rPr lang="ru-RU" dirty="0"/>
              <a:t>.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впливом</a:t>
            </a:r>
            <a:r>
              <a:rPr lang="ru-RU" dirty="0"/>
              <a:t> </a:t>
            </a:r>
            <a:r>
              <a:rPr lang="ru-RU" dirty="0" err="1"/>
              <a:t>антропогенних</a:t>
            </a:r>
            <a:r>
              <a:rPr lang="ru-RU" dirty="0"/>
              <a:t> </a:t>
            </a:r>
            <a:r>
              <a:rPr lang="ru-RU" dirty="0" err="1"/>
              <a:t>факторів</a:t>
            </a:r>
            <a:r>
              <a:rPr lang="ru-RU" dirty="0"/>
              <a:t> </a:t>
            </a:r>
            <a:r>
              <a:rPr lang="ru-RU" dirty="0" err="1"/>
              <a:t>відбуваються</a:t>
            </a:r>
            <a:r>
              <a:rPr lang="ru-RU" dirty="0"/>
              <a:t> </a:t>
            </a:r>
            <a:r>
              <a:rPr lang="ru-RU" dirty="0" err="1"/>
              <a:t>зміни</a:t>
            </a:r>
            <a:r>
              <a:rPr lang="ru-RU" dirty="0"/>
              <a:t> у </a:t>
            </a:r>
            <a:r>
              <a:rPr lang="ru-RU" dirty="0" err="1"/>
              <a:t>природі</a:t>
            </a:r>
            <a:r>
              <a:rPr lang="ru-RU" dirty="0"/>
              <a:t>.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0379" y="1097373"/>
            <a:ext cx="3714750" cy="5229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1303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76672"/>
            <a:ext cx="7931224" cy="629816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Радіоактивне забруднення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620" y="1196752"/>
            <a:ext cx="8640960" cy="5328592"/>
          </a:xfrm>
        </p:spPr>
        <p:txBody>
          <a:bodyPr>
            <a:normAutofit fontScale="47500" lnSpcReduction="20000"/>
          </a:bodyPr>
          <a:lstStyle/>
          <a:p>
            <a:pPr marL="109728" indent="0">
              <a:buNone/>
            </a:pPr>
            <a:r>
              <a:rPr lang="ru-RU" dirty="0" err="1"/>
              <a:t>Вплив</a:t>
            </a:r>
            <a:r>
              <a:rPr lang="ru-RU" dirty="0"/>
              <a:t> </a:t>
            </a:r>
            <a:r>
              <a:rPr lang="ru-RU" dirty="0" err="1"/>
              <a:t>радіоактивного</a:t>
            </a:r>
            <a:r>
              <a:rPr lang="ru-RU" dirty="0"/>
              <a:t> </a:t>
            </a:r>
            <a:r>
              <a:rPr lang="ru-RU" dirty="0" err="1"/>
              <a:t>випромінювання</a:t>
            </a:r>
            <a:r>
              <a:rPr lang="ru-RU" dirty="0"/>
              <a:t> на </a:t>
            </a:r>
            <a:r>
              <a:rPr lang="ru-RU" dirty="0" err="1"/>
              <a:t>організм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особливо </a:t>
            </a:r>
            <a:r>
              <a:rPr lang="ru-RU" dirty="0" err="1"/>
              <a:t>небезпечний</a:t>
            </a:r>
            <a:r>
              <a:rPr lang="ru-RU" dirty="0"/>
              <a:t>. За результатами </a:t>
            </a:r>
            <a:r>
              <a:rPr lang="ru-RU" dirty="0" err="1"/>
              <a:t>експерементів</a:t>
            </a:r>
            <a:r>
              <a:rPr lang="ru-RU" dirty="0"/>
              <a:t> на </a:t>
            </a:r>
            <a:r>
              <a:rPr lang="ru-RU" dirty="0" err="1"/>
              <a:t>тваринах</a:t>
            </a:r>
            <a:r>
              <a:rPr lang="ru-RU" dirty="0"/>
              <a:t> та </a:t>
            </a:r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наслідків</a:t>
            </a:r>
            <a:r>
              <a:rPr lang="ru-RU" dirty="0"/>
              <a:t> </a:t>
            </a:r>
            <a:r>
              <a:rPr lang="ru-RU" dirty="0" err="1"/>
              <a:t>опромінення</a:t>
            </a:r>
            <a:r>
              <a:rPr lang="ru-RU" dirty="0"/>
              <a:t> людей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атомних</a:t>
            </a:r>
            <a:r>
              <a:rPr lang="ru-RU" dirty="0"/>
              <a:t> </a:t>
            </a:r>
            <a:r>
              <a:rPr lang="ru-RU" dirty="0" err="1"/>
              <a:t>вибухів</a:t>
            </a:r>
            <a:r>
              <a:rPr lang="ru-RU" dirty="0"/>
              <a:t> у </a:t>
            </a:r>
            <a:r>
              <a:rPr lang="ru-RU" dirty="0" err="1"/>
              <a:t>Хіросомі</a:t>
            </a:r>
            <a:r>
              <a:rPr lang="ru-RU" dirty="0"/>
              <a:t> та </a:t>
            </a:r>
            <a:r>
              <a:rPr lang="ru-RU" dirty="0" err="1"/>
              <a:t>Нагасакі</a:t>
            </a:r>
            <a:r>
              <a:rPr lang="ru-RU" dirty="0"/>
              <a:t>, а </a:t>
            </a:r>
            <a:r>
              <a:rPr lang="ru-RU" dirty="0" err="1"/>
              <a:t>пізніше</a:t>
            </a:r>
            <a:r>
              <a:rPr lang="ru-RU" dirty="0"/>
              <a:t> в </a:t>
            </a:r>
            <a:r>
              <a:rPr lang="ru-RU" dirty="0" err="1"/>
              <a:t>Чорнобилі</a:t>
            </a:r>
            <a:r>
              <a:rPr lang="ru-RU" dirty="0"/>
              <a:t>, </a:t>
            </a:r>
            <a:r>
              <a:rPr lang="ru-RU" dirty="0" err="1"/>
              <a:t>було</a:t>
            </a:r>
            <a:r>
              <a:rPr lang="ru-RU" dirty="0"/>
              <a:t> доведено,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гостра</a:t>
            </a:r>
            <a:r>
              <a:rPr lang="ru-RU" dirty="0"/>
              <a:t> </a:t>
            </a:r>
            <a:r>
              <a:rPr lang="ru-RU" dirty="0" err="1"/>
              <a:t>біологічна</a:t>
            </a:r>
            <a:r>
              <a:rPr lang="ru-RU" dirty="0"/>
              <a:t> </a:t>
            </a:r>
            <a:r>
              <a:rPr lang="ru-RU" dirty="0" err="1"/>
              <a:t>дія</a:t>
            </a:r>
            <a:r>
              <a:rPr lang="ru-RU" dirty="0"/>
              <a:t> </a:t>
            </a:r>
            <a:r>
              <a:rPr lang="ru-RU" dirty="0" err="1"/>
              <a:t>радіації</a:t>
            </a:r>
            <a:r>
              <a:rPr lang="ru-RU" dirty="0"/>
              <a:t> </a:t>
            </a:r>
            <a:r>
              <a:rPr lang="ru-RU" dirty="0" err="1"/>
              <a:t>проявляється</a:t>
            </a:r>
            <a:r>
              <a:rPr lang="ru-RU" dirty="0"/>
              <a:t> у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/>
              <a:t>променевої</a:t>
            </a:r>
            <a:r>
              <a:rPr lang="ru-RU" dirty="0"/>
              <a:t> </a:t>
            </a:r>
            <a:r>
              <a:rPr lang="ru-RU" dirty="0" err="1"/>
              <a:t>хвороби</a:t>
            </a:r>
            <a:r>
              <a:rPr lang="ru-RU" dirty="0"/>
              <a:t> і </a:t>
            </a:r>
            <a:r>
              <a:rPr lang="ru-RU" dirty="0" err="1"/>
              <a:t>здатна</a:t>
            </a:r>
            <a:r>
              <a:rPr lang="ru-RU" dirty="0"/>
              <a:t> </a:t>
            </a:r>
            <a:r>
              <a:rPr lang="ru-RU" dirty="0" err="1"/>
              <a:t>призвести</a:t>
            </a:r>
            <a:r>
              <a:rPr lang="ru-RU" dirty="0"/>
              <a:t> до </a:t>
            </a:r>
            <a:r>
              <a:rPr lang="ru-RU" dirty="0" err="1"/>
              <a:t>смерті</a:t>
            </a:r>
            <a:r>
              <a:rPr lang="ru-RU" dirty="0"/>
              <a:t>, до </a:t>
            </a:r>
            <a:r>
              <a:rPr lang="ru-RU" dirty="0" err="1"/>
              <a:t>локальних</a:t>
            </a:r>
            <a:r>
              <a:rPr lang="ru-RU" dirty="0"/>
              <a:t> </a:t>
            </a:r>
            <a:r>
              <a:rPr lang="ru-RU" dirty="0" err="1"/>
              <a:t>уражень</a:t>
            </a:r>
            <a:r>
              <a:rPr lang="ru-RU" dirty="0"/>
              <a:t> </a:t>
            </a:r>
            <a:r>
              <a:rPr lang="ru-RU" dirty="0" err="1"/>
              <a:t>шкіри</a:t>
            </a:r>
            <a:r>
              <a:rPr lang="ru-RU" dirty="0"/>
              <a:t>, </a:t>
            </a:r>
            <a:r>
              <a:rPr lang="ru-RU" dirty="0" err="1"/>
              <a:t>кришталика</a:t>
            </a:r>
            <a:r>
              <a:rPr lang="ru-RU" dirty="0"/>
              <a:t> ока, </a:t>
            </a:r>
            <a:r>
              <a:rPr lang="ru-RU" dirty="0" err="1"/>
              <a:t>кісткового</a:t>
            </a:r>
            <a:r>
              <a:rPr lang="ru-RU" dirty="0"/>
              <a:t> </a:t>
            </a:r>
            <a:r>
              <a:rPr lang="ru-RU" dirty="0" err="1"/>
              <a:t>мозку</a:t>
            </a:r>
            <a:r>
              <a:rPr lang="ru-RU" dirty="0"/>
              <a:t>. </a:t>
            </a:r>
            <a:r>
              <a:rPr lang="ru-RU" dirty="0" err="1"/>
              <a:t>Нині</a:t>
            </a:r>
            <a:r>
              <a:rPr lang="ru-RU" dirty="0"/>
              <a:t> </a:t>
            </a:r>
            <a:r>
              <a:rPr lang="ru-RU" dirty="0" err="1"/>
              <a:t>захист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та </a:t>
            </a:r>
            <a:r>
              <a:rPr lang="ru-RU" dirty="0" err="1"/>
              <a:t>складової</a:t>
            </a:r>
            <a:r>
              <a:rPr lang="ru-RU" dirty="0"/>
              <a:t> </a:t>
            </a:r>
            <a:r>
              <a:rPr lang="ru-RU" dirty="0" err="1"/>
              <a:t>біосфери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радіоактивного</a:t>
            </a:r>
            <a:r>
              <a:rPr lang="ru-RU" dirty="0"/>
              <a:t> </a:t>
            </a:r>
            <a:r>
              <a:rPr lang="ru-RU" dirty="0" err="1"/>
              <a:t>опромінення</a:t>
            </a:r>
            <a:r>
              <a:rPr lang="ru-RU" dirty="0"/>
              <a:t> у </a:t>
            </a:r>
            <a:r>
              <a:rPr lang="ru-RU" dirty="0" err="1"/>
              <a:t>зв’язку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зростаючим</a:t>
            </a:r>
            <a:r>
              <a:rPr lang="ru-RU" dirty="0"/>
              <a:t> </a:t>
            </a:r>
            <a:r>
              <a:rPr lang="ru-RU" dirty="0" err="1"/>
              <a:t>радіоактивним</a:t>
            </a:r>
            <a:r>
              <a:rPr lang="ru-RU" dirty="0"/>
              <a:t> </a:t>
            </a:r>
            <a:r>
              <a:rPr lang="ru-RU" dirty="0" err="1"/>
              <a:t>забрудненням</a:t>
            </a:r>
            <a:r>
              <a:rPr lang="ru-RU" dirty="0"/>
              <a:t> </a:t>
            </a:r>
            <a:r>
              <a:rPr lang="ru-RU" dirty="0" err="1"/>
              <a:t>планети</a:t>
            </a:r>
            <a:r>
              <a:rPr lang="ru-RU" dirty="0"/>
              <a:t> став </a:t>
            </a:r>
            <a:r>
              <a:rPr lang="ru-RU" dirty="0" err="1"/>
              <a:t>однією</a:t>
            </a:r>
            <a:r>
              <a:rPr lang="ru-RU" dirty="0"/>
              <a:t> з </a:t>
            </a:r>
            <a:r>
              <a:rPr lang="ru-RU" dirty="0" err="1"/>
              <a:t>найактуальних</a:t>
            </a:r>
            <a:r>
              <a:rPr lang="ru-RU" dirty="0"/>
              <a:t> проблем </a:t>
            </a:r>
            <a:r>
              <a:rPr lang="ru-RU" dirty="0" err="1"/>
              <a:t>екологічної</a:t>
            </a:r>
            <a:r>
              <a:rPr lang="ru-RU" dirty="0"/>
              <a:t> науки. </a:t>
            </a:r>
          </a:p>
          <a:p>
            <a:pPr marL="109728" indent="0">
              <a:buNone/>
            </a:pPr>
            <a:r>
              <a:rPr lang="ru-RU" dirty="0" err="1"/>
              <a:t>Вісі</a:t>
            </a:r>
            <a:r>
              <a:rPr lang="ru-RU" dirty="0"/>
              <a:t>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флори</a:t>
            </a:r>
            <a:r>
              <a:rPr lang="ru-RU" dirty="0"/>
              <a:t> та </a:t>
            </a:r>
            <a:r>
              <a:rPr lang="ru-RU" dirty="0" err="1"/>
              <a:t>фауни</a:t>
            </a:r>
            <a:r>
              <a:rPr lang="ru-RU" dirty="0"/>
              <a:t> </a:t>
            </a:r>
            <a:r>
              <a:rPr lang="ru-RU" dirty="0" err="1"/>
              <a:t>Землі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мільйонів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 </a:t>
            </a:r>
            <a:r>
              <a:rPr lang="ru-RU" dirty="0" err="1"/>
              <a:t>виникли</a:t>
            </a:r>
            <a:r>
              <a:rPr lang="ru-RU" dirty="0"/>
              <a:t> та </a:t>
            </a:r>
            <a:r>
              <a:rPr lang="ru-RU" dirty="0" err="1"/>
              <a:t>розвивалися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постійним</a:t>
            </a:r>
            <a:r>
              <a:rPr lang="ru-RU" dirty="0"/>
              <a:t> </a:t>
            </a:r>
            <a:r>
              <a:rPr lang="ru-RU" dirty="0" err="1"/>
              <a:t>впливом</a:t>
            </a:r>
            <a:r>
              <a:rPr lang="ru-RU" dirty="0"/>
              <a:t> природного </a:t>
            </a:r>
            <a:r>
              <a:rPr lang="ru-RU" dirty="0" err="1"/>
              <a:t>радіоактивного</a:t>
            </a:r>
            <a:r>
              <a:rPr lang="ru-RU" dirty="0"/>
              <a:t> фону й </a:t>
            </a:r>
            <a:r>
              <a:rPr lang="ru-RU" dirty="0" err="1"/>
              <a:t>пристосувалися</a:t>
            </a:r>
            <a:r>
              <a:rPr lang="ru-RU" dirty="0"/>
              <a:t> до </a:t>
            </a:r>
            <a:r>
              <a:rPr lang="ru-RU" dirty="0" err="1"/>
              <a:t>нього</a:t>
            </a:r>
            <a:r>
              <a:rPr lang="ru-RU" dirty="0"/>
              <a:t>.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/>
              <a:t>час </a:t>
            </a:r>
            <a:r>
              <a:rPr lang="ru-RU" dirty="0" err="1"/>
              <a:t>аварій</a:t>
            </a:r>
            <a:r>
              <a:rPr lang="ru-RU" dirty="0"/>
              <a:t> </a:t>
            </a:r>
            <a:r>
              <a:rPr lang="ru-RU" dirty="0" err="1"/>
              <a:t>автоматних</a:t>
            </a:r>
            <a:r>
              <a:rPr lang="ru-RU" dirty="0"/>
              <a:t> </a:t>
            </a:r>
            <a:r>
              <a:rPr lang="ru-RU" dirty="0" err="1"/>
              <a:t>реакторів</a:t>
            </a:r>
            <a:r>
              <a:rPr lang="ru-RU" dirty="0"/>
              <a:t>, </a:t>
            </a:r>
            <a:r>
              <a:rPr lang="ru-RU" dirty="0" err="1"/>
              <a:t>розгерметизації</a:t>
            </a:r>
            <a:r>
              <a:rPr lang="ru-RU" dirty="0"/>
              <a:t> </a:t>
            </a:r>
            <a:r>
              <a:rPr lang="ru-RU" dirty="0" err="1"/>
              <a:t>захоронень</a:t>
            </a:r>
            <a:r>
              <a:rPr lang="ru-RU" dirty="0"/>
              <a:t> </a:t>
            </a:r>
            <a:r>
              <a:rPr lang="ru-RU" dirty="0" err="1"/>
              <a:t>радіоактивних</a:t>
            </a:r>
            <a:r>
              <a:rPr lang="ru-RU" dirty="0"/>
              <a:t> </a:t>
            </a:r>
            <a:r>
              <a:rPr lang="ru-RU" dirty="0" err="1"/>
              <a:t>відходів</a:t>
            </a:r>
            <a:r>
              <a:rPr lang="ru-RU" dirty="0"/>
              <a:t> </a:t>
            </a:r>
            <a:r>
              <a:rPr lang="ru-RU" dirty="0" err="1"/>
              <a:t>радіаційний</a:t>
            </a:r>
            <a:r>
              <a:rPr lang="ru-RU" dirty="0"/>
              <a:t> </a:t>
            </a:r>
            <a:r>
              <a:rPr lang="ru-RU" dirty="0" err="1"/>
              <a:t>бруд</a:t>
            </a:r>
            <a:r>
              <a:rPr lang="ru-RU" dirty="0"/>
              <a:t> </a:t>
            </a:r>
            <a:r>
              <a:rPr lang="ru-RU" dirty="0" err="1"/>
              <a:t>поширюється</a:t>
            </a:r>
            <a:r>
              <a:rPr lang="ru-RU" dirty="0"/>
              <a:t> на десятки й </a:t>
            </a:r>
            <a:r>
              <a:rPr lang="ru-RU" dirty="0" err="1"/>
              <a:t>сотні</a:t>
            </a:r>
            <a:r>
              <a:rPr lang="ru-RU" dirty="0"/>
              <a:t> </a:t>
            </a:r>
            <a:endParaRPr lang="ru-RU" dirty="0" smtClean="0"/>
          </a:p>
          <a:p>
            <a:pPr marL="109728" indent="0">
              <a:buNone/>
            </a:pPr>
            <a:r>
              <a:rPr lang="ru-RU" dirty="0" err="1" smtClean="0"/>
              <a:t>кілометрів</a:t>
            </a:r>
            <a:r>
              <a:rPr lang="ru-RU" dirty="0"/>
              <a:t>,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вибухів</a:t>
            </a:r>
            <a:r>
              <a:rPr lang="ru-RU" dirty="0"/>
              <a:t> </a:t>
            </a:r>
            <a:r>
              <a:rPr lang="ru-RU" dirty="0" err="1"/>
              <a:t>ядерних</a:t>
            </a:r>
            <a:r>
              <a:rPr lang="ru-RU" dirty="0"/>
              <a:t> бомб – по </a:t>
            </a:r>
            <a:r>
              <a:rPr lang="ru-RU" dirty="0" err="1"/>
              <a:t>всій</a:t>
            </a:r>
            <a:r>
              <a:rPr lang="ru-RU" dirty="0"/>
              <a:t> </a:t>
            </a:r>
            <a:endParaRPr lang="ru-RU" dirty="0" smtClean="0"/>
          </a:p>
          <a:p>
            <a:pPr marL="109728" indent="0">
              <a:buNone/>
            </a:pPr>
            <a:r>
              <a:rPr lang="ru-RU" dirty="0" err="1" smtClean="0"/>
              <a:t>планеті</a:t>
            </a:r>
            <a:r>
              <a:rPr lang="ru-RU" dirty="0"/>
              <a:t>. </a:t>
            </a:r>
          </a:p>
          <a:p>
            <a:pPr marL="109728" indent="0">
              <a:buNone/>
            </a:pP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організми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неоднаковустійкість</a:t>
            </a:r>
            <a:r>
              <a:rPr lang="ru-RU" dirty="0"/>
              <a:t> до </a:t>
            </a:r>
            <a:r>
              <a:rPr lang="ru-RU" dirty="0" err="1"/>
              <a:t>дії</a:t>
            </a:r>
            <a:r>
              <a:rPr lang="ru-RU" dirty="0"/>
              <a:t> </a:t>
            </a:r>
            <a:endParaRPr lang="ru-RU" dirty="0" smtClean="0"/>
          </a:p>
          <a:p>
            <a:pPr marL="109728" indent="0">
              <a:buNone/>
            </a:pPr>
            <a:r>
              <a:rPr lang="ru-RU" dirty="0" err="1" smtClean="0"/>
              <a:t>радіоактивного</a:t>
            </a:r>
            <a:r>
              <a:rPr lang="ru-RU" dirty="0" smtClean="0"/>
              <a:t> </a:t>
            </a:r>
            <a:r>
              <a:rPr lang="ru-RU" dirty="0" err="1"/>
              <a:t>опромінення</a:t>
            </a:r>
            <a:r>
              <a:rPr lang="ru-RU" dirty="0"/>
              <a:t>, </a:t>
            </a:r>
            <a:r>
              <a:rPr lang="ru-RU" dirty="0" err="1"/>
              <a:t>навіть</a:t>
            </a:r>
            <a:r>
              <a:rPr lang="ru-RU" dirty="0"/>
              <a:t> </a:t>
            </a:r>
            <a:r>
              <a:rPr lang="ru-RU" dirty="0" err="1"/>
              <a:t>клітини</a:t>
            </a:r>
            <a:r>
              <a:rPr lang="ru-RU" dirty="0"/>
              <a:t> одного </a:t>
            </a:r>
            <a:endParaRPr lang="ru-RU" dirty="0" smtClean="0"/>
          </a:p>
          <a:p>
            <a:pPr marL="109728" indent="0">
              <a:buNone/>
            </a:pPr>
            <a:r>
              <a:rPr lang="ru-RU" dirty="0" err="1" smtClean="0"/>
              <a:t>організму</a:t>
            </a:r>
            <a:r>
              <a:rPr lang="ru-RU" dirty="0" smtClean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різну</a:t>
            </a:r>
            <a:r>
              <a:rPr lang="ru-RU" dirty="0"/>
              <a:t> </a:t>
            </a:r>
            <a:r>
              <a:rPr lang="ru-RU" dirty="0" err="1"/>
              <a:t>чутливість</a:t>
            </a:r>
            <a:r>
              <a:rPr lang="ru-RU" dirty="0"/>
              <a:t>. </a:t>
            </a:r>
            <a:r>
              <a:rPr lang="ru-RU" dirty="0" err="1"/>
              <a:t>Кінцевий</a:t>
            </a:r>
            <a:r>
              <a:rPr lang="ru-RU" dirty="0"/>
              <a:t> результат </a:t>
            </a:r>
            <a:endParaRPr lang="ru-RU" dirty="0" smtClean="0"/>
          </a:p>
          <a:p>
            <a:pPr marL="109728" indent="0">
              <a:buNone/>
            </a:pPr>
            <a:r>
              <a:rPr lang="ru-RU" dirty="0" err="1" smtClean="0"/>
              <a:t>опромінення</a:t>
            </a:r>
            <a:r>
              <a:rPr lang="ru-RU" dirty="0" smtClean="0"/>
              <a:t> </a:t>
            </a:r>
            <a:r>
              <a:rPr lang="ru-RU" dirty="0"/>
              <a:t>(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віддалених</a:t>
            </a:r>
            <a:r>
              <a:rPr lang="ru-RU" dirty="0"/>
              <a:t> </a:t>
            </a:r>
            <a:r>
              <a:rPr lang="ru-RU" dirty="0" err="1"/>
              <a:t>наслідків</a:t>
            </a:r>
            <a:r>
              <a:rPr lang="ru-RU" dirty="0"/>
              <a:t>) </a:t>
            </a:r>
            <a:r>
              <a:rPr lang="ru-RU" dirty="0" err="1"/>
              <a:t>залежить</a:t>
            </a:r>
            <a:r>
              <a:rPr lang="ru-RU" dirty="0"/>
              <a:t> не </a:t>
            </a:r>
            <a:endParaRPr lang="ru-RU" dirty="0" smtClean="0"/>
          </a:p>
          <a:p>
            <a:pPr marL="109728" indent="0">
              <a:buNone/>
            </a:pPr>
            <a:r>
              <a:rPr lang="ru-RU" dirty="0" err="1" smtClean="0"/>
              <a:t>стільки</a:t>
            </a:r>
            <a:r>
              <a:rPr lang="ru-RU" dirty="0" smtClean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повної</a:t>
            </a:r>
            <a:r>
              <a:rPr lang="ru-RU" dirty="0"/>
              <a:t> </a:t>
            </a:r>
            <a:r>
              <a:rPr lang="ru-RU" dirty="0" err="1"/>
              <a:t>дози</a:t>
            </a:r>
            <a:r>
              <a:rPr lang="ru-RU" dirty="0"/>
              <a:t>, </a:t>
            </a:r>
            <a:r>
              <a:rPr lang="ru-RU" dirty="0" err="1"/>
              <a:t>скільки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потужності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endParaRPr lang="ru-RU" dirty="0" smtClean="0"/>
          </a:p>
          <a:p>
            <a:pPr marL="109728" indent="0">
              <a:buNone/>
            </a:pPr>
            <a:r>
              <a:rPr lang="ru-RU" dirty="0" smtClean="0"/>
              <a:t>часу</a:t>
            </a:r>
            <a:r>
              <a:rPr lang="ru-RU" dirty="0"/>
              <a:t>, </a:t>
            </a:r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вона </a:t>
            </a:r>
            <a:r>
              <a:rPr lang="ru-RU" dirty="0" err="1"/>
              <a:t>накопичена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endParaRPr lang="ru-RU" dirty="0" smtClean="0"/>
          </a:p>
          <a:p>
            <a:pPr marL="109728" indent="0">
              <a:buNone/>
            </a:pPr>
            <a:r>
              <a:rPr lang="ru-RU" dirty="0" smtClean="0"/>
              <a:t>характеру </a:t>
            </a:r>
            <a:r>
              <a:rPr lang="ru-RU" dirty="0" err="1"/>
              <a:t>їїрозподілу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пов’язано</a:t>
            </a:r>
            <a:r>
              <a:rPr lang="ru-RU" dirty="0"/>
              <a:t> з </a:t>
            </a:r>
            <a:r>
              <a:rPr lang="ru-RU" dirty="0" err="1"/>
              <a:t>тим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 </a:t>
            </a:r>
            <a:r>
              <a:rPr lang="ru-RU" dirty="0" err="1"/>
              <a:t>живих</a:t>
            </a:r>
            <a:r>
              <a:rPr lang="ru-RU" dirty="0"/>
              <a:t> </a:t>
            </a:r>
            <a:endParaRPr lang="ru-RU" dirty="0" smtClean="0"/>
          </a:p>
          <a:p>
            <a:pPr marL="109728" indent="0">
              <a:buNone/>
            </a:pPr>
            <a:r>
              <a:rPr lang="ru-RU" dirty="0" err="1" smtClean="0"/>
              <a:t>організмах</a:t>
            </a:r>
            <a:r>
              <a:rPr lang="ru-RU" dirty="0" smtClean="0"/>
              <a:t> </a:t>
            </a:r>
            <a:r>
              <a:rPr lang="ru-RU" dirty="0"/>
              <a:t>у </a:t>
            </a:r>
            <a:r>
              <a:rPr lang="ru-RU" dirty="0" err="1"/>
              <a:t>відповідь</a:t>
            </a:r>
            <a:r>
              <a:rPr lang="ru-RU" dirty="0"/>
              <a:t> на </a:t>
            </a:r>
            <a:r>
              <a:rPr lang="ru-RU" dirty="0" err="1"/>
              <a:t>опромінення</a:t>
            </a:r>
            <a:r>
              <a:rPr lang="ru-RU" dirty="0"/>
              <a:t>, як і на </a:t>
            </a:r>
            <a:r>
              <a:rPr lang="ru-RU" dirty="0" err="1"/>
              <a:t>інші</a:t>
            </a:r>
            <a:r>
              <a:rPr lang="ru-RU" dirty="0"/>
              <a:t> </a:t>
            </a:r>
            <a:endParaRPr lang="ru-RU" dirty="0" smtClean="0"/>
          </a:p>
          <a:p>
            <a:pPr marL="109728" indent="0">
              <a:buNone/>
            </a:pPr>
            <a:r>
              <a:rPr lang="ru-RU" dirty="0" err="1" smtClean="0"/>
              <a:t>подразники</a:t>
            </a:r>
            <a:r>
              <a:rPr lang="ru-RU" dirty="0" smtClean="0"/>
              <a:t> </a:t>
            </a:r>
            <a:r>
              <a:rPr lang="ru-RU" dirty="0" err="1"/>
              <a:t>серидовища</a:t>
            </a:r>
            <a:r>
              <a:rPr lang="ru-RU" dirty="0"/>
              <a:t>, </a:t>
            </a:r>
            <a:r>
              <a:rPr lang="ru-RU" dirty="0" err="1"/>
              <a:t>включаються</a:t>
            </a:r>
            <a:r>
              <a:rPr lang="ru-RU" dirty="0"/>
              <a:t> </a:t>
            </a:r>
            <a:r>
              <a:rPr lang="ru-RU" dirty="0" err="1"/>
              <a:t>захині</a:t>
            </a:r>
            <a:r>
              <a:rPr lang="ru-RU" dirty="0"/>
              <a:t> </a:t>
            </a:r>
            <a:r>
              <a:rPr lang="ru-RU" dirty="0" err="1"/>
              <a:t>механізми</a:t>
            </a:r>
            <a:r>
              <a:rPr lang="ru-RU" dirty="0"/>
              <a:t> </a:t>
            </a:r>
            <a:endParaRPr lang="ru-RU" dirty="0" smtClean="0"/>
          </a:p>
          <a:p>
            <a:pPr marL="109728" indent="0">
              <a:buNone/>
            </a:pP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/>
              <a:t>адаптації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компенсації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забезпечити</a:t>
            </a:r>
            <a:r>
              <a:rPr lang="ru-RU" dirty="0"/>
              <a:t> </a:t>
            </a:r>
            <a:endParaRPr lang="ru-RU" dirty="0" smtClean="0"/>
          </a:p>
          <a:p>
            <a:pPr marL="109728" indent="0">
              <a:buNone/>
            </a:pPr>
            <a:r>
              <a:rPr lang="ru-RU" dirty="0" err="1" smtClean="0"/>
              <a:t>стабільність</a:t>
            </a:r>
            <a:r>
              <a:rPr lang="ru-RU" dirty="0" smtClean="0"/>
              <a:t> </a:t>
            </a:r>
            <a:r>
              <a:rPr lang="ru-RU" dirty="0" err="1"/>
              <a:t>внутрішнього</a:t>
            </a:r>
            <a:r>
              <a:rPr lang="ru-RU" dirty="0"/>
              <a:t> </a:t>
            </a:r>
            <a:r>
              <a:rPr lang="ru-RU" dirty="0" err="1"/>
              <a:t>серидовища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 і </a:t>
            </a:r>
            <a:r>
              <a:rPr lang="ru-RU" dirty="0" err="1"/>
              <a:t>відновити</a:t>
            </a:r>
            <a:r>
              <a:rPr lang="ru-RU" dirty="0"/>
              <a:t> </a:t>
            </a:r>
            <a:endParaRPr lang="ru-RU" dirty="0" smtClean="0"/>
          </a:p>
          <a:p>
            <a:pPr marL="109728" indent="0">
              <a:buNone/>
            </a:pPr>
            <a:r>
              <a:rPr lang="ru-RU" dirty="0" err="1" smtClean="0"/>
              <a:t>зруйновані</a:t>
            </a:r>
            <a:r>
              <a:rPr lang="ru-RU" dirty="0" smtClean="0"/>
              <a:t> </a:t>
            </a:r>
            <a:r>
              <a:rPr lang="ru-RU" dirty="0" err="1"/>
              <a:t>функції</a:t>
            </a:r>
            <a:r>
              <a:rPr lang="ru-RU" dirty="0"/>
              <a:t>. </a:t>
            </a:r>
          </a:p>
          <a:p>
            <a:pPr marL="109728" indent="0">
              <a:buNone/>
            </a:pPr>
            <a:r>
              <a:rPr lang="ru-RU" dirty="0" err="1"/>
              <a:t>Важко</a:t>
            </a:r>
            <a:r>
              <a:rPr lang="ru-RU" dirty="0"/>
              <a:t> </a:t>
            </a:r>
            <a:r>
              <a:rPr lang="ru-RU" dirty="0" err="1"/>
              <a:t>переоцінити</a:t>
            </a:r>
            <a:r>
              <a:rPr lang="ru-RU" dirty="0"/>
              <a:t> </a:t>
            </a:r>
            <a:r>
              <a:rPr lang="ru-RU" dirty="0" err="1"/>
              <a:t>трагічні</a:t>
            </a:r>
            <a:r>
              <a:rPr lang="ru-RU" dirty="0"/>
              <a:t> </a:t>
            </a:r>
            <a:r>
              <a:rPr lang="ru-RU" dirty="0" err="1"/>
              <a:t>наслідки</a:t>
            </a:r>
            <a:r>
              <a:rPr lang="ru-RU" dirty="0"/>
              <a:t> </a:t>
            </a:r>
            <a:r>
              <a:rPr lang="ru-RU" dirty="0" err="1"/>
              <a:t>чорнобильської</a:t>
            </a:r>
            <a:r>
              <a:rPr lang="ru-RU" dirty="0"/>
              <a:t> </a:t>
            </a:r>
            <a:endParaRPr lang="ru-RU" dirty="0" smtClean="0"/>
          </a:p>
          <a:p>
            <a:pPr marL="109728" indent="0">
              <a:buNone/>
            </a:pPr>
            <a:r>
              <a:rPr lang="ru-RU" dirty="0" err="1" smtClean="0"/>
              <a:t>катастрофи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стали для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фатальним</a:t>
            </a:r>
            <a:r>
              <a:rPr lang="ru-RU" dirty="0"/>
              <a:t> фактором, </a:t>
            </a:r>
            <a:endParaRPr lang="ru-RU" dirty="0" smtClean="0"/>
          </a:p>
          <a:p>
            <a:pPr marL="109728" indent="0">
              <a:buNone/>
            </a:pP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/>
              <a:t>спричинив</a:t>
            </a:r>
            <a:r>
              <a:rPr lang="ru-RU" dirty="0"/>
              <a:t> </a:t>
            </a:r>
            <a:r>
              <a:rPr lang="ru-RU" dirty="0" err="1"/>
              <a:t>загрозу</a:t>
            </a:r>
            <a:r>
              <a:rPr lang="ru-RU" dirty="0"/>
              <a:t> </a:t>
            </a:r>
            <a:r>
              <a:rPr lang="ru-RU" dirty="0" err="1"/>
              <a:t>генетичному</a:t>
            </a:r>
            <a:r>
              <a:rPr lang="ru-RU" dirty="0"/>
              <a:t> </a:t>
            </a:r>
            <a:r>
              <a:rPr lang="ru-RU" dirty="0" err="1"/>
              <a:t>здоров’ю</a:t>
            </a:r>
            <a:r>
              <a:rPr lang="ru-RU" dirty="0"/>
              <a:t> </a:t>
            </a:r>
            <a:r>
              <a:rPr lang="ru-RU" dirty="0" err="1"/>
              <a:t>нації</a:t>
            </a:r>
            <a:r>
              <a:rPr lang="ru-RU" dirty="0"/>
              <a:t>. </a:t>
            </a:r>
          </a:p>
          <a:p>
            <a:pPr marL="109728" indent="0">
              <a:buNone/>
            </a:pPr>
            <a:endParaRPr lang="uk-UA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3130366"/>
            <a:ext cx="3816424" cy="3589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717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066800"/>
          </a:xfrm>
        </p:spPr>
        <p:txBody>
          <a:bodyPr/>
          <a:lstStyle/>
          <a:p>
            <a:pPr algn="ctr"/>
            <a:r>
              <a:rPr lang="uk-UA" dirty="0" smtClean="0"/>
              <a:t>Шумове забруднення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9179" y="3453406"/>
            <a:ext cx="9001000" cy="4358977"/>
          </a:xfrm>
        </p:spPr>
        <p:txBody>
          <a:bodyPr>
            <a:normAutofit fontScale="47500" lnSpcReduction="20000"/>
          </a:bodyPr>
          <a:lstStyle/>
          <a:p>
            <a:pPr marL="109728" indent="0">
              <a:buNone/>
            </a:pPr>
            <a:r>
              <a:rPr lang="ru-RU" dirty="0"/>
              <a:t>Шум – одна з форм </a:t>
            </a:r>
            <a:r>
              <a:rPr lang="ru-RU" dirty="0" err="1"/>
              <a:t>фізичного</a:t>
            </a:r>
            <a:r>
              <a:rPr lang="ru-RU" dirty="0"/>
              <a:t> (</a:t>
            </a:r>
            <a:r>
              <a:rPr lang="ru-RU" dirty="0" err="1"/>
              <a:t>хвильвого</a:t>
            </a:r>
            <a:r>
              <a:rPr lang="ru-RU" dirty="0"/>
              <a:t>) </a:t>
            </a:r>
            <a:r>
              <a:rPr lang="ru-RU" dirty="0" err="1"/>
              <a:t>забруднення</a:t>
            </a:r>
            <a:r>
              <a:rPr lang="ru-RU" dirty="0"/>
              <a:t> </a:t>
            </a:r>
            <a:r>
              <a:rPr lang="ru-RU" dirty="0" err="1"/>
              <a:t>навколишнього</a:t>
            </a:r>
            <a:r>
              <a:rPr lang="ru-RU" dirty="0"/>
              <a:t> </a:t>
            </a:r>
            <a:r>
              <a:rPr lang="ru-RU" dirty="0" err="1"/>
              <a:t>середовища</a:t>
            </a:r>
            <a:r>
              <a:rPr lang="ru-RU" dirty="0"/>
              <a:t>. </a:t>
            </a:r>
            <a:r>
              <a:rPr lang="ru-RU" dirty="0" err="1"/>
              <a:t>Під</a:t>
            </a:r>
            <a:r>
              <a:rPr lang="ru-RU" dirty="0"/>
              <a:t> шумом </a:t>
            </a:r>
            <a:r>
              <a:rPr lang="ru-RU" dirty="0" err="1"/>
              <a:t>розуміють</a:t>
            </a:r>
            <a:r>
              <a:rPr lang="ru-RU" dirty="0"/>
              <a:t> </a:t>
            </a:r>
            <a:r>
              <a:rPr lang="ru-RU" dirty="0" err="1"/>
              <a:t>усі</a:t>
            </a:r>
            <a:r>
              <a:rPr lang="ru-RU" dirty="0"/>
              <a:t> </a:t>
            </a:r>
            <a:r>
              <a:rPr lang="ru-RU" dirty="0" err="1"/>
              <a:t>неприємні</a:t>
            </a:r>
            <a:r>
              <a:rPr lang="ru-RU" dirty="0"/>
              <a:t> та </a:t>
            </a:r>
            <a:r>
              <a:rPr lang="ru-RU" dirty="0" err="1"/>
              <a:t>небажені</a:t>
            </a:r>
            <a:r>
              <a:rPr lang="ru-RU" dirty="0"/>
              <a:t> звуки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їхню</a:t>
            </a:r>
            <a:r>
              <a:rPr lang="ru-RU" dirty="0"/>
              <a:t> </a:t>
            </a:r>
            <a:r>
              <a:rPr lang="ru-RU" dirty="0" err="1"/>
              <a:t>сукупність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заважають</a:t>
            </a:r>
            <a:r>
              <a:rPr lang="ru-RU" dirty="0"/>
              <a:t> нормально </a:t>
            </a:r>
            <a:r>
              <a:rPr lang="ru-RU" dirty="0" err="1"/>
              <a:t>працювати</a:t>
            </a:r>
            <a:r>
              <a:rPr lang="ru-RU" dirty="0"/>
              <a:t>, </a:t>
            </a:r>
            <a:r>
              <a:rPr lang="ru-RU" dirty="0" err="1"/>
              <a:t>сприймати</a:t>
            </a:r>
            <a:r>
              <a:rPr lang="ru-RU" dirty="0"/>
              <a:t> </a:t>
            </a:r>
            <a:r>
              <a:rPr lang="ru-RU" dirty="0" err="1"/>
              <a:t>інформаційні</a:t>
            </a:r>
            <a:r>
              <a:rPr lang="ru-RU" dirty="0"/>
              <a:t> </a:t>
            </a:r>
            <a:r>
              <a:rPr lang="ru-RU" dirty="0" err="1"/>
              <a:t>звукові</a:t>
            </a:r>
            <a:r>
              <a:rPr lang="ru-RU" dirty="0"/>
              <a:t> </a:t>
            </a:r>
            <a:r>
              <a:rPr lang="ru-RU" dirty="0" err="1"/>
              <a:t>сигнали</a:t>
            </a:r>
            <a:r>
              <a:rPr lang="ru-RU" dirty="0"/>
              <a:t>, </a:t>
            </a:r>
            <a:r>
              <a:rPr lang="ru-RU" dirty="0" err="1"/>
              <a:t>відпочивати</a:t>
            </a:r>
            <a:r>
              <a:rPr lang="ru-RU" dirty="0"/>
              <a:t>.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виникає</a:t>
            </a:r>
            <a:r>
              <a:rPr lang="ru-RU" dirty="0"/>
              <a:t> в </a:t>
            </a:r>
            <a:r>
              <a:rPr lang="ru-RU" dirty="0" err="1"/>
              <a:t>наслідок</a:t>
            </a:r>
            <a:r>
              <a:rPr lang="ru-RU" dirty="0"/>
              <a:t> </a:t>
            </a:r>
            <a:r>
              <a:rPr lang="ru-RU" dirty="0" err="1"/>
              <a:t>стиснення</a:t>
            </a:r>
            <a:r>
              <a:rPr lang="ru-RU" dirty="0"/>
              <a:t> і </a:t>
            </a:r>
            <a:r>
              <a:rPr lang="ru-RU" dirty="0" err="1"/>
              <a:t>роздрідження</a:t>
            </a:r>
            <a:r>
              <a:rPr lang="ru-RU" dirty="0"/>
              <a:t> </a:t>
            </a:r>
            <a:r>
              <a:rPr lang="ru-RU" dirty="0" err="1"/>
              <a:t>повітряних</a:t>
            </a:r>
            <a:r>
              <a:rPr lang="ru-RU" dirty="0"/>
              <a:t> </a:t>
            </a:r>
            <a:r>
              <a:rPr lang="ru-RU" dirty="0" err="1"/>
              <a:t>мас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коливних</a:t>
            </a:r>
            <a:r>
              <a:rPr lang="ru-RU" dirty="0"/>
              <a:t> </a:t>
            </a:r>
            <a:r>
              <a:rPr lang="ru-RU" dirty="0" err="1"/>
              <a:t>змін</a:t>
            </a:r>
            <a:r>
              <a:rPr lang="ru-RU" dirty="0"/>
              <a:t> </a:t>
            </a:r>
            <a:r>
              <a:rPr lang="ru-RU" dirty="0" err="1"/>
              <a:t>тиску</a:t>
            </a:r>
            <a:r>
              <a:rPr lang="ru-RU" dirty="0"/>
              <a:t> </a:t>
            </a:r>
            <a:r>
              <a:rPr lang="ru-RU" dirty="0" err="1"/>
              <a:t>повітря</a:t>
            </a:r>
            <a:r>
              <a:rPr lang="ru-RU" dirty="0"/>
              <a:t>. </a:t>
            </a:r>
            <a:r>
              <a:rPr lang="ru-RU" dirty="0" err="1"/>
              <a:t>Розрізняють</a:t>
            </a:r>
            <a:r>
              <a:rPr lang="ru-RU" dirty="0"/>
              <a:t> шум </a:t>
            </a:r>
            <a:r>
              <a:rPr lang="ru-RU" dirty="0" err="1"/>
              <a:t>постійний</a:t>
            </a:r>
            <a:r>
              <a:rPr lang="ru-RU" dirty="0"/>
              <a:t>, </a:t>
            </a:r>
            <a:r>
              <a:rPr lang="ru-RU" dirty="0" err="1"/>
              <a:t>непостійний</a:t>
            </a:r>
            <a:r>
              <a:rPr lang="ru-RU" dirty="0"/>
              <a:t>, </a:t>
            </a:r>
            <a:r>
              <a:rPr lang="ru-RU" dirty="0" err="1"/>
              <a:t>коливний</a:t>
            </a:r>
            <a:r>
              <a:rPr lang="ru-RU" dirty="0"/>
              <a:t>, </a:t>
            </a:r>
            <a:r>
              <a:rPr lang="ru-RU" dirty="0" err="1"/>
              <a:t>переривчастий</a:t>
            </a:r>
            <a:r>
              <a:rPr lang="ru-RU" dirty="0"/>
              <a:t>, </a:t>
            </a:r>
            <a:r>
              <a:rPr lang="ru-RU" dirty="0" err="1"/>
              <a:t>імпульсний</a:t>
            </a:r>
            <a:r>
              <a:rPr lang="ru-RU" dirty="0"/>
              <a:t>. </a:t>
            </a:r>
            <a:r>
              <a:rPr lang="ru-RU" dirty="0" err="1" smtClean="0"/>
              <a:t>Нині</a:t>
            </a:r>
            <a:r>
              <a:rPr lang="ru-RU" dirty="0" smtClean="0"/>
              <a:t> </a:t>
            </a:r>
            <a:r>
              <a:rPr lang="ru-RU" dirty="0"/>
              <a:t>добре </a:t>
            </a:r>
            <a:r>
              <a:rPr lang="ru-RU" dirty="0" err="1"/>
              <a:t>відомо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шуми </a:t>
            </a:r>
            <a:r>
              <a:rPr lang="ru-RU" dirty="0" err="1"/>
              <a:t>шкідливо</a:t>
            </a:r>
            <a:r>
              <a:rPr lang="ru-RU" dirty="0"/>
              <a:t> </a:t>
            </a:r>
            <a:r>
              <a:rPr lang="ru-RU" dirty="0" err="1"/>
              <a:t>пливають</a:t>
            </a:r>
            <a:r>
              <a:rPr lang="ru-RU" dirty="0"/>
              <a:t> на </a:t>
            </a:r>
            <a:r>
              <a:rPr lang="ru-RU" dirty="0" err="1"/>
              <a:t>здоров’я</a:t>
            </a:r>
            <a:r>
              <a:rPr lang="ru-RU" dirty="0"/>
              <a:t> людей, </a:t>
            </a:r>
            <a:r>
              <a:rPr lang="ru-RU" dirty="0" err="1"/>
              <a:t>знижують</a:t>
            </a:r>
            <a:r>
              <a:rPr lang="ru-RU" dirty="0"/>
              <a:t> </a:t>
            </a:r>
            <a:r>
              <a:rPr lang="ru-RU" dirty="0" err="1"/>
              <a:t>їхню</a:t>
            </a:r>
            <a:r>
              <a:rPr lang="ru-RU" dirty="0"/>
              <a:t> </a:t>
            </a:r>
            <a:r>
              <a:rPr lang="ru-RU" dirty="0" err="1"/>
              <a:t>працездатність</a:t>
            </a:r>
            <a:r>
              <a:rPr lang="ru-RU" dirty="0"/>
              <a:t>, </a:t>
            </a:r>
            <a:r>
              <a:rPr lang="ru-RU" dirty="0" err="1"/>
              <a:t>викликають</a:t>
            </a:r>
            <a:r>
              <a:rPr lang="ru-RU" dirty="0"/>
              <a:t> </a:t>
            </a:r>
            <a:r>
              <a:rPr lang="ru-RU" dirty="0" err="1"/>
              <a:t>захворюння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 слуху (глухоту), </a:t>
            </a:r>
            <a:r>
              <a:rPr lang="ru-RU" dirty="0" err="1"/>
              <a:t>ендокринної</a:t>
            </a:r>
            <a:r>
              <a:rPr lang="ru-RU" dirty="0"/>
              <a:t>, </a:t>
            </a:r>
            <a:r>
              <a:rPr lang="ru-RU" dirty="0" err="1"/>
              <a:t>нервової</a:t>
            </a:r>
            <a:r>
              <a:rPr lang="ru-RU" dirty="0"/>
              <a:t>, </a:t>
            </a:r>
            <a:r>
              <a:rPr lang="ru-RU" dirty="0" err="1"/>
              <a:t>серцево-судинної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(</a:t>
            </a:r>
            <a:r>
              <a:rPr lang="ru-RU" dirty="0" err="1"/>
              <a:t>гіпертонія</a:t>
            </a:r>
            <a:r>
              <a:rPr lang="ru-RU" dirty="0"/>
              <a:t>). </a:t>
            </a:r>
            <a:r>
              <a:rPr lang="ru-RU" dirty="0" err="1"/>
              <a:t>Фізіолого-біологічна</a:t>
            </a:r>
            <a:r>
              <a:rPr lang="ru-RU" dirty="0"/>
              <a:t> </a:t>
            </a:r>
            <a:r>
              <a:rPr lang="ru-RU" dirty="0" err="1"/>
              <a:t>адаптація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до шуму практично </a:t>
            </a:r>
            <a:r>
              <a:rPr lang="ru-RU" dirty="0" err="1"/>
              <a:t>неможлива</a:t>
            </a:r>
            <a:r>
              <a:rPr lang="ru-RU" dirty="0"/>
              <a:t>, тому </a:t>
            </a:r>
            <a:r>
              <a:rPr lang="ru-RU" dirty="0" err="1"/>
              <a:t>регулювання</a:t>
            </a:r>
            <a:r>
              <a:rPr lang="ru-RU" dirty="0"/>
              <a:t> і </a:t>
            </a:r>
            <a:r>
              <a:rPr lang="ru-RU" dirty="0" err="1"/>
              <a:t>обмеження</a:t>
            </a:r>
            <a:r>
              <a:rPr lang="ru-RU" dirty="0"/>
              <a:t> шумового </a:t>
            </a:r>
            <a:r>
              <a:rPr lang="ru-RU" dirty="0" err="1"/>
              <a:t>забруднення</a:t>
            </a:r>
            <a:r>
              <a:rPr lang="ru-RU" dirty="0"/>
              <a:t> </a:t>
            </a:r>
            <a:r>
              <a:rPr lang="ru-RU" dirty="0" err="1"/>
              <a:t>довкілля</a:t>
            </a:r>
            <a:r>
              <a:rPr lang="ru-RU" dirty="0"/>
              <a:t> – </a:t>
            </a:r>
            <a:r>
              <a:rPr lang="ru-RU" dirty="0" err="1"/>
              <a:t>важливий</a:t>
            </a:r>
            <a:r>
              <a:rPr lang="ru-RU" dirty="0"/>
              <a:t> і </a:t>
            </a:r>
            <a:r>
              <a:rPr lang="ru-RU" dirty="0" err="1"/>
              <a:t>обов’язковий</a:t>
            </a:r>
            <a:r>
              <a:rPr lang="ru-RU" dirty="0"/>
              <a:t> </a:t>
            </a:r>
            <a:r>
              <a:rPr lang="ru-RU" dirty="0" err="1"/>
              <a:t>захід</a:t>
            </a:r>
            <a:r>
              <a:rPr lang="ru-RU" dirty="0"/>
              <a:t>. </a:t>
            </a:r>
          </a:p>
          <a:p>
            <a:pPr marL="109728" indent="0">
              <a:buNone/>
            </a:pPr>
            <a:r>
              <a:rPr lang="ru-RU" dirty="0" err="1" smtClean="0"/>
              <a:t>Джерелами</a:t>
            </a:r>
            <a:r>
              <a:rPr lang="ru-RU" dirty="0" smtClean="0"/>
              <a:t> </a:t>
            </a:r>
            <a:r>
              <a:rPr lang="ru-RU" dirty="0" err="1"/>
              <a:t>шумів</a:t>
            </a:r>
            <a:r>
              <a:rPr lang="ru-RU" dirty="0"/>
              <a:t> є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види</a:t>
            </a:r>
            <a:r>
              <a:rPr lang="ru-RU" dirty="0"/>
              <a:t> транспорту, </a:t>
            </a:r>
            <a:r>
              <a:rPr lang="ru-RU" dirty="0" err="1"/>
              <a:t>промислові</a:t>
            </a:r>
            <a:r>
              <a:rPr lang="ru-RU" dirty="0"/>
              <a:t> </a:t>
            </a:r>
            <a:r>
              <a:rPr lang="ru-RU" dirty="0" err="1"/>
              <a:t>об’єкти</a:t>
            </a:r>
            <a:r>
              <a:rPr lang="ru-RU" dirty="0"/>
              <a:t>, </a:t>
            </a:r>
            <a:r>
              <a:rPr lang="ru-RU" dirty="0" err="1"/>
              <a:t>гучномовні</a:t>
            </a:r>
            <a:r>
              <a:rPr lang="ru-RU" dirty="0"/>
              <a:t> </a:t>
            </a:r>
            <a:r>
              <a:rPr lang="ru-RU" dirty="0" err="1"/>
              <a:t>пристрої</a:t>
            </a:r>
            <a:r>
              <a:rPr lang="ru-RU" dirty="0"/>
              <a:t>, </a:t>
            </a:r>
            <a:r>
              <a:rPr lang="ru-RU" dirty="0" err="1"/>
              <a:t>ліфти</a:t>
            </a:r>
            <a:r>
              <a:rPr lang="ru-RU" dirty="0"/>
              <a:t>, </a:t>
            </a:r>
            <a:r>
              <a:rPr lang="ru-RU" dirty="0" err="1"/>
              <a:t>телевізори</a:t>
            </a:r>
            <a:r>
              <a:rPr lang="ru-RU" dirty="0"/>
              <a:t>, </a:t>
            </a:r>
            <a:r>
              <a:rPr lang="ru-RU" dirty="0" err="1"/>
              <a:t>радіоприймачі</a:t>
            </a:r>
            <a:r>
              <a:rPr lang="ru-RU" dirty="0"/>
              <a:t>, </a:t>
            </a:r>
            <a:r>
              <a:rPr lang="ru-RU" dirty="0" err="1"/>
              <a:t>музичні</a:t>
            </a:r>
            <a:r>
              <a:rPr lang="ru-RU" dirty="0"/>
              <a:t> </a:t>
            </a:r>
            <a:r>
              <a:rPr lang="ru-RU" dirty="0" err="1"/>
              <a:t>інструменти</a:t>
            </a:r>
            <a:r>
              <a:rPr lang="ru-RU" dirty="0"/>
              <a:t>, </a:t>
            </a:r>
            <a:r>
              <a:rPr lang="ru-RU" dirty="0" err="1"/>
              <a:t>юрби</a:t>
            </a:r>
            <a:r>
              <a:rPr lang="ru-RU" dirty="0"/>
              <a:t> людей і </a:t>
            </a:r>
            <a:r>
              <a:rPr lang="ru-RU" dirty="0" err="1"/>
              <a:t>окремі</a:t>
            </a:r>
            <a:r>
              <a:rPr lang="ru-RU" dirty="0"/>
              <a:t> особи. </a:t>
            </a:r>
          </a:p>
          <a:p>
            <a:pPr marL="109728" indent="0">
              <a:buNone/>
            </a:pPr>
            <a:r>
              <a:rPr lang="ru-RU" dirty="0"/>
              <a:t>Шум </a:t>
            </a:r>
            <a:r>
              <a:rPr lang="ru-RU" dirty="0" err="1"/>
              <a:t>шкідливий</a:t>
            </a:r>
            <a:r>
              <a:rPr lang="ru-RU" dirty="0"/>
              <a:t> не </a:t>
            </a:r>
            <a:r>
              <a:rPr lang="ru-RU" dirty="0" err="1"/>
              <a:t>лише</a:t>
            </a:r>
            <a:r>
              <a:rPr lang="ru-RU" dirty="0"/>
              <a:t> для людей. </a:t>
            </a:r>
            <a:r>
              <a:rPr lang="ru-RU" dirty="0" err="1"/>
              <a:t>Встановлено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рослини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впливом</a:t>
            </a:r>
            <a:r>
              <a:rPr lang="ru-RU" dirty="0"/>
              <a:t> шуму </a:t>
            </a:r>
            <a:r>
              <a:rPr lang="ru-RU" dirty="0" err="1"/>
              <a:t>повільніше</a:t>
            </a:r>
            <a:r>
              <a:rPr lang="ru-RU" dirty="0"/>
              <a:t> </a:t>
            </a:r>
            <a:r>
              <a:rPr lang="ru-RU" dirty="0" err="1"/>
              <a:t>ростуть</a:t>
            </a:r>
            <a:r>
              <a:rPr lang="ru-RU" dirty="0"/>
              <a:t>, у них </a:t>
            </a:r>
            <a:r>
              <a:rPr lang="ru-RU" dirty="0" err="1"/>
              <a:t>спостерігається</a:t>
            </a:r>
            <a:r>
              <a:rPr lang="ru-RU" dirty="0"/>
              <a:t> </a:t>
            </a:r>
            <a:r>
              <a:rPr lang="ru-RU" dirty="0" err="1"/>
              <a:t>надмірне</a:t>
            </a:r>
            <a:r>
              <a:rPr lang="ru-RU" dirty="0"/>
              <a:t> (</a:t>
            </a:r>
            <a:r>
              <a:rPr lang="ru-RU" dirty="0" err="1"/>
              <a:t>навіть</a:t>
            </a:r>
            <a:r>
              <a:rPr lang="ru-RU" dirty="0"/>
              <a:t> </a:t>
            </a:r>
            <a:r>
              <a:rPr lang="ru-RU" dirty="0" err="1"/>
              <a:t>повне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прозводить</a:t>
            </a:r>
            <a:r>
              <a:rPr lang="ru-RU" dirty="0"/>
              <a:t> до </a:t>
            </a:r>
            <a:r>
              <a:rPr lang="ru-RU" dirty="0" err="1"/>
              <a:t>загибелі</a:t>
            </a:r>
            <a:r>
              <a:rPr lang="ru-RU" dirty="0"/>
              <a:t>) </a:t>
            </a:r>
            <a:r>
              <a:rPr lang="ru-RU" dirty="0" err="1"/>
              <a:t>виділення</a:t>
            </a:r>
            <a:r>
              <a:rPr lang="ru-RU" dirty="0"/>
              <a:t> </a:t>
            </a:r>
            <a:r>
              <a:rPr lang="ru-RU" dirty="0" err="1"/>
              <a:t>вологи</a:t>
            </a:r>
            <a:r>
              <a:rPr lang="ru-RU" dirty="0"/>
              <a:t> через </a:t>
            </a:r>
            <a:r>
              <a:rPr lang="ru-RU" dirty="0" err="1"/>
              <a:t>листя</a:t>
            </a:r>
            <a:r>
              <a:rPr lang="ru-RU" dirty="0"/>
              <a:t>, </a:t>
            </a:r>
            <a:r>
              <a:rPr lang="ru-RU" dirty="0" err="1"/>
              <a:t>можливі</a:t>
            </a:r>
            <a:r>
              <a:rPr lang="ru-RU" dirty="0"/>
              <a:t>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клітин</a:t>
            </a:r>
            <a:r>
              <a:rPr lang="ru-RU" dirty="0"/>
              <a:t>. Гинуть </a:t>
            </a:r>
            <a:r>
              <a:rPr lang="ru-RU" dirty="0" err="1"/>
              <a:t>листя</a:t>
            </a:r>
            <a:r>
              <a:rPr lang="ru-RU" dirty="0"/>
              <a:t> і </a:t>
            </a:r>
            <a:r>
              <a:rPr lang="ru-RU" dirty="0" err="1"/>
              <a:t>квіти</a:t>
            </a:r>
            <a:r>
              <a:rPr lang="ru-RU" dirty="0"/>
              <a:t> </a:t>
            </a:r>
            <a:r>
              <a:rPr lang="ru-RU" dirty="0" err="1"/>
              <a:t>рослин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розміщені</a:t>
            </a:r>
            <a:r>
              <a:rPr lang="ru-RU" dirty="0"/>
              <a:t> </a:t>
            </a:r>
            <a:r>
              <a:rPr lang="ru-RU" dirty="0" err="1"/>
              <a:t>біля</a:t>
            </a:r>
            <a:r>
              <a:rPr lang="ru-RU" dirty="0"/>
              <a:t> </a:t>
            </a:r>
            <a:r>
              <a:rPr lang="ru-RU" dirty="0" err="1"/>
              <a:t>гучномовця</a:t>
            </a:r>
            <a:r>
              <a:rPr lang="ru-RU" dirty="0"/>
              <a:t>. </a:t>
            </a:r>
          </a:p>
          <a:p>
            <a:pPr marL="109728" indent="0">
              <a:buNone/>
            </a:pPr>
            <a:r>
              <a:rPr lang="ru-RU" dirty="0" err="1"/>
              <a:t>Аналогічно</a:t>
            </a:r>
            <a:r>
              <a:rPr lang="ru-RU" dirty="0"/>
              <a:t> </a:t>
            </a:r>
            <a:r>
              <a:rPr lang="ru-RU" dirty="0" err="1"/>
              <a:t>діє</a:t>
            </a:r>
            <a:r>
              <a:rPr lang="ru-RU" dirty="0"/>
              <a:t> шум на </a:t>
            </a:r>
            <a:r>
              <a:rPr lang="ru-RU" dirty="0" err="1"/>
              <a:t>тварин</a:t>
            </a:r>
            <a:r>
              <a:rPr lang="ru-RU" dirty="0"/>
              <a:t>. </a:t>
            </a:r>
            <a:r>
              <a:rPr lang="ru-RU" dirty="0" err="1"/>
              <a:t>Від</a:t>
            </a:r>
            <a:r>
              <a:rPr lang="ru-RU" dirty="0"/>
              <a:t> шуму реактивного </a:t>
            </a:r>
            <a:r>
              <a:rPr lang="ru-RU" dirty="0" err="1"/>
              <a:t>літака</a:t>
            </a:r>
            <a:r>
              <a:rPr lang="ru-RU" dirty="0"/>
              <a:t> гинуть личинки </a:t>
            </a:r>
            <a:r>
              <a:rPr lang="ru-RU" dirty="0" err="1"/>
              <a:t>бджіл</a:t>
            </a:r>
            <a:r>
              <a:rPr lang="ru-RU" dirty="0"/>
              <a:t>, </a:t>
            </a:r>
            <a:r>
              <a:rPr lang="ru-RU" dirty="0" err="1"/>
              <a:t>самі</a:t>
            </a:r>
            <a:r>
              <a:rPr lang="ru-RU" dirty="0"/>
              <a:t> вони </a:t>
            </a:r>
            <a:r>
              <a:rPr lang="ru-RU" dirty="0" err="1"/>
              <a:t>втрачають</a:t>
            </a:r>
            <a:r>
              <a:rPr lang="ru-RU" dirty="0"/>
              <a:t> </a:t>
            </a:r>
            <a:r>
              <a:rPr lang="ru-RU" dirty="0" err="1"/>
              <a:t>здатність</a:t>
            </a:r>
            <a:r>
              <a:rPr lang="ru-RU" dirty="0"/>
              <a:t> </a:t>
            </a:r>
            <a:r>
              <a:rPr lang="ru-RU" dirty="0" err="1"/>
              <a:t>орієнтуватися</a:t>
            </a:r>
            <a:r>
              <a:rPr lang="ru-RU" dirty="0"/>
              <a:t>, в </a:t>
            </a:r>
            <a:r>
              <a:rPr lang="ru-RU" dirty="0" err="1"/>
              <a:t>пташиних</a:t>
            </a:r>
            <a:r>
              <a:rPr lang="ru-RU" dirty="0"/>
              <a:t> </a:t>
            </a:r>
            <a:r>
              <a:rPr lang="ru-RU" dirty="0" err="1"/>
              <a:t>гніздах</a:t>
            </a:r>
            <a:r>
              <a:rPr lang="ru-RU" dirty="0"/>
              <a:t> </a:t>
            </a:r>
            <a:r>
              <a:rPr lang="ru-RU" dirty="0" err="1"/>
              <a:t>дає</a:t>
            </a:r>
            <a:r>
              <a:rPr lang="ru-RU" dirty="0"/>
              <a:t> </a:t>
            </a:r>
            <a:r>
              <a:rPr lang="ru-RU" dirty="0" err="1"/>
              <a:t>тріщини</a:t>
            </a:r>
            <a:r>
              <a:rPr lang="ru-RU" dirty="0"/>
              <a:t> </a:t>
            </a:r>
            <a:r>
              <a:rPr lang="ru-RU" dirty="0" err="1"/>
              <a:t>шкарлупа</a:t>
            </a:r>
            <a:r>
              <a:rPr lang="ru-RU" dirty="0"/>
              <a:t> </a:t>
            </a:r>
            <a:r>
              <a:rPr lang="ru-RU" dirty="0" err="1"/>
              <a:t>яєць</a:t>
            </a:r>
            <a:r>
              <a:rPr lang="ru-RU" dirty="0"/>
              <a:t>. </a:t>
            </a:r>
            <a:r>
              <a:rPr lang="ru-RU" dirty="0" err="1"/>
              <a:t>Від</a:t>
            </a:r>
            <a:r>
              <a:rPr lang="ru-RU" dirty="0"/>
              <a:t> шуму </a:t>
            </a:r>
            <a:r>
              <a:rPr lang="ru-RU" dirty="0" err="1"/>
              <a:t>знижуються</a:t>
            </a:r>
            <a:r>
              <a:rPr lang="ru-RU" dirty="0"/>
              <a:t> </a:t>
            </a:r>
            <a:r>
              <a:rPr lang="ru-RU" dirty="0" err="1"/>
              <a:t>надої</a:t>
            </a:r>
            <a:r>
              <a:rPr lang="ru-RU" dirty="0"/>
              <a:t>, </a:t>
            </a:r>
            <a:r>
              <a:rPr lang="ru-RU" dirty="0" err="1"/>
              <a:t>приріст</a:t>
            </a:r>
            <a:r>
              <a:rPr lang="ru-RU" dirty="0"/>
              <a:t> у </a:t>
            </a:r>
            <a:r>
              <a:rPr lang="ru-RU" dirty="0" err="1"/>
              <a:t>вазі</a:t>
            </a:r>
            <a:r>
              <a:rPr lang="ru-RU" dirty="0"/>
              <a:t> свиней, </a:t>
            </a:r>
            <a:r>
              <a:rPr lang="ru-RU" dirty="0" err="1"/>
              <a:t>несучість</a:t>
            </a:r>
            <a:r>
              <a:rPr lang="ru-RU" dirty="0"/>
              <a:t> курей. </a:t>
            </a:r>
            <a:r>
              <a:rPr lang="ru-RU" dirty="0" err="1"/>
              <a:t>Хворобливо</a:t>
            </a:r>
            <a:r>
              <a:rPr lang="ru-RU" dirty="0"/>
              <a:t> </a:t>
            </a:r>
            <a:r>
              <a:rPr lang="ru-RU" dirty="0" err="1"/>
              <a:t>переносять</a:t>
            </a:r>
            <a:r>
              <a:rPr lang="ru-RU" dirty="0"/>
              <a:t> шум </a:t>
            </a:r>
            <a:r>
              <a:rPr lang="ru-RU" dirty="0" err="1"/>
              <a:t>риби</a:t>
            </a:r>
            <a:r>
              <a:rPr lang="ru-RU" dirty="0"/>
              <a:t>, особливо у </a:t>
            </a:r>
            <a:r>
              <a:rPr lang="ru-RU" dirty="0" err="1"/>
              <a:t>період</a:t>
            </a:r>
            <a:r>
              <a:rPr lang="ru-RU" dirty="0"/>
              <a:t> нересту. </a:t>
            </a:r>
          </a:p>
          <a:p>
            <a:pPr marL="109728" indent="0">
              <a:buNone/>
            </a:pPr>
            <a:r>
              <a:rPr lang="ru-RU" dirty="0" err="1"/>
              <a:t>Встановлено</a:t>
            </a:r>
            <a:r>
              <a:rPr lang="ru-RU" dirty="0"/>
              <a:t> гранично </a:t>
            </a:r>
            <a:r>
              <a:rPr lang="ru-RU" dirty="0" err="1"/>
              <a:t>допустимі</a:t>
            </a:r>
            <a:r>
              <a:rPr lang="ru-RU" dirty="0"/>
              <a:t> </a:t>
            </a:r>
            <a:r>
              <a:rPr lang="ru-RU" dirty="0" err="1"/>
              <a:t>величини</a:t>
            </a:r>
            <a:r>
              <a:rPr lang="ru-RU" dirty="0"/>
              <a:t> </a:t>
            </a:r>
            <a:r>
              <a:rPr lang="ru-RU" dirty="0" err="1"/>
              <a:t>вібрації</a:t>
            </a:r>
            <a:r>
              <a:rPr lang="ru-RU" dirty="0"/>
              <a:t>. Вони </a:t>
            </a:r>
            <a:r>
              <a:rPr lang="ru-RU" dirty="0" err="1"/>
              <a:t>визначені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розрахунку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, систематично </a:t>
            </a:r>
            <a:r>
              <a:rPr lang="ru-RU" dirty="0" err="1"/>
              <a:t>діючи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8-годинного </a:t>
            </a:r>
            <a:r>
              <a:rPr lang="ru-RU" dirty="0" err="1"/>
              <a:t>робочого</a:t>
            </a:r>
            <a:r>
              <a:rPr lang="ru-RU" dirty="0"/>
              <a:t> дня, </a:t>
            </a:r>
            <a:r>
              <a:rPr lang="ru-RU" dirty="0" err="1"/>
              <a:t>вібрація</a:t>
            </a:r>
            <a:r>
              <a:rPr lang="ru-RU" dirty="0"/>
              <a:t> не </a:t>
            </a:r>
            <a:r>
              <a:rPr lang="ru-RU" dirty="0" err="1"/>
              <a:t>викликає</a:t>
            </a:r>
            <a:r>
              <a:rPr lang="ru-RU" dirty="0"/>
              <a:t> у </a:t>
            </a:r>
            <a:r>
              <a:rPr lang="ru-RU" dirty="0" err="1"/>
              <a:t>робітника</a:t>
            </a:r>
            <a:r>
              <a:rPr lang="ru-RU" dirty="0"/>
              <a:t> </a:t>
            </a:r>
            <a:r>
              <a:rPr lang="ru-RU" dirty="0" err="1"/>
              <a:t>захворювання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відхилення</a:t>
            </a:r>
            <a:r>
              <a:rPr lang="ru-RU" dirty="0"/>
              <a:t> у </a:t>
            </a:r>
            <a:r>
              <a:rPr lang="ru-RU" dirty="0" err="1"/>
              <a:t>стані</a:t>
            </a:r>
            <a:r>
              <a:rPr lang="ru-RU" dirty="0"/>
              <a:t> </a:t>
            </a:r>
            <a:r>
              <a:rPr lang="ru-RU" dirty="0" err="1"/>
              <a:t>здоров’я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усього</a:t>
            </a:r>
            <a:r>
              <a:rPr lang="ru-RU" dirty="0"/>
              <a:t> </a:t>
            </a:r>
            <a:r>
              <a:rPr lang="ru-RU" dirty="0" err="1"/>
              <a:t>періоду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виробничої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. </a:t>
            </a:r>
            <a:endParaRPr lang="ru-RU" dirty="0" smtClean="0"/>
          </a:p>
          <a:p>
            <a:pPr marL="109728" indent="0">
              <a:buNone/>
            </a:pP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2409" y="1124744"/>
            <a:ext cx="3744416" cy="2340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4034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78</TotalTime>
  <Words>1437</Words>
  <Application>Microsoft Office PowerPoint</Application>
  <PresentationFormat>Экран (4:3)</PresentationFormat>
  <Paragraphs>78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Городская</vt:lpstr>
      <vt:lpstr>Категорія забруднення. Основні антропогенні джерела забруднення навколишнього середовища</vt:lpstr>
      <vt:lpstr>Презентация PowerPoint</vt:lpstr>
      <vt:lpstr>Презентация PowerPoint</vt:lpstr>
      <vt:lpstr>Забрудення водойм</vt:lpstr>
      <vt:lpstr>Забруднення грунтів</vt:lpstr>
      <vt:lpstr>Презентация PowerPoint</vt:lpstr>
      <vt:lpstr>Презентация PowerPoint</vt:lpstr>
      <vt:lpstr>Радіоактивне забруднення</vt:lpstr>
      <vt:lpstr>Шумове забруднення</vt:lpstr>
      <vt:lpstr>Електромагнітне забруднення</vt:lpstr>
      <vt:lpstr>Теплове забруднення</vt:lpstr>
      <vt:lpstr>Комунальні й побутові відходи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Категорія забруднення. Основні антропогенні джерела забруднення навколишнього середовища</dc:title>
  <dc:creator>Natalia</dc:creator>
  <cp:lastModifiedBy>Natalia</cp:lastModifiedBy>
  <cp:revision>10</cp:revision>
  <dcterms:created xsi:type="dcterms:W3CDTF">2014-01-14T13:49:05Z</dcterms:created>
  <dcterms:modified xsi:type="dcterms:W3CDTF">2015-01-29T09:57:17Z</dcterms:modified>
</cp:coreProperties>
</file>