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73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63" r:id="rId15"/>
    <p:sldId id="271" r:id="rId16"/>
    <p:sldId id="272" r:id="rId17"/>
    <p:sldId id="269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C5C1-DA0A-47E7-AF9E-42E6D823E4E9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859A6-E5AD-4E14-A82C-7670226583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59A6-E5AD-4E14-A82C-76702265832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59A6-E5AD-4E14-A82C-76702265832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59A6-E5AD-4E14-A82C-76702265832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Уран</a:t>
            </a:r>
            <a:r>
              <a:rPr lang="ru-RU" sz="16600" dirty="0" smtClean="0">
                <a:solidFill>
                  <a:srgbClr val="FFC000"/>
                </a:solidFill>
                <a:latin typeface="Bookman Old Style" pitchFamily="18" charset="0"/>
                <a:cs typeface="Arial" pitchFamily="34" charset="0"/>
              </a:rPr>
              <a:t> </a:t>
            </a:r>
            <a:endParaRPr lang="ru-RU" sz="16600" dirty="0">
              <a:solidFill>
                <a:srgbClr val="FFC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Клімат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4143404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Атмосфера Урана — </a:t>
            </a:r>
            <a:r>
              <a:rPr lang="ru-RU" dirty="0" err="1" smtClean="0"/>
              <a:t>незвично</a:t>
            </a:r>
            <a:r>
              <a:rPr lang="ru-RU" dirty="0" smtClean="0"/>
              <a:t> </a:t>
            </a:r>
            <a:r>
              <a:rPr lang="ru-RU" dirty="0" err="1" smtClean="0"/>
              <a:t>спокійна</a:t>
            </a:r>
            <a:r>
              <a:rPr lang="ru-RU" dirty="0" smtClean="0"/>
              <a:t> у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атмосферами 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smtClean="0"/>
              <a:t>планет-</a:t>
            </a:r>
          </a:p>
          <a:p>
            <a:pPr>
              <a:buNone/>
            </a:pPr>
            <a:r>
              <a:rPr lang="ru-RU" dirty="0" err="1" smtClean="0"/>
              <a:t>гігантів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Нептуном,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smtClean="0"/>
              <a:t>схожий </a:t>
            </a:r>
            <a:r>
              <a:rPr lang="ru-RU" dirty="0" err="1" smtClean="0"/>
              <a:t>з</a:t>
            </a:r>
            <a:r>
              <a:rPr lang="ru-RU" dirty="0" smtClean="0"/>
              <a:t> Ураном як за складом, так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розміром</a:t>
            </a:r>
            <a:r>
              <a:rPr lang="ru-RU" dirty="0" smtClean="0"/>
              <a:t>. Коли «Вояджер-2»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наблизився</a:t>
            </a:r>
            <a:r>
              <a:rPr lang="ru-RU" dirty="0" smtClean="0"/>
              <a:t> </a:t>
            </a:r>
            <a:r>
              <a:rPr lang="ru-RU" dirty="0" smtClean="0"/>
              <a:t>до Урана, то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зафіксувати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10 </a:t>
            </a:r>
            <a:r>
              <a:rPr lang="ru-RU" dirty="0" err="1" smtClean="0"/>
              <a:t>смуг</a:t>
            </a:r>
            <a:r>
              <a:rPr lang="ru-RU" dirty="0" smtClean="0"/>
              <a:t> </a:t>
            </a:r>
            <a:r>
              <a:rPr lang="ru-RU" dirty="0" err="1" smtClean="0"/>
              <a:t>хмар</a:t>
            </a:r>
            <a:r>
              <a:rPr lang="ru-RU" dirty="0" smtClean="0"/>
              <a:t> у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видимій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спокійна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атмосфера </a:t>
            </a:r>
            <a:r>
              <a:rPr lang="ru-RU" dirty="0" err="1" smtClean="0"/>
              <a:t>може</a:t>
            </a:r>
            <a:r>
              <a:rPr lang="ru-RU" dirty="0" smtClean="0"/>
              <a:t> бути пояснена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 </a:t>
            </a:r>
            <a:r>
              <a:rPr lang="ru-RU" dirty="0" err="1" smtClean="0"/>
              <a:t>внутрішньою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температурою</a:t>
            </a:r>
            <a:r>
              <a:rPr lang="ru-RU" dirty="0" smtClean="0"/>
              <a:t>. Вона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нижча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планет-гігантів</a:t>
            </a:r>
            <a:r>
              <a:rPr lang="ru-RU" dirty="0" smtClean="0"/>
              <a:t>. </a:t>
            </a:r>
            <a:r>
              <a:rPr lang="ru-RU" dirty="0" err="1" smtClean="0"/>
              <a:t>Найнижча</a:t>
            </a:r>
            <a:r>
              <a:rPr lang="ru-RU" dirty="0" smtClean="0"/>
              <a:t> температура,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зареєстрована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тропопаузі</a:t>
            </a:r>
            <a:r>
              <a:rPr lang="ru-RU" dirty="0" smtClean="0"/>
              <a:t> Урана, становить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49 </a:t>
            </a:r>
            <a:r>
              <a:rPr lang="ru-RU" dirty="0" smtClean="0"/>
              <a:t>К (-224 °C),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планету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найхолоднішою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smtClean="0"/>
              <a:t>— вона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холодніша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віддаленими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Нептуном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</a:t>
            </a:r>
            <a:r>
              <a:rPr lang="ru-RU" dirty="0" smtClean="0"/>
              <a:t> Плутоном.</a:t>
            </a:r>
            <a:endParaRPr lang="ru-RU" dirty="0"/>
          </a:p>
        </p:txBody>
      </p:sp>
      <p:pic>
        <p:nvPicPr>
          <p:cNvPr id="5" name="Содержимое 4" descr="ohgf2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4038600" cy="2965711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Формування</a:t>
            </a:r>
            <a:r>
              <a:rPr lang="ru-RU" dirty="0" smtClean="0"/>
              <a:t> Урана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4352956" cy="556913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2900" dirty="0" err="1" smtClean="0"/>
              <a:t>Багато</a:t>
            </a:r>
            <a:r>
              <a:rPr lang="ru-RU" sz="2900" dirty="0" smtClean="0"/>
              <a:t> </a:t>
            </a:r>
            <a:r>
              <a:rPr lang="ru-RU" sz="2900" dirty="0" err="1" smtClean="0"/>
              <a:t>аргументів</a:t>
            </a:r>
            <a:r>
              <a:rPr lang="ru-RU" sz="2900" dirty="0" smtClean="0"/>
              <a:t> </a:t>
            </a:r>
            <a:r>
              <a:rPr lang="ru-RU" sz="2900" dirty="0" err="1" smtClean="0"/>
              <a:t>свідчать</a:t>
            </a:r>
            <a:r>
              <a:rPr lang="ru-RU" sz="2900" dirty="0" smtClean="0"/>
              <a:t> про те,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відмінності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між</a:t>
            </a:r>
            <a:endParaRPr lang="ru-RU" sz="2900" dirty="0" smtClean="0"/>
          </a:p>
          <a:p>
            <a:pPr>
              <a:buNone/>
            </a:pPr>
            <a:r>
              <a:rPr lang="ru-RU" sz="2900" dirty="0" err="1" smtClean="0"/>
              <a:t>крижаними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газовими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гігантами</a:t>
            </a:r>
            <a:r>
              <a:rPr lang="ru-RU" sz="2900" dirty="0" smtClean="0"/>
              <a:t> </a:t>
            </a:r>
            <a:r>
              <a:rPr lang="ru-RU" sz="2900" dirty="0" err="1" smtClean="0"/>
              <a:t>були</a:t>
            </a:r>
            <a:r>
              <a:rPr lang="ru-RU" sz="2900" dirty="0" smtClean="0"/>
              <a:t> </a:t>
            </a:r>
            <a:r>
              <a:rPr lang="ru-RU" sz="2900" dirty="0" err="1" smtClean="0"/>
              <a:t>обумовлені</a:t>
            </a:r>
            <a:r>
              <a:rPr lang="ru-RU" sz="2900" dirty="0" smtClean="0"/>
              <a:t> при </a:t>
            </a:r>
          </a:p>
          <a:p>
            <a:pPr>
              <a:buNone/>
            </a:pPr>
            <a:r>
              <a:rPr lang="ru-RU" sz="2900" dirty="0" err="1" smtClean="0"/>
              <a:t>формуванні</a:t>
            </a:r>
            <a:r>
              <a:rPr lang="ru-RU" sz="2900" dirty="0" smtClean="0"/>
              <a:t> </a:t>
            </a:r>
            <a:r>
              <a:rPr lang="ru-RU" sz="2900" dirty="0" err="1" smtClean="0"/>
              <a:t>Сонячної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системи</a:t>
            </a:r>
            <a:r>
              <a:rPr lang="ru-RU" sz="2900" dirty="0" smtClean="0"/>
              <a:t>. Як </a:t>
            </a:r>
            <a:r>
              <a:rPr lang="ru-RU" sz="2900" dirty="0" err="1" smtClean="0"/>
              <a:t>вважають</a:t>
            </a:r>
            <a:r>
              <a:rPr lang="ru-RU" sz="2900" dirty="0" smtClean="0"/>
              <a:t>, </a:t>
            </a:r>
            <a:r>
              <a:rPr lang="ru-RU" sz="2900" dirty="0" err="1" smtClean="0"/>
              <a:t>Сонячна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система </a:t>
            </a:r>
            <a:r>
              <a:rPr lang="ru-RU" sz="2900" dirty="0" err="1" smtClean="0"/>
              <a:t>сформувалася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гігантської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кулі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газу </a:t>
            </a:r>
            <a:r>
              <a:rPr lang="ru-RU" sz="2900" dirty="0" err="1" smtClean="0"/>
              <a:t>і</a:t>
            </a:r>
            <a:r>
              <a:rPr lang="ru-RU" sz="2900" dirty="0" smtClean="0"/>
              <a:t> пилу, так </a:t>
            </a:r>
          </a:p>
          <a:p>
            <a:pPr>
              <a:buNone/>
            </a:pPr>
            <a:r>
              <a:rPr lang="ru-RU" sz="2900" dirty="0" err="1" smtClean="0"/>
              <a:t>званоїпротосонячної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туманності</a:t>
            </a:r>
            <a:r>
              <a:rPr lang="ru-RU" sz="2900" dirty="0" smtClean="0"/>
              <a:t>, яка </a:t>
            </a:r>
            <a:r>
              <a:rPr lang="ru-RU" sz="2900" dirty="0" err="1" smtClean="0"/>
              <a:t>оберталась</a:t>
            </a:r>
            <a:r>
              <a:rPr lang="ru-RU" sz="2900" dirty="0" smtClean="0"/>
              <a:t>. </a:t>
            </a:r>
          </a:p>
          <a:p>
            <a:pPr>
              <a:buNone/>
            </a:pPr>
            <a:r>
              <a:rPr lang="ru-RU" sz="2900" dirty="0" err="1" smtClean="0"/>
              <a:t>Поступово</a:t>
            </a:r>
            <a:r>
              <a:rPr lang="ru-RU" sz="2900" dirty="0" smtClean="0"/>
              <a:t> куля ставала </a:t>
            </a:r>
            <a:r>
              <a:rPr lang="ru-RU" sz="2900" dirty="0" err="1" smtClean="0"/>
              <a:t>щільнішою</a:t>
            </a:r>
            <a:r>
              <a:rPr lang="ru-RU" sz="2900" dirty="0" smtClean="0"/>
              <a:t>, </a:t>
            </a:r>
            <a:r>
              <a:rPr lang="ru-RU" sz="2900" dirty="0" err="1" smtClean="0"/>
              <a:t>сформувався</a:t>
            </a:r>
            <a:r>
              <a:rPr lang="ru-RU" sz="2900" dirty="0" smtClean="0"/>
              <a:t> диск </a:t>
            </a:r>
          </a:p>
          <a:p>
            <a:pPr>
              <a:buNone/>
            </a:pPr>
            <a:r>
              <a:rPr lang="ru-RU" sz="2900" dirty="0" err="1" smtClean="0"/>
              <a:t>з</a:t>
            </a:r>
            <a:r>
              <a:rPr lang="ru-RU" sz="2900" dirty="0" smtClean="0"/>
              <a:t> </a:t>
            </a:r>
            <a:r>
              <a:rPr lang="ru-RU" sz="2900" dirty="0" err="1" smtClean="0"/>
              <a:t>Сонцем</a:t>
            </a:r>
            <a:r>
              <a:rPr lang="ru-RU" sz="2900" dirty="0" smtClean="0"/>
              <a:t> в </a:t>
            </a:r>
            <a:r>
              <a:rPr lang="ru-RU" sz="2900" dirty="0" err="1" smtClean="0"/>
              <a:t>центрі</a:t>
            </a:r>
            <a:r>
              <a:rPr lang="ru-RU" sz="2900" dirty="0" smtClean="0"/>
              <a:t>. </a:t>
            </a:r>
            <a:r>
              <a:rPr lang="ru-RU" sz="2900" dirty="0" err="1" smtClean="0"/>
              <a:t>Більша</a:t>
            </a:r>
            <a:r>
              <a:rPr lang="ru-RU" sz="2900" dirty="0" smtClean="0"/>
              <a:t> </a:t>
            </a:r>
            <a:r>
              <a:rPr lang="ru-RU" sz="2900" dirty="0" err="1" smtClean="0"/>
              <a:t>частина</a:t>
            </a:r>
            <a:r>
              <a:rPr lang="ru-RU" sz="2900" dirty="0" smtClean="0"/>
              <a:t> </a:t>
            </a:r>
            <a:r>
              <a:rPr lang="ru-RU" sz="2900" dirty="0" err="1" smtClean="0"/>
              <a:t>водню</a:t>
            </a:r>
            <a:r>
              <a:rPr lang="ru-RU" sz="2900" dirty="0" smtClean="0"/>
              <a:t> та </a:t>
            </a:r>
            <a:r>
              <a:rPr lang="ru-RU" sz="2900" dirty="0" err="1" smtClean="0"/>
              <a:t>гелію</a:t>
            </a:r>
            <a:r>
              <a:rPr lang="ru-RU" sz="2900" dirty="0" smtClean="0"/>
              <a:t> </a:t>
            </a:r>
            <a:r>
              <a:rPr lang="ru-RU" sz="2900" dirty="0" err="1" smtClean="0"/>
              <a:t>пішла</a:t>
            </a:r>
            <a:r>
              <a:rPr lang="ru-RU" sz="2900" dirty="0" smtClean="0"/>
              <a:t> на </a:t>
            </a:r>
          </a:p>
          <a:p>
            <a:pPr>
              <a:buNone/>
            </a:pPr>
            <a:r>
              <a:rPr lang="ru-RU" sz="2900" dirty="0" err="1" smtClean="0"/>
              <a:t>формування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Сонця</a:t>
            </a:r>
            <a:r>
              <a:rPr lang="ru-RU" sz="2900" dirty="0" smtClean="0"/>
              <a:t>. </a:t>
            </a:r>
            <a:r>
              <a:rPr lang="ru-RU" sz="2900" dirty="0" err="1" smtClean="0"/>
              <a:t>Частинки</a:t>
            </a:r>
            <a:r>
              <a:rPr lang="ru-RU" sz="2900" dirty="0" smtClean="0"/>
              <a:t> пилу стали </a:t>
            </a:r>
            <a:r>
              <a:rPr lang="ru-RU" sz="2900" dirty="0" err="1" smtClean="0"/>
              <a:t>збиратися</a:t>
            </a:r>
            <a:r>
              <a:rPr lang="ru-RU" sz="2900" dirty="0" smtClean="0"/>
              <a:t> разом, </a:t>
            </a:r>
          </a:p>
          <a:p>
            <a:pPr>
              <a:buNone/>
            </a:pPr>
            <a:r>
              <a:rPr lang="ru-RU" sz="2900" dirty="0" err="1" smtClean="0"/>
              <a:t>щоб</a:t>
            </a:r>
            <a:r>
              <a:rPr lang="ru-RU" sz="2900" dirty="0" smtClean="0"/>
              <a:t> </a:t>
            </a:r>
            <a:r>
              <a:rPr lang="ru-RU" sz="2900" dirty="0" err="1" smtClean="0"/>
              <a:t>згодом</a:t>
            </a:r>
            <a:r>
              <a:rPr lang="ru-RU" sz="2900" dirty="0" smtClean="0"/>
              <a:t> </a:t>
            </a:r>
            <a:r>
              <a:rPr lang="ru-RU" sz="2900" dirty="0" err="1" smtClean="0"/>
              <a:t>сформувати</a:t>
            </a:r>
            <a:r>
              <a:rPr lang="ru-RU" sz="2900" dirty="0" smtClean="0"/>
              <a:t> </a:t>
            </a:r>
            <a:r>
              <a:rPr lang="ru-RU" sz="2900" dirty="0" err="1" smtClean="0"/>
              <a:t>протопланети</a:t>
            </a:r>
            <a:r>
              <a:rPr lang="ru-RU" sz="2900" dirty="0" smtClean="0"/>
              <a:t>. </a:t>
            </a:r>
            <a:r>
              <a:rPr lang="ru-RU" sz="2900" dirty="0" err="1" smtClean="0"/>
              <a:t>Оскільки</a:t>
            </a:r>
            <a:r>
              <a:rPr lang="ru-RU" sz="2900" dirty="0" smtClean="0"/>
              <a:t> </a:t>
            </a:r>
            <a:r>
              <a:rPr lang="ru-RU" sz="2900" dirty="0" err="1" smtClean="0"/>
              <a:t>планети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збільшувалися</a:t>
            </a:r>
            <a:r>
              <a:rPr lang="ru-RU" sz="2900" dirty="0" smtClean="0"/>
              <a:t> в </a:t>
            </a:r>
            <a:r>
              <a:rPr lang="ru-RU" sz="2900" dirty="0" err="1" smtClean="0"/>
              <a:t>розмірах</a:t>
            </a:r>
            <a:r>
              <a:rPr lang="ru-RU" sz="2900" dirty="0" smtClean="0"/>
              <a:t>, у </a:t>
            </a:r>
            <a:r>
              <a:rPr lang="ru-RU" sz="2900" dirty="0" err="1" smtClean="0"/>
              <a:t>деяких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них </a:t>
            </a:r>
            <a:r>
              <a:rPr lang="ru-RU" sz="2900" dirty="0" err="1" smtClean="0"/>
              <a:t>утворилися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досить</a:t>
            </a:r>
            <a:r>
              <a:rPr lang="ru-RU" sz="2900" dirty="0" smtClean="0"/>
              <a:t> </a:t>
            </a:r>
            <a:r>
              <a:rPr lang="ru-RU" sz="2900" dirty="0" err="1" smtClean="0"/>
              <a:t>сильні</a:t>
            </a:r>
            <a:r>
              <a:rPr lang="ru-RU" sz="2900" dirty="0" smtClean="0"/>
              <a:t> </a:t>
            </a:r>
            <a:r>
              <a:rPr lang="ru-RU" sz="2900" dirty="0" err="1" smtClean="0"/>
              <a:t>магнітні</a:t>
            </a:r>
            <a:r>
              <a:rPr lang="ru-RU" sz="2900" dirty="0" smtClean="0"/>
              <a:t> поля,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дозволили </a:t>
            </a:r>
            <a:r>
              <a:rPr lang="ru-RU" sz="2900" dirty="0" err="1" smtClean="0"/>
              <a:t>їм</a:t>
            </a:r>
            <a:r>
              <a:rPr lang="ru-RU" sz="2900" dirty="0" smtClean="0"/>
              <a:t> </a:t>
            </a:r>
            <a:r>
              <a:rPr lang="ru-RU" sz="2900" dirty="0" err="1" smtClean="0"/>
              <a:t>почати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концентрувати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навколо</a:t>
            </a:r>
            <a:r>
              <a:rPr lang="ru-RU" sz="2900" dirty="0" smtClean="0"/>
              <a:t> себе </a:t>
            </a:r>
            <a:r>
              <a:rPr lang="ru-RU" sz="2900" dirty="0" err="1" smtClean="0"/>
              <a:t>залишковий</a:t>
            </a:r>
            <a:r>
              <a:rPr lang="ru-RU" sz="2900" dirty="0" smtClean="0"/>
              <a:t> газ. Чим </a:t>
            </a:r>
            <a:r>
              <a:rPr lang="ru-RU" sz="2900" dirty="0" err="1" smtClean="0"/>
              <a:t>більше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газу, вони </a:t>
            </a:r>
            <a:r>
              <a:rPr lang="ru-RU" sz="2900" dirty="0" err="1" smtClean="0"/>
              <a:t>отримували</a:t>
            </a:r>
            <a:r>
              <a:rPr lang="ru-RU" sz="2900" dirty="0" smtClean="0"/>
              <a:t>, </a:t>
            </a:r>
            <a:r>
              <a:rPr lang="ru-RU" sz="2900" dirty="0" err="1" smtClean="0"/>
              <a:t>тим</a:t>
            </a:r>
            <a:r>
              <a:rPr lang="ru-RU" sz="2900" dirty="0" smtClean="0"/>
              <a:t> </a:t>
            </a:r>
            <a:r>
              <a:rPr lang="ru-RU" sz="2900" dirty="0" err="1" smtClean="0"/>
              <a:t>більше</a:t>
            </a:r>
            <a:r>
              <a:rPr lang="ru-RU" sz="2900" dirty="0" smtClean="0"/>
              <a:t> ставали,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чим</a:t>
            </a:r>
            <a:r>
              <a:rPr lang="ru-RU" sz="2900" dirty="0" smtClean="0"/>
              <a:t> </a:t>
            </a:r>
            <a:r>
              <a:rPr lang="ru-RU" sz="2900" dirty="0" err="1" smtClean="0"/>
              <a:t>більше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ставали, </a:t>
            </a:r>
            <a:r>
              <a:rPr lang="ru-RU" sz="2900" dirty="0" err="1" smtClean="0"/>
              <a:t>тим</a:t>
            </a:r>
            <a:r>
              <a:rPr lang="ru-RU" sz="2900" dirty="0" smtClean="0"/>
              <a:t> </a:t>
            </a:r>
            <a:r>
              <a:rPr lang="ru-RU" sz="2900" dirty="0" err="1" smtClean="0"/>
              <a:t>більше</a:t>
            </a:r>
            <a:r>
              <a:rPr lang="ru-RU" sz="2900" dirty="0" smtClean="0"/>
              <a:t> газу </a:t>
            </a:r>
            <a:r>
              <a:rPr lang="ru-RU" sz="2900" dirty="0" err="1" smtClean="0"/>
              <a:t>отримували</a:t>
            </a:r>
            <a:r>
              <a:rPr lang="ru-RU" sz="2900" dirty="0" smtClean="0"/>
              <a:t>, </a:t>
            </a:r>
            <a:r>
              <a:rPr lang="ru-RU" sz="2900" dirty="0" err="1" smtClean="0"/>
              <a:t>поки</a:t>
            </a:r>
            <a:r>
              <a:rPr lang="ru-RU" sz="2900" dirty="0" smtClean="0"/>
              <a:t> </a:t>
            </a:r>
            <a:r>
              <a:rPr lang="ru-RU" sz="2900" dirty="0" err="1" smtClean="0"/>
              <a:t>їхня</a:t>
            </a:r>
            <a:r>
              <a:rPr lang="ru-RU" sz="2900" dirty="0" smtClean="0"/>
              <a:t> </a:t>
            </a:r>
            <a:r>
              <a:rPr lang="ru-RU" sz="2900" dirty="0" err="1" smtClean="0"/>
              <a:t>маса</a:t>
            </a:r>
            <a:r>
              <a:rPr lang="ru-RU" sz="2900" dirty="0" smtClean="0"/>
              <a:t> не </a:t>
            </a:r>
          </a:p>
          <a:p>
            <a:pPr>
              <a:buNone/>
            </a:pPr>
            <a:r>
              <a:rPr lang="ru-RU" sz="2900" dirty="0" smtClean="0"/>
              <a:t>досягала </a:t>
            </a:r>
            <a:r>
              <a:rPr lang="ru-RU" sz="2900" dirty="0" err="1" smtClean="0"/>
              <a:t>критичної</a:t>
            </a:r>
            <a:r>
              <a:rPr lang="ru-RU" sz="2900" dirty="0" smtClean="0"/>
              <a:t> точки, </a:t>
            </a:r>
            <a:r>
              <a:rPr lang="ru-RU" sz="2900" dirty="0" err="1" smtClean="0"/>
              <a:t>після</a:t>
            </a:r>
            <a:r>
              <a:rPr lang="ru-RU" sz="2900" dirty="0" smtClean="0"/>
              <a:t> </a:t>
            </a:r>
            <a:r>
              <a:rPr lang="ru-RU" sz="2900" dirty="0" err="1" smtClean="0"/>
              <a:t>якої</a:t>
            </a:r>
            <a:r>
              <a:rPr lang="ru-RU" sz="2900" dirty="0" smtClean="0"/>
              <a:t> починала </a:t>
            </a:r>
          </a:p>
          <a:p>
            <a:pPr>
              <a:buNone/>
            </a:pPr>
            <a:r>
              <a:rPr lang="ru-RU" sz="2900" dirty="0" err="1" smtClean="0"/>
              <a:t>збільшуватись</a:t>
            </a:r>
            <a:r>
              <a:rPr lang="ru-RU" sz="2900" dirty="0" smtClean="0"/>
              <a:t> в </a:t>
            </a:r>
            <a:r>
              <a:rPr lang="ru-RU" sz="2900" dirty="0" err="1" smtClean="0"/>
              <a:t>геометричній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прогресії</a:t>
            </a:r>
            <a:r>
              <a:rPr lang="ru-RU" sz="2900" dirty="0" smtClean="0"/>
              <a:t>. </a:t>
            </a:r>
            <a:r>
              <a:rPr lang="ru-RU" sz="2900" dirty="0" err="1" smtClean="0"/>
              <a:t>Крижаним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гігантам</a:t>
            </a:r>
            <a:r>
              <a:rPr lang="ru-RU" sz="2900" dirty="0" smtClean="0"/>
              <a:t> вдавалось </a:t>
            </a:r>
            <a:r>
              <a:rPr lang="ru-RU" sz="2900" dirty="0" err="1" smtClean="0"/>
              <a:t>накопичити</a:t>
            </a:r>
            <a:r>
              <a:rPr lang="ru-RU" sz="2900" dirty="0" smtClean="0"/>
              <a:t> </a:t>
            </a:r>
            <a:r>
              <a:rPr lang="ru-RU" sz="2900" dirty="0" err="1" smtClean="0"/>
              <a:t>значно</a:t>
            </a:r>
            <a:r>
              <a:rPr lang="ru-RU" sz="2900" dirty="0" smtClean="0"/>
              <a:t> </a:t>
            </a:r>
            <a:r>
              <a:rPr lang="ru-RU" sz="2900" dirty="0" err="1" smtClean="0"/>
              <a:t>менше</a:t>
            </a:r>
            <a:r>
              <a:rPr lang="ru-RU" sz="2900" dirty="0" smtClean="0"/>
              <a:t> газу </a:t>
            </a:r>
          </a:p>
          <a:p>
            <a:pPr>
              <a:buNone/>
            </a:pPr>
            <a:r>
              <a:rPr lang="ru-RU" sz="2900" dirty="0" smtClean="0"/>
              <a:t>(</a:t>
            </a:r>
            <a:r>
              <a:rPr lang="ru-RU" sz="2900" dirty="0" err="1" smtClean="0"/>
              <a:t>отриманий</a:t>
            </a:r>
            <a:r>
              <a:rPr lang="ru-RU" sz="2900" dirty="0" smtClean="0"/>
              <a:t> ними газ </a:t>
            </a:r>
            <a:r>
              <a:rPr lang="ru-RU" sz="2900" dirty="0" err="1" smtClean="0"/>
              <a:t>тільки</a:t>
            </a:r>
            <a:r>
              <a:rPr lang="ru-RU" sz="2900" dirty="0" smtClean="0"/>
              <a:t> в </a:t>
            </a:r>
            <a:r>
              <a:rPr lang="ru-RU" sz="2900" dirty="0" err="1" smtClean="0"/>
              <a:t>кілька</a:t>
            </a:r>
            <a:r>
              <a:rPr lang="ru-RU" sz="2900" dirty="0" smtClean="0"/>
              <a:t> </a:t>
            </a:r>
            <a:r>
              <a:rPr lang="ru-RU" sz="2900" dirty="0" err="1" smtClean="0"/>
              <a:t>разів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перевищував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масу</a:t>
            </a:r>
            <a:r>
              <a:rPr lang="ru-RU" sz="2900" dirty="0" smtClean="0"/>
              <a:t> </a:t>
            </a:r>
            <a:r>
              <a:rPr lang="ru-RU" sz="2900" dirty="0" err="1" smtClean="0"/>
              <a:t>Землі</a:t>
            </a:r>
            <a:r>
              <a:rPr lang="ru-RU" sz="2900" dirty="0" smtClean="0"/>
              <a:t>), </a:t>
            </a:r>
            <a:r>
              <a:rPr lang="ru-RU" sz="2900" dirty="0" err="1" smtClean="0"/>
              <a:t>і</a:t>
            </a:r>
            <a:r>
              <a:rPr lang="ru-RU" sz="2900" dirty="0" smtClean="0"/>
              <a:t> тому </a:t>
            </a:r>
            <a:r>
              <a:rPr lang="ru-RU" sz="2900" dirty="0" err="1" smtClean="0"/>
              <a:t>їхня</a:t>
            </a:r>
            <a:r>
              <a:rPr lang="ru-RU" sz="2900" dirty="0" smtClean="0"/>
              <a:t> </a:t>
            </a:r>
            <a:r>
              <a:rPr lang="ru-RU" sz="2900" dirty="0" err="1" smtClean="0"/>
              <a:t>маса</a:t>
            </a:r>
            <a:r>
              <a:rPr lang="ru-RU" sz="2900" dirty="0" smtClean="0"/>
              <a:t> не досягала </a:t>
            </a:r>
            <a:r>
              <a:rPr lang="ru-RU" sz="2900" dirty="0" err="1" smtClean="0"/>
              <a:t>цієї</a:t>
            </a:r>
            <a:r>
              <a:rPr lang="ru-RU" sz="2900" dirty="0" smtClean="0"/>
              <a:t> </a:t>
            </a:r>
            <a:r>
              <a:rPr lang="ru-RU" sz="2900" dirty="0" err="1" smtClean="0"/>
              <a:t>критичної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точки. </a:t>
            </a:r>
            <a:r>
              <a:rPr lang="ru-RU" sz="2900" dirty="0" err="1" smtClean="0"/>
              <a:t>Сучасні</a:t>
            </a:r>
            <a:r>
              <a:rPr lang="ru-RU" sz="2900" dirty="0" smtClean="0"/>
              <a:t> </a:t>
            </a:r>
            <a:r>
              <a:rPr lang="ru-RU" sz="2900" dirty="0" err="1" smtClean="0"/>
              <a:t>теорії</a:t>
            </a:r>
            <a:r>
              <a:rPr lang="ru-RU" sz="2900" dirty="0" smtClean="0"/>
              <a:t> </a:t>
            </a:r>
            <a:r>
              <a:rPr lang="ru-RU" sz="2900" dirty="0" err="1" smtClean="0"/>
              <a:t>формування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Сонячної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системи</a:t>
            </a:r>
            <a:r>
              <a:rPr lang="ru-RU" sz="2900" dirty="0" smtClean="0"/>
              <a:t> </a:t>
            </a:r>
            <a:r>
              <a:rPr lang="ru-RU" sz="2900" dirty="0" err="1" smtClean="0"/>
              <a:t>мають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деякі</a:t>
            </a:r>
            <a:r>
              <a:rPr lang="ru-RU" sz="2900" dirty="0" smtClean="0"/>
              <a:t> </a:t>
            </a:r>
            <a:r>
              <a:rPr lang="ru-RU" sz="2900" dirty="0" err="1" smtClean="0"/>
              <a:t>труднощі</a:t>
            </a:r>
            <a:r>
              <a:rPr lang="ru-RU" sz="2900" dirty="0" smtClean="0"/>
              <a:t> в </a:t>
            </a:r>
            <a:r>
              <a:rPr lang="ru-RU" sz="2900" dirty="0" err="1" smtClean="0"/>
              <a:t>поясненнях</a:t>
            </a:r>
            <a:r>
              <a:rPr lang="ru-RU" sz="2900" dirty="0" smtClean="0"/>
              <a:t> </a:t>
            </a:r>
            <a:r>
              <a:rPr lang="ru-RU" sz="2900" dirty="0" err="1" smtClean="0"/>
              <a:t>формування</a:t>
            </a:r>
            <a:r>
              <a:rPr lang="ru-RU" sz="2900" dirty="0" smtClean="0"/>
              <a:t> Урана </a:t>
            </a:r>
            <a:r>
              <a:rPr lang="ru-RU" sz="2900" dirty="0" err="1" smtClean="0"/>
              <a:t>і</a:t>
            </a:r>
            <a:r>
              <a:rPr lang="ru-RU" sz="2900" dirty="0" smtClean="0"/>
              <a:t> Нептуна.</a:t>
            </a:r>
          </a:p>
          <a:p>
            <a:pPr>
              <a:buNone/>
            </a:pPr>
            <a:r>
              <a:rPr lang="ru-RU" sz="2900" dirty="0" err="1" smtClean="0"/>
              <a:t>Ці</a:t>
            </a:r>
            <a:r>
              <a:rPr lang="ru-RU" sz="2900" dirty="0" smtClean="0"/>
              <a:t> </a:t>
            </a:r>
            <a:r>
              <a:rPr lang="ru-RU" sz="2900" dirty="0" err="1" smtClean="0"/>
              <a:t>планети</a:t>
            </a:r>
            <a:r>
              <a:rPr lang="ru-RU" sz="2900" dirty="0" smtClean="0"/>
              <a:t> </a:t>
            </a:r>
            <a:r>
              <a:rPr lang="ru-RU" sz="2900" dirty="0" err="1" smtClean="0"/>
              <a:t>занадто</a:t>
            </a:r>
            <a:r>
              <a:rPr lang="ru-RU" sz="2900" dirty="0" smtClean="0"/>
              <a:t> </a:t>
            </a:r>
            <a:r>
              <a:rPr lang="ru-RU" sz="2900" dirty="0" err="1" smtClean="0"/>
              <a:t>великі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відстані</a:t>
            </a:r>
            <a:r>
              <a:rPr lang="ru-RU" sz="2900" dirty="0" smtClean="0"/>
              <a:t>, на </a:t>
            </a:r>
            <a:r>
              <a:rPr lang="ru-RU" sz="2900" dirty="0" err="1" smtClean="0"/>
              <a:t>якій</a:t>
            </a:r>
            <a:r>
              <a:rPr lang="ru-RU" sz="2900" dirty="0" smtClean="0"/>
              <a:t> вони </a:t>
            </a:r>
          </a:p>
          <a:p>
            <a:pPr>
              <a:buNone/>
            </a:pPr>
            <a:r>
              <a:rPr lang="ru-RU" sz="2900" dirty="0" err="1" smtClean="0"/>
              <a:t>знаходяться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</a:t>
            </a:r>
            <a:r>
              <a:rPr lang="ru-RU" sz="2900" dirty="0" err="1" smtClean="0"/>
              <a:t>Сонця</a:t>
            </a:r>
            <a:r>
              <a:rPr lang="ru-RU" sz="2900" dirty="0" smtClean="0"/>
              <a:t>. </a:t>
            </a:r>
            <a:r>
              <a:rPr lang="ru-RU" sz="2900" dirty="0" err="1" smtClean="0"/>
              <a:t>Можливо</a:t>
            </a:r>
            <a:r>
              <a:rPr lang="ru-RU" sz="2900" dirty="0" smtClean="0"/>
              <a:t>, </a:t>
            </a:r>
            <a:r>
              <a:rPr lang="ru-RU" sz="2900" dirty="0" err="1" smtClean="0"/>
              <a:t>раніше</a:t>
            </a:r>
            <a:r>
              <a:rPr lang="ru-RU" sz="2900" dirty="0" smtClean="0"/>
              <a:t> вони </a:t>
            </a:r>
            <a:r>
              <a:rPr lang="ru-RU" sz="2900" dirty="0" err="1" smtClean="0"/>
              <a:t>були</a:t>
            </a:r>
            <a:r>
              <a:rPr lang="ru-RU" sz="2900" dirty="0" smtClean="0"/>
              <a:t> </a:t>
            </a:r>
            <a:r>
              <a:rPr lang="ru-RU" sz="2900" dirty="0" err="1" smtClean="0"/>
              <a:t>ближче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до </a:t>
            </a:r>
            <a:r>
              <a:rPr lang="ru-RU" sz="2900" dirty="0" err="1" smtClean="0"/>
              <a:t>Сонця</a:t>
            </a:r>
            <a:r>
              <a:rPr lang="ru-RU" sz="2900" dirty="0" smtClean="0"/>
              <a:t>, </a:t>
            </a:r>
            <a:r>
              <a:rPr lang="ru-RU" sz="2900" dirty="0" err="1" smtClean="0"/>
              <a:t>але</a:t>
            </a:r>
            <a:r>
              <a:rPr lang="ru-RU" sz="2900" dirty="0" smtClean="0"/>
              <a:t> </a:t>
            </a:r>
            <a:r>
              <a:rPr lang="ru-RU" sz="2900" dirty="0" err="1" smtClean="0"/>
              <a:t>потім</a:t>
            </a:r>
            <a:r>
              <a:rPr lang="ru-RU" sz="2900" dirty="0" smtClean="0"/>
              <a:t> </a:t>
            </a:r>
            <a:r>
              <a:rPr lang="ru-RU" sz="2900" dirty="0" err="1" smtClean="0"/>
              <a:t>якимось</a:t>
            </a:r>
            <a:r>
              <a:rPr lang="ru-RU" sz="2900" dirty="0" smtClean="0"/>
              <a:t> чином </a:t>
            </a:r>
            <a:r>
              <a:rPr lang="ru-RU" sz="2900" dirty="0" err="1" smtClean="0"/>
              <a:t>змінили</a:t>
            </a:r>
            <a:r>
              <a:rPr lang="ru-RU" sz="2900" dirty="0" smtClean="0"/>
              <a:t> </a:t>
            </a:r>
            <a:r>
              <a:rPr lang="ru-RU" sz="2900" dirty="0" err="1" smtClean="0"/>
              <a:t>орбіти</a:t>
            </a:r>
            <a:r>
              <a:rPr lang="ru-RU" sz="2900" dirty="0" smtClean="0"/>
              <a:t>. </a:t>
            </a:r>
            <a:r>
              <a:rPr lang="ru-RU" sz="2900" dirty="0" err="1" smtClean="0"/>
              <a:t>Втім</a:t>
            </a:r>
            <a:r>
              <a:rPr lang="ru-RU" sz="2900" dirty="0" smtClean="0"/>
              <a:t>, </a:t>
            </a:r>
          </a:p>
          <a:p>
            <a:pPr>
              <a:buNone/>
            </a:pPr>
            <a:r>
              <a:rPr lang="ru-RU" sz="2900" dirty="0" err="1" smtClean="0"/>
              <a:t>нові</a:t>
            </a:r>
            <a:r>
              <a:rPr lang="ru-RU" sz="2900" dirty="0" smtClean="0"/>
              <a:t> </a:t>
            </a:r>
            <a:r>
              <a:rPr lang="ru-RU" sz="2900" dirty="0" err="1" smtClean="0"/>
              <a:t>методи</a:t>
            </a:r>
            <a:r>
              <a:rPr lang="ru-RU" sz="2900" dirty="0" smtClean="0"/>
              <a:t> планетарного </a:t>
            </a:r>
            <a:r>
              <a:rPr lang="ru-RU" sz="2900" dirty="0" err="1" smtClean="0"/>
              <a:t>моделювання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показують</a:t>
            </a:r>
            <a:r>
              <a:rPr lang="ru-RU" sz="2900" dirty="0" smtClean="0"/>
              <a:t>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Уран </a:t>
            </a:r>
            <a:r>
              <a:rPr lang="ru-RU" sz="2900" dirty="0" err="1" smtClean="0"/>
              <a:t>і</a:t>
            </a:r>
            <a:r>
              <a:rPr lang="ru-RU" sz="2900" dirty="0" smtClean="0"/>
              <a:t> Нептун </a:t>
            </a:r>
            <a:r>
              <a:rPr lang="ru-RU" sz="2900" dirty="0" err="1" smtClean="0"/>
              <a:t>дійсно</a:t>
            </a:r>
            <a:r>
              <a:rPr lang="ru-RU" sz="2900" dirty="0" smtClean="0"/>
              <a:t> могли </a:t>
            </a:r>
            <a:r>
              <a:rPr lang="ru-RU" sz="2900" dirty="0" err="1" smtClean="0"/>
              <a:t>сформуватися</a:t>
            </a:r>
            <a:r>
              <a:rPr lang="ru-RU" sz="2900" dirty="0" smtClean="0"/>
              <a:t> на </a:t>
            </a:r>
            <a:r>
              <a:rPr lang="ru-RU" sz="2900" dirty="0" err="1" smtClean="0"/>
              <a:t>своєму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теперішньому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місці</a:t>
            </a:r>
            <a:r>
              <a:rPr lang="ru-RU" sz="2900" dirty="0" smtClean="0"/>
              <a:t>, </a:t>
            </a:r>
            <a:r>
              <a:rPr lang="ru-RU" sz="2900" dirty="0" err="1" smtClean="0"/>
              <a:t>і</a:t>
            </a:r>
            <a:r>
              <a:rPr lang="ru-RU" sz="2900" dirty="0" smtClean="0"/>
              <a:t>, таким чином, </a:t>
            </a:r>
            <a:r>
              <a:rPr lang="ru-RU" sz="2900" dirty="0" err="1" smtClean="0"/>
              <a:t>їхні</a:t>
            </a:r>
            <a:r>
              <a:rPr lang="ru-RU" sz="2900" dirty="0" smtClean="0"/>
              <a:t> </a:t>
            </a:r>
            <a:r>
              <a:rPr lang="ru-RU" sz="2900" dirty="0" err="1" smtClean="0"/>
              <a:t>справжні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розміри</a:t>
            </a:r>
            <a:r>
              <a:rPr lang="ru-RU" sz="2900" dirty="0" smtClean="0"/>
              <a:t>, </a:t>
            </a:r>
          </a:p>
          <a:p>
            <a:pPr>
              <a:buNone/>
            </a:pPr>
            <a:r>
              <a:rPr lang="ru-RU" sz="2900" dirty="0" err="1" smtClean="0"/>
              <a:t>згідно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цими</a:t>
            </a:r>
            <a:r>
              <a:rPr lang="ru-RU" sz="2900" dirty="0" smtClean="0"/>
              <a:t> моделями, не стоять на </a:t>
            </a:r>
            <a:r>
              <a:rPr lang="ru-RU" sz="2900" dirty="0" err="1" smtClean="0"/>
              <a:t>заваді</a:t>
            </a:r>
            <a:r>
              <a:rPr lang="ru-RU" sz="2900" dirty="0" smtClean="0"/>
              <a:t> в </a:t>
            </a:r>
            <a:r>
              <a:rPr lang="ru-RU" sz="2900" dirty="0" err="1" smtClean="0"/>
              <a:t>теорії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err="1" smtClean="0"/>
              <a:t>походження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Сонячної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системи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7" name="Содержимое 6" descr="099397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000240"/>
            <a:ext cx="4038600" cy="2349119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Урану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7710542" cy="535785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Уран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27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 систему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кілець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отримали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назви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честь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персонажів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творів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Вільяма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Шекспіра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та Александра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Поупа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Перші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два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—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Титанію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Оберон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— 1787 року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відкрив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Вільям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Гершель.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два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сферичні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Аріель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та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Умбріель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відкриті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1851 року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Вільямом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Ласселом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 1948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рокуДжерард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Койпер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відкрив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Міранду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Останні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відкриті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після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1985 р.,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місії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«Вояджера-2»,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допомогою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вдосконалених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наземних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телескопів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Урана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поділити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три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групи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тринадцять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внутрішніх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п'ять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великих</a:t>
            </a:r>
            <a:b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дев'ять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нерегулярних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Внутрішні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невеликі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об'єкти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схожі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 характеристиками та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походженням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кільця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планети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П'ять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великих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досить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масивні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щоб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гідростатична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рівновага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надала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їм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сфероїдальної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форми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чотирьох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них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помічено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ознаки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внутрішньої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зовнішньої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активності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такі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формування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каньйонів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гіпотетичний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вулканізм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поверхні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Найбільший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них,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Титанія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діаметрі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1578 км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є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восьмим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 величиною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супутником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Сонячній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системі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Її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маса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20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разів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менша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земного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Місяця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Нерегулярні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супутники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Урана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мають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еліптичні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дуже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нахилені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здебільшого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ретроградні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орбіти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великій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відстані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планети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Головні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супутники</a:t>
            </a:r>
            <a:r>
              <a:rPr lang="ru-RU" sz="2800" dirty="0" smtClean="0"/>
              <a:t> Урана в порядку </a:t>
            </a:r>
            <a:r>
              <a:rPr lang="ru-RU" sz="2800" dirty="0" err="1" smtClean="0"/>
              <a:t>зростання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відстані</a:t>
            </a:r>
            <a:r>
              <a:rPr lang="ru-RU" sz="2800" dirty="0" smtClean="0"/>
              <a:t>, </a:t>
            </a:r>
            <a:r>
              <a:rPr lang="ru-RU" sz="2800" dirty="0" err="1" smtClean="0"/>
              <a:t>зліва</a:t>
            </a:r>
            <a:r>
              <a:rPr lang="ru-RU" sz="2800" dirty="0" smtClean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право:Міранда</a:t>
            </a:r>
            <a:r>
              <a:rPr lang="ru-RU" sz="2800" dirty="0" smtClean="0"/>
              <a:t>, </a:t>
            </a:r>
            <a:r>
              <a:rPr lang="ru-RU" sz="2800" dirty="0" err="1" smtClean="0"/>
              <a:t>Аріель</a:t>
            </a:r>
            <a:r>
              <a:rPr lang="ru-RU" sz="2800" dirty="0" smtClean="0"/>
              <a:t>, </a:t>
            </a:r>
            <a:r>
              <a:rPr lang="ru-RU" sz="2800" dirty="0" err="1" smtClean="0"/>
              <a:t>Умбріель</a:t>
            </a:r>
            <a:r>
              <a:rPr lang="ru-RU" sz="2800" dirty="0" smtClean="0"/>
              <a:t>, </a:t>
            </a:r>
            <a:r>
              <a:rPr lang="ru-RU" sz="2800" dirty="0" err="1" smtClean="0"/>
              <a:t>Титанія</a:t>
            </a:r>
            <a:r>
              <a:rPr lang="ru-RU" sz="2800" dirty="0" smtClean="0"/>
              <a:t>, </a:t>
            </a:r>
            <a:r>
              <a:rPr lang="ru-RU" sz="2800" dirty="0" err="1" smtClean="0"/>
              <a:t>Оберон</a:t>
            </a:r>
            <a:r>
              <a:rPr lang="ru-RU" sz="2800" dirty="0" smtClean="0"/>
              <a:t> (</a:t>
            </a:r>
            <a:r>
              <a:rPr lang="ru-RU" sz="2800" dirty="0" err="1" smtClean="0"/>
              <a:t>фотографії</a:t>
            </a:r>
            <a:r>
              <a:rPr lang="ru-RU" sz="2800" dirty="0" smtClean="0"/>
              <a:t> Вояжера-2).</a:t>
            </a:r>
            <a:endParaRPr lang="ru-RU" sz="2800" dirty="0"/>
          </a:p>
        </p:txBody>
      </p:sp>
      <p:pic>
        <p:nvPicPr>
          <p:cNvPr id="9" name="Содержимое 8" descr="800px-Uranian_moon_mont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643182"/>
            <a:ext cx="8229600" cy="2592324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Міранда</a:t>
            </a:r>
            <a:r>
              <a:rPr lang="uk-UA" dirty="0" smtClean="0"/>
              <a:t> (супутник)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Міра́нда</a:t>
            </a:r>
            <a:r>
              <a:rPr lang="ru-RU" dirty="0" smtClean="0"/>
              <a:t> (Уран V) — </a:t>
            </a:r>
            <a:r>
              <a:rPr lang="ru-RU" dirty="0" err="1" smtClean="0"/>
              <a:t>найближчий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найменший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великих </a:t>
            </a:r>
            <a:r>
              <a:rPr lang="ru-RU" dirty="0" err="1" smtClean="0"/>
              <a:t>супутників</a:t>
            </a:r>
            <a:r>
              <a:rPr lang="ru-RU" dirty="0" smtClean="0"/>
              <a:t> Урана.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 1948 року </a:t>
            </a:r>
            <a:r>
              <a:rPr lang="ru-RU" dirty="0" err="1" smtClean="0"/>
              <a:t>Джерардом</a:t>
            </a:r>
            <a:r>
              <a:rPr lang="ru-RU" dirty="0" smtClean="0"/>
              <a:t> </a:t>
            </a:r>
            <a:r>
              <a:rPr lang="ru-RU" dirty="0" err="1" smtClean="0"/>
              <a:t>Койпером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названо на честь персонажа </a:t>
            </a:r>
            <a:r>
              <a:rPr lang="ru-RU" dirty="0" err="1" smtClean="0"/>
              <a:t>п'єсиШекспіра</a:t>
            </a:r>
            <a:r>
              <a:rPr lang="ru-RU" dirty="0" smtClean="0"/>
              <a:t> «Буря» (</a:t>
            </a:r>
            <a:r>
              <a:rPr lang="ru-RU" dirty="0" err="1" smtClean="0"/>
              <a:t>Міранда</a:t>
            </a:r>
            <a:r>
              <a:rPr lang="ru-RU" dirty="0" smtClean="0"/>
              <a:t> - дочка </a:t>
            </a:r>
            <a:r>
              <a:rPr lang="ru-RU" dirty="0" err="1" smtClean="0"/>
              <a:t>Просперо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Содержимое 5" descr="Miran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2143116"/>
            <a:ext cx="3480816" cy="34991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Титанія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928801"/>
            <a:ext cx="4210080" cy="44261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Титанія</a:t>
            </a:r>
            <a:r>
              <a:rPr lang="ru-RU" sz="2400" dirty="0" smtClean="0"/>
              <a:t> —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найбільший</a:t>
            </a:r>
            <a:r>
              <a:rPr lang="ru-RU" sz="2400" dirty="0" smtClean="0"/>
              <a:t> </a:t>
            </a:r>
            <a:r>
              <a:rPr lang="ru-RU" sz="2400" dirty="0" err="1" smtClean="0"/>
              <a:t>супутник</a:t>
            </a:r>
            <a:r>
              <a:rPr lang="ru-RU" sz="2400" dirty="0" smtClean="0"/>
              <a:t> Урана,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відкритий</a:t>
            </a:r>
            <a:r>
              <a:rPr lang="ru-RU" sz="2400" dirty="0" smtClean="0"/>
              <a:t> </a:t>
            </a:r>
            <a:r>
              <a:rPr lang="ru-RU" sz="2400" dirty="0" err="1" smtClean="0"/>
              <a:t>Вільямом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Гершелем</a:t>
            </a:r>
            <a:r>
              <a:rPr lang="ru-RU" sz="2400" dirty="0" smtClean="0"/>
              <a:t> в 1787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Його</a:t>
            </a:r>
            <a:r>
              <a:rPr lang="ru-RU" sz="2400" dirty="0" smtClean="0"/>
              <a:t> </a:t>
            </a:r>
            <a:r>
              <a:rPr lang="ru-RU" sz="2400" dirty="0" err="1" smtClean="0"/>
              <a:t>діаметр</a:t>
            </a:r>
            <a:r>
              <a:rPr lang="ru-RU" sz="2400" dirty="0" smtClean="0"/>
              <a:t> становить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близько</a:t>
            </a:r>
            <a:r>
              <a:rPr lang="ru-RU" sz="2400" dirty="0" smtClean="0"/>
              <a:t> </a:t>
            </a:r>
            <a:r>
              <a:rPr lang="ru-RU" sz="2400" dirty="0" smtClean="0"/>
              <a:t>1800 км, </a:t>
            </a:r>
            <a:r>
              <a:rPr lang="ru-RU" sz="2400" dirty="0" err="1" smtClean="0"/>
              <a:t>середня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відстань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центра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планети</a:t>
            </a:r>
            <a:r>
              <a:rPr lang="ru-RU" sz="2400" dirty="0" smtClean="0"/>
              <a:t> — 439 тис. км.</a:t>
            </a:r>
            <a:endParaRPr lang="ru-RU" sz="2400" dirty="0"/>
          </a:p>
        </p:txBody>
      </p:sp>
      <p:pic>
        <p:nvPicPr>
          <p:cNvPr id="5" name="Содержимое 4" descr="Titan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857364"/>
            <a:ext cx="3514725" cy="351472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Оберон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785926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Оберо́н</a:t>
            </a:r>
            <a:r>
              <a:rPr lang="ru-RU" dirty="0" smtClean="0"/>
              <a:t> —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smtClean="0"/>
              <a:t>за</a:t>
            </a:r>
          </a:p>
          <a:p>
            <a:pPr>
              <a:buNone/>
            </a:pP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масою</a:t>
            </a:r>
            <a:r>
              <a:rPr lang="ru-RU" dirty="0" smtClean="0"/>
              <a:t> </a:t>
            </a:r>
            <a:r>
              <a:rPr lang="ru-RU" dirty="0" err="1" smtClean="0"/>
              <a:t>супутник</a:t>
            </a:r>
            <a:r>
              <a:rPr lang="ru-RU" dirty="0" smtClean="0"/>
              <a:t> 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Уран</a:t>
            </a:r>
            <a:r>
              <a:rPr lang="ru-RU" dirty="0" smtClean="0"/>
              <a:t>, </a:t>
            </a:r>
            <a:r>
              <a:rPr lang="ru-RU" dirty="0" err="1" smtClean="0"/>
              <a:t>дев'ятий</a:t>
            </a:r>
            <a:r>
              <a:rPr lang="ru-RU" dirty="0" smtClean="0"/>
              <a:t> за </a:t>
            </a:r>
            <a:r>
              <a:rPr lang="ru-RU" dirty="0" err="1" smtClean="0"/>
              <a:t>масою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планет</a:t>
            </a:r>
            <a:r>
              <a:rPr lang="ru-RU" dirty="0" smtClean="0"/>
              <a:t> 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як </a:t>
            </a:r>
            <a:r>
              <a:rPr lang="ru-RU" dirty="0" smtClean="0"/>
              <a:t>«Уран IV».</a:t>
            </a:r>
            <a:endParaRPr lang="ru-RU" dirty="0"/>
          </a:p>
        </p:txBody>
      </p:sp>
      <p:pic>
        <p:nvPicPr>
          <p:cNvPr id="5" name="Содержимое 4" descr="Voyager_2_picture_of_Ober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357586" cy="3357586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Кільця Урана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3" name="Содержимое 12" descr="Uranian_rings_scheme_ru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4" y="571480"/>
            <a:ext cx="4857784" cy="5745767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3214710" cy="50720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000" dirty="0" err="1" smtClean="0"/>
              <a:t>Кільця</a:t>
            </a:r>
            <a:r>
              <a:rPr lang="ru-RU" sz="5000" dirty="0" smtClean="0"/>
              <a:t> Урану — система </a:t>
            </a:r>
            <a:r>
              <a:rPr lang="ru-RU" sz="5000" dirty="0" err="1" smtClean="0"/>
              <a:t>планетних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кілець</a:t>
            </a:r>
            <a:r>
              <a:rPr lang="ru-RU" sz="5000" dirty="0" smtClean="0"/>
              <a:t>, </a:t>
            </a:r>
            <a:r>
              <a:rPr lang="ru-RU" sz="5000" dirty="0" err="1" smtClean="0"/>
              <a:t>що</a:t>
            </a:r>
            <a:r>
              <a:rPr lang="ru-RU" sz="5000" dirty="0" smtClean="0"/>
              <a:t> </a:t>
            </a:r>
            <a:r>
              <a:rPr lang="ru-RU" sz="5000" dirty="0" err="1" smtClean="0"/>
              <a:t>оточують</a:t>
            </a:r>
            <a:r>
              <a:rPr lang="ru-RU" sz="5000" dirty="0" smtClean="0"/>
              <a:t> Уран. </a:t>
            </a:r>
            <a:r>
              <a:rPr lang="ru-RU" sz="5000" dirty="0" err="1" smtClean="0"/>
              <a:t>Серед</a:t>
            </a:r>
            <a:r>
              <a:rPr lang="ru-RU" sz="5000" dirty="0" smtClean="0"/>
              <a:t> </a:t>
            </a:r>
            <a:r>
              <a:rPr lang="ru-RU" sz="5000" dirty="0" err="1" smtClean="0"/>
              <a:t>інших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систем </a:t>
            </a:r>
            <a:r>
              <a:rPr lang="ru-RU" sz="5000" dirty="0" err="1" smtClean="0"/>
              <a:t>кілець</a:t>
            </a:r>
            <a:r>
              <a:rPr lang="ru-RU" sz="5000" dirty="0" smtClean="0"/>
              <a:t> вона </a:t>
            </a:r>
            <a:r>
              <a:rPr lang="ru-RU" sz="5000" dirty="0" err="1" smtClean="0"/>
              <a:t>займає</a:t>
            </a:r>
            <a:r>
              <a:rPr lang="ru-RU" sz="5000" dirty="0" smtClean="0"/>
              <a:t> </a:t>
            </a:r>
            <a:r>
              <a:rPr lang="ru-RU" sz="5000" dirty="0" err="1" smtClean="0"/>
              <a:t>проміжне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положення</a:t>
            </a:r>
            <a:r>
              <a:rPr lang="ru-RU" sz="5000" dirty="0" smtClean="0"/>
              <a:t> </a:t>
            </a:r>
            <a:r>
              <a:rPr lang="ru-RU" sz="5000" dirty="0" smtClean="0"/>
              <a:t>за </a:t>
            </a:r>
            <a:r>
              <a:rPr lang="ru-RU" sz="5000" dirty="0" err="1" smtClean="0"/>
              <a:t>складністю</a:t>
            </a:r>
            <a:r>
              <a:rPr lang="ru-RU" sz="5000" dirty="0" smtClean="0"/>
              <a:t> </a:t>
            </a:r>
            <a:r>
              <a:rPr lang="ru-RU" sz="5000" dirty="0" err="1" smtClean="0"/>
              <a:t>будови</a:t>
            </a:r>
            <a:r>
              <a:rPr lang="ru-RU" sz="5000" dirty="0" smtClean="0"/>
              <a:t> </a:t>
            </a:r>
            <a:r>
              <a:rPr lang="ru-RU" sz="5000" dirty="0" err="1" smtClean="0"/>
              <a:t>між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розвиненішою</a:t>
            </a:r>
            <a:r>
              <a:rPr lang="ru-RU" sz="5000" dirty="0" smtClean="0"/>
              <a:t> </a:t>
            </a:r>
            <a:r>
              <a:rPr lang="ru-RU" sz="5000" dirty="0" smtClean="0"/>
              <a:t>системою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кілець</a:t>
            </a:r>
            <a:r>
              <a:rPr lang="ru-RU" sz="5000" dirty="0" smtClean="0"/>
              <a:t> Сатурна </a:t>
            </a:r>
            <a:r>
              <a:rPr lang="ru-RU" sz="5000" dirty="0" err="1" smtClean="0"/>
              <a:t>й</a:t>
            </a:r>
            <a:r>
              <a:rPr lang="ru-RU" sz="5000" dirty="0" smtClean="0"/>
              <a:t> </a:t>
            </a:r>
            <a:r>
              <a:rPr lang="ru-RU" sz="5000" dirty="0" err="1" smtClean="0"/>
              <a:t>простими</a:t>
            </a:r>
            <a:r>
              <a:rPr lang="ru-RU" sz="5000" dirty="0" smtClean="0"/>
              <a:t> системами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кілець</a:t>
            </a:r>
            <a:r>
              <a:rPr lang="ru-RU" sz="5000" dirty="0" smtClean="0"/>
              <a:t> </a:t>
            </a:r>
            <a:r>
              <a:rPr lang="ru-RU" sz="5000" dirty="0" err="1" smtClean="0"/>
              <a:t>Юпітера</a:t>
            </a:r>
            <a:r>
              <a:rPr lang="ru-RU" sz="5000" dirty="0" smtClean="0"/>
              <a:t> та Нептуна.</a:t>
            </a:r>
          </a:p>
          <a:p>
            <a:pPr>
              <a:buNone/>
            </a:pPr>
            <a:r>
              <a:rPr lang="ru-RU" sz="5000" dirty="0" err="1" smtClean="0"/>
              <a:t>Перші</a:t>
            </a:r>
            <a:r>
              <a:rPr lang="ru-RU" sz="5000" dirty="0" smtClean="0"/>
              <a:t> </a:t>
            </a:r>
            <a:r>
              <a:rPr lang="ru-RU" sz="5000" dirty="0" err="1" smtClean="0"/>
              <a:t>кільця</a:t>
            </a:r>
            <a:r>
              <a:rPr lang="ru-RU" sz="5000" dirty="0" smtClean="0"/>
              <a:t> Урана </a:t>
            </a:r>
            <a:r>
              <a:rPr lang="ru-RU" sz="5000" dirty="0" err="1" smtClean="0"/>
              <a:t>було</a:t>
            </a:r>
            <a:r>
              <a:rPr lang="ru-RU" sz="5000" dirty="0" smtClean="0"/>
              <a:t> </a:t>
            </a:r>
            <a:r>
              <a:rPr lang="ru-RU" sz="5000" dirty="0" err="1" smtClean="0"/>
              <a:t>відкрито</a:t>
            </a:r>
            <a:r>
              <a:rPr lang="ru-RU" sz="5000" dirty="0" smtClean="0"/>
              <a:t> 10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березня</a:t>
            </a:r>
            <a:r>
              <a:rPr lang="ru-RU" sz="5000" dirty="0" smtClean="0"/>
              <a:t> 1977 року Джеймсом </a:t>
            </a:r>
            <a:r>
              <a:rPr lang="ru-RU" sz="5000" dirty="0" err="1" smtClean="0"/>
              <a:t>Елліотом</a:t>
            </a:r>
            <a:r>
              <a:rPr lang="ru-RU" sz="5000" dirty="0" smtClean="0"/>
              <a:t>,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Едвардом</a:t>
            </a:r>
            <a:r>
              <a:rPr lang="ru-RU" sz="5000" dirty="0" smtClean="0"/>
              <a:t> </a:t>
            </a:r>
            <a:r>
              <a:rPr lang="ru-RU" sz="5000" dirty="0" err="1" smtClean="0"/>
              <a:t>Данхемом</a:t>
            </a:r>
            <a:r>
              <a:rPr lang="ru-RU" sz="5000" dirty="0" smtClean="0"/>
              <a:t> </a:t>
            </a:r>
            <a:r>
              <a:rPr lang="ru-RU" sz="5000" dirty="0" err="1" smtClean="0"/>
              <a:t>і</a:t>
            </a:r>
            <a:r>
              <a:rPr lang="ru-RU" sz="5000" dirty="0" smtClean="0"/>
              <a:t> Дугласом </a:t>
            </a:r>
            <a:r>
              <a:rPr lang="ru-RU" sz="5000" dirty="0" err="1" smtClean="0"/>
              <a:t>Минка</a:t>
            </a:r>
            <a:r>
              <a:rPr lang="ru-RU" sz="5000" dirty="0" smtClean="0"/>
              <a:t>. 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За </a:t>
            </a:r>
            <a:r>
              <a:rPr lang="ru-RU" sz="5000" dirty="0" smtClean="0"/>
              <a:t>200 </a:t>
            </a:r>
            <a:r>
              <a:rPr lang="ru-RU" sz="5000" dirty="0" err="1" smtClean="0"/>
              <a:t>років</a:t>
            </a:r>
            <a:r>
              <a:rPr lang="ru-RU" sz="5000" dirty="0" smtClean="0"/>
              <a:t> до </a:t>
            </a:r>
            <a:r>
              <a:rPr lang="ru-RU" sz="5000" dirty="0" err="1" smtClean="0"/>
              <a:t>цього</a:t>
            </a:r>
            <a:r>
              <a:rPr lang="ru-RU" sz="5000" dirty="0" smtClean="0"/>
              <a:t> </a:t>
            </a:r>
            <a:r>
              <a:rPr lang="ru-RU" sz="5000" dirty="0" err="1" smtClean="0"/>
              <a:t>Вільям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Гершель</a:t>
            </a:r>
            <a:r>
              <a:rPr lang="ru-RU" sz="5000" dirty="0" smtClean="0"/>
              <a:t> </a:t>
            </a:r>
            <a:r>
              <a:rPr lang="ru-RU" sz="5000" dirty="0" err="1" smtClean="0"/>
              <a:t>повідомляв</a:t>
            </a:r>
            <a:r>
              <a:rPr lang="ru-RU" sz="5000" dirty="0" smtClean="0"/>
              <a:t> про </a:t>
            </a:r>
            <a:r>
              <a:rPr lang="ru-RU" sz="5000" dirty="0" err="1" smtClean="0"/>
              <a:t>спостереження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кілець</a:t>
            </a:r>
            <a:r>
              <a:rPr lang="ru-RU" sz="5000" dirty="0" smtClean="0"/>
              <a:t> </a:t>
            </a:r>
            <a:r>
              <a:rPr lang="ru-RU" sz="5000" dirty="0" smtClean="0"/>
              <a:t>у Урана, </a:t>
            </a:r>
            <a:r>
              <a:rPr lang="ru-RU" sz="5000" dirty="0" err="1" smtClean="0"/>
              <a:t>проте</a:t>
            </a:r>
            <a:r>
              <a:rPr lang="ru-RU" sz="5000" dirty="0" smtClean="0"/>
              <a:t> </a:t>
            </a:r>
            <a:r>
              <a:rPr lang="ru-RU" sz="5000" dirty="0" err="1" smtClean="0"/>
              <a:t>сучасні</a:t>
            </a:r>
            <a:r>
              <a:rPr lang="ru-RU" sz="5000" dirty="0" smtClean="0"/>
              <a:t> </a:t>
            </a:r>
            <a:r>
              <a:rPr lang="ru-RU" sz="5000" dirty="0" err="1" smtClean="0"/>
              <a:t>астрономи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сумніваються</a:t>
            </a:r>
            <a:r>
              <a:rPr lang="ru-RU" sz="5000" dirty="0" smtClean="0"/>
              <a:t> </a:t>
            </a:r>
            <a:r>
              <a:rPr lang="ru-RU" sz="5000" dirty="0" smtClean="0"/>
              <a:t>у </a:t>
            </a:r>
            <a:r>
              <a:rPr lang="ru-RU" sz="5000" dirty="0" err="1" smtClean="0"/>
              <a:t>можливості</a:t>
            </a:r>
            <a:r>
              <a:rPr lang="ru-RU" sz="5000" dirty="0" smtClean="0"/>
              <a:t> такого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відкриття</a:t>
            </a:r>
            <a:r>
              <a:rPr lang="ru-RU" sz="5000" dirty="0" smtClean="0"/>
              <a:t>, тому </a:t>
            </a:r>
            <a:r>
              <a:rPr lang="ru-RU" sz="5000" dirty="0" err="1" smtClean="0"/>
              <a:t>що</a:t>
            </a:r>
            <a:r>
              <a:rPr lang="ru-RU" sz="5000" dirty="0" smtClean="0"/>
              <a:t> </a:t>
            </a:r>
            <a:r>
              <a:rPr lang="ru-RU" sz="5000" dirty="0" err="1" smtClean="0"/>
              <a:t>кільця</a:t>
            </a:r>
            <a:r>
              <a:rPr lang="ru-RU" sz="5000" dirty="0" smtClean="0"/>
              <a:t> </a:t>
            </a:r>
            <a:r>
              <a:rPr lang="ru-RU" sz="5000" dirty="0" err="1" smtClean="0"/>
              <a:t>дуже</a:t>
            </a:r>
            <a:r>
              <a:rPr lang="ru-RU" sz="5000" dirty="0" smtClean="0"/>
              <a:t> </a:t>
            </a:r>
            <a:r>
              <a:rPr lang="ru-RU" sz="5000" dirty="0" err="1" smtClean="0"/>
              <a:t>слабкі</a:t>
            </a:r>
            <a:r>
              <a:rPr lang="ru-RU" sz="5000" dirty="0" smtClean="0"/>
              <a:t> </a:t>
            </a:r>
            <a:r>
              <a:rPr lang="ru-RU" sz="5000" dirty="0" err="1" smtClean="0"/>
              <a:t>й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темні</a:t>
            </a:r>
            <a:r>
              <a:rPr lang="ru-RU" sz="5000" dirty="0" smtClean="0"/>
              <a:t> </a:t>
            </a:r>
            <a:r>
              <a:rPr lang="ru-RU" sz="5000" dirty="0" err="1" smtClean="0"/>
              <a:t>і</a:t>
            </a:r>
            <a:r>
              <a:rPr lang="ru-RU" sz="5000" dirty="0" smtClean="0"/>
              <a:t> не могли бути </a:t>
            </a:r>
            <a:r>
              <a:rPr lang="ru-RU" sz="5000" dirty="0" err="1" smtClean="0"/>
              <a:t>виявлені</a:t>
            </a:r>
            <a:r>
              <a:rPr lang="ru-RU" sz="5000" dirty="0" smtClean="0"/>
              <a:t> за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допомогою</a:t>
            </a:r>
            <a:r>
              <a:rPr lang="ru-RU" sz="5000" dirty="0" smtClean="0"/>
              <a:t> </a:t>
            </a:r>
            <a:r>
              <a:rPr lang="ru-RU" sz="5000" dirty="0" err="1" smtClean="0"/>
              <a:t>астрономічного</a:t>
            </a:r>
            <a:r>
              <a:rPr lang="ru-RU" sz="5000" dirty="0" smtClean="0"/>
              <a:t> </a:t>
            </a:r>
            <a:r>
              <a:rPr lang="ru-RU" sz="5000" dirty="0" err="1" smtClean="0"/>
              <a:t>обладнання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того часу. </a:t>
            </a:r>
            <a:r>
              <a:rPr lang="ru-RU" sz="5000" dirty="0" err="1" smtClean="0"/>
              <a:t>Ще</a:t>
            </a:r>
            <a:r>
              <a:rPr lang="ru-RU" sz="5000" dirty="0" smtClean="0"/>
              <a:t> два </a:t>
            </a:r>
            <a:r>
              <a:rPr lang="ru-RU" sz="5000" dirty="0" err="1" smtClean="0"/>
              <a:t>кільця</a:t>
            </a:r>
            <a:r>
              <a:rPr lang="ru-RU" sz="5000" dirty="0" smtClean="0"/>
              <a:t> </a:t>
            </a:r>
            <a:r>
              <a:rPr lang="ru-RU" sz="5000" dirty="0" err="1" smtClean="0"/>
              <a:t>було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виявлено</a:t>
            </a:r>
            <a:r>
              <a:rPr lang="ru-RU" sz="5000" dirty="0" smtClean="0"/>
              <a:t> «Вояджером-2» 1986 року, </a:t>
            </a:r>
            <a:r>
              <a:rPr lang="ru-RU" sz="5000" dirty="0" err="1" smtClean="0"/>
              <a:t>ще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два </a:t>
            </a:r>
            <a:r>
              <a:rPr lang="ru-RU" sz="5000" dirty="0" err="1" smtClean="0"/>
              <a:t>зовнішніх</a:t>
            </a:r>
            <a:r>
              <a:rPr lang="ru-RU" sz="5000" dirty="0" smtClean="0"/>
              <a:t> </a:t>
            </a:r>
            <a:r>
              <a:rPr lang="ru-RU" sz="5000" dirty="0" err="1" smtClean="0"/>
              <a:t>кільця</a:t>
            </a:r>
            <a:r>
              <a:rPr lang="ru-RU" sz="5000" dirty="0" smtClean="0"/>
              <a:t> </a:t>
            </a:r>
            <a:r>
              <a:rPr lang="ru-RU" sz="5000" dirty="0" err="1" smtClean="0"/>
              <a:t>було</a:t>
            </a:r>
            <a:r>
              <a:rPr lang="ru-RU" sz="5000" dirty="0" smtClean="0"/>
              <a:t> 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/>
              <a:t>виявлено</a:t>
            </a:r>
            <a:r>
              <a:rPr lang="ru-RU" sz="5000" dirty="0" smtClean="0"/>
              <a:t> телескопом «Хаббл» у </a:t>
            </a:r>
            <a:r>
              <a:rPr lang="ru-RU" sz="5000" dirty="0" smtClean="0"/>
              <a:t>2003-</a:t>
            </a:r>
          </a:p>
          <a:p>
            <a:pPr>
              <a:buNone/>
            </a:pPr>
            <a:r>
              <a:rPr lang="ru-RU" sz="5000" dirty="0" smtClean="0"/>
              <a:t>2005</a:t>
            </a:r>
            <a:r>
              <a:rPr lang="ru-RU" sz="5000" dirty="0" smtClean="0"/>
              <a:t> роках.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42918"/>
            <a:ext cx="3995766" cy="5712007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кілець</a:t>
            </a:r>
            <a:r>
              <a:rPr lang="ru-RU" dirty="0" smtClean="0"/>
              <a:t> Урана </a:t>
            </a:r>
            <a:r>
              <a:rPr lang="ru-RU" dirty="0" err="1" smtClean="0"/>
              <a:t>непрозорі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ширина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. У </a:t>
            </a:r>
            <a:r>
              <a:rPr lang="ru-RU" dirty="0" err="1" smtClean="0"/>
              <a:t>цілому</a:t>
            </a:r>
            <a:r>
              <a:rPr lang="ru-RU" dirty="0" smtClean="0"/>
              <a:t>, </a:t>
            </a:r>
            <a:r>
              <a:rPr lang="ru-RU" dirty="0" err="1" smtClean="0"/>
              <a:t>кільцева</a:t>
            </a:r>
            <a:r>
              <a:rPr lang="ru-RU" dirty="0" smtClean="0"/>
              <a:t> система </a:t>
            </a:r>
            <a:r>
              <a:rPr lang="ru-RU" dirty="0" err="1" smtClean="0"/>
              <a:t>містить</a:t>
            </a:r>
            <a:r>
              <a:rPr lang="ru-RU" dirty="0" smtClean="0"/>
              <a:t> не </a:t>
            </a:r>
            <a:r>
              <a:rPr lang="ru-RU" dirty="0" err="1" smtClean="0"/>
              <a:t>багато</a:t>
            </a:r>
            <a:r>
              <a:rPr lang="ru-RU" dirty="0" smtClean="0"/>
              <a:t> пилу, вона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в основному </a:t>
            </a:r>
            <a:r>
              <a:rPr lang="ru-RU" dirty="0" err="1" smtClean="0"/>
              <a:t>з</a:t>
            </a:r>
            <a:r>
              <a:rPr lang="ru-RU" dirty="0" smtClean="0"/>
              <a:t> великих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20 </a:t>
            </a:r>
            <a:r>
              <a:rPr lang="ru-RU" dirty="0" err="1" smtClean="0"/>
              <a:t>сантиметрів</a:t>
            </a:r>
            <a:r>
              <a:rPr lang="ru-RU" dirty="0" smtClean="0"/>
              <a:t> до 20 </a:t>
            </a:r>
            <a:r>
              <a:rPr lang="ru-RU" dirty="0" err="1" smtClean="0"/>
              <a:t>метрів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 </a:t>
            </a:r>
            <a:r>
              <a:rPr lang="ru-RU" dirty="0" err="1" smtClean="0"/>
              <a:t>оптично</a:t>
            </a:r>
            <a:r>
              <a:rPr lang="ru-RU" dirty="0" smtClean="0"/>
              <a:t> </a:t>
            </a:r>
            <a:r>
              <a:rPr lang="ru-RU" dirty="0" err="1" smtClean="0"/>
              <a:t>тонкі</a:t>
            </a:r>
            <a:r>
              <a:rPr lang="ru-RU" dirty="0" smtClean="0"/>
              <a:t>: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тьмяне</a:t>
            </a:r>
            <a:r>
              <a:rPr lang="ru-RU" dirty="0" smtClean="0"/>
              <a:t> 1986</a:t>
            </a:r>
            <a:r>
              <a:rPr lang="en-US" dirty="0" smtClean="0"/>
              <a:t>U2R / </a:t>
            </a:r>
            <a:r>
              <a:rPr lang="el-GR" dirty="0" smtClean="0"/>
              <a:t>ζ, μ </a:t>
            </a:r>
            <a:r>
              <a:rPr lang="ru-RU" dirty="0" smtClean="0"/>
              <a:t>та </a:t>
            </a:r>
            <a:r>
              <a:rPr lang="el-GR" dirty="0" smtClean="0"/>
              <a:t>ν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пилу,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вузьке</a:t>
            </a:r>
            <a:r>
              <a:rPr lang="ru-RU" dirty="0" smtClean="0"/>
              <a:t> </a:t>
            </a:r>
            <a:r>
              <a:rPr lang="ru-RU" dirty="0" err="1" smtClean="0"/>
              <a:t>тьмяне</a:t>
            </a:r>
            <a:r>
              <a:rPr lang="ru-RU" dirty="0" smtClean="0"/>
              <a:t> </a:t>
            </a:r>
            <a:r>
              <a:rPr lang="el-GR" dirty="0" smtClean="0"/>
              <a:t>λ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r>
              <a:rPr lang="ru-RU" dirty="0" err="1" smtClean="0"/>
              <a:t>Відносно</a:t>
            </a:r>
            <a:r>
              <a:rPr lang="ru-RU" dirty="0" smtClean="0"/>
              <a:t>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пилу в </a:t>
            </a:r>
            <a:r>
              <a:rPr lang="ru-RU" dirty="0" err="1" smtClean="0"/>
              <a:t>кільцевій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аеродинамічним</a:t>
            </a:r>
            <a:r>
              <a:rPr lang="ru-RU" dirty="0" smtClean="0"/>
              <a:t> опором </a:t>
            </a:r>
            <a:r>
              <a:rPr lang="ru-RU" dirty="0" err="1" smtClean="0"/>
              <a:t>протяжної</a:t>
            </a:r>
            <a:r>
              <a:rPr lang="ru-RU" dirty="0" smtClean="0"/>
              <a:t> </a:t>
            </a:r>
            <a:r>
              <a:rPr lang="ru-RU" dirty="0" err="1" smtClean="0"/>
              <a:t>екзосфери</a:t>
            </a:r>
            <a:r>
              <a:rPr lang="ru-RU" dirty="0" smtClean="0"/>
              <a:t> - </a:t>
            </a:r>
            <a:r>
              <a:rPr lang="ru-RU" dirty="0" err="1" smtClean="0"/>
              <a:t>корони</a:t>
            </a:r>
            <a:r>
              <a:rPr lang="ru-RU" dirty="0" smtClean="0"/>
              <a:t> Урана.</a:t>
            </a:r>
          </a:p>
          <a:p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 Урана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,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не </a:t>
            </a:r>
            <a:r>
              <a:rPr lang="ru-RU" dirty="0" err="1" smtClean="0"/>
              <a:t>перевищує</a:t>
            </a:r>
            <a:r>
              <a:rPr lang="ru-RU" dirty="0" smtClean="0"/>
              <a:t> 600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Кільцева</a:t>
            </a:r>
            <a:r>
              <a:rPr lang="ru-RU" dirty="0" smtClean="0"/>
              <a:t> система Урана, </a:t>
            </a:r>
            <a:r>
              <a:rPr lang="ru-RU" dirty="0" err="1" smtClean="0"/>
              <a:t>ймовірно</a:t>
            </a:r>
            <a:r>
              <a:rPr lang="ru-RU" dirty="0" smtClean="0"/>
              <a:t>,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зіткнень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оберталися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зіткнень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розбивалися</a:t>
            </a:r>
            <a:r>
              <a:rPr lang="ru-RU" dirty="0" smtClean="0"/>
              <a:t> на </a:t>
            </a:r>
            <a:r>
              <a:rPr lang="ru-RU" dirty="0" err="1" smtClean="0"/>
              <a:t>дрібніші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як </a:t>
            </a:r>
            <a:r>
              <a:rPr lang="ru-RU" dirty="0" err="1" smtClean="0"/>
              <a:t>кільця</a:t>
            </a:r>
            <a:r>
              <a:rPr lang="ru-RU" dirty="0" smtClean="0"/>
              <a:t> в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визначених</a:t>
            </a:r>
            <a:r>
              <a:rPr lang="ru-RU" dirty="0" smtClean="0"/>
              <a:t> зонах </a:t>
            </a:r>
            <a:r>
              <a:rPr lang="ru-RU" dirty="0" err="1" smtClean="0"/>
              <a:t>максимальної</a:t>
            </a:r>
            <a:r>
              <a:rPr lang="ru-RU" dirty="0" smtClean="0"/>
              <a:t> </a:t>
            </a:r>
            <a:r>
              <a:rPr lang="ru-RU" dirty="0" err="1" smtClean="0"/>
              <a:t>гравітаційної</a:t>
            </a:r>
            <a:r>
              <a:rPr lang="ru-RU" dirty="0" smtClean="0"/>
              <a:t> </a:t>
            </a:r>
            <a:r>
              <a:rPr lang="ru-RU" dirty="0" err="1" smtClean="0"/>
              <a:t>стабільності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rubase_1_225231774_8286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4000500" cy="3000375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Уран – </a:t>
            </a:r>
            <a:r>
              <a:rPr lang="ru-RU" b="1" dirty="0" err="1" smtClean="0"/>
              <a:t>цікава</a:t>
            </a:r>
            <a:r>
              <a:rPr lang="ru-RU" b="1" dirty="0" smtClean="0"/>
              <a:t> планета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Сонячній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незначним</a:t>
            </a:r>
            <a:r>
              <a:rPr lang="ru-RU" dirty="0" smtClean="0"/>
              <a:t> </a:t>
            </a:r>
            <a:r>
              <a:rPr lang="ru-RU" dirty="0" err="1" smtClean="0"/>
              <a:t>ухилом</a:t>
            </a:r>
            <a:r>
              <a:rPr lang="ru-RU" dirty="0" smtClean="0"/>
              <a:t>.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нахил</a:t>
            </a:r>
            <a:r>
              <a:rPr lang="ru-RU" dirty="0" smtClean="0"/>
              <a:t> 23,5 </a:t>
            </a:r>
            <a:r>
              <a:rPr lang="ru-RU" dirty="0" err="1" smtClean="0"/>
              <a:t>градуси</a:t>
            </a:r>
            <a:r>
              <a:rPr lang="ru-RU" dirty="0" smtClean="0"/>
              <a:t>. Ось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r>
              <a:rPr lang="ru-RU" dirty="0" smtClean="0"/>
              <a:t> про </a:t>
            </a:r>
            <a:r>
              <a:rPr lang="ru-RU" dirty="0" err="1" smtClean="0"/>
              <a:t>дивовижною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Уран,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нахил</a:t>
            </a:r>
            <a:r>
              <a:rPr lang="ru-RU" dirty="0" smtClean="0"/>
              <a:t> 99 </a:t>
            </a:r>
            <a:r>
              <a:rPr lang="ru-RU" dirty="0" err="1" smtClean="0"/>
              <a:t>градусів</a:t>
            </a:r>
            <a:r>
              <a:rPr lang="ru-RU" dirty="0" smtClean="0"/>
              <a:t>! </a:t>
            </a:r>
            <a:r>
              <a:rPr lang="ru-RU" dirty="0" err="1" smtClean="0"/>
              <a:t>Кажучи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"</a:t>
            </a:r>
            <a:r>
              <a:rPr lang="ru-RU" dirty="0" err="1" smtClean="0"/>
              <a:t>світи</a:t>
            </a:r>
            <a:r>
              <a:rPr lang="ru-RU" dirty="0" smtClean="0"/>
              <a:t>"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"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дзига</a:t>
            </a:r>
            <a:r>
              <a:rPr lang="ru-RU" dirty="0" smtClean="0"/>
              <a:t>", то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схожий на </a:t>
            </a:r>
            <a:r>
              <a:rPr lang="ru-RU" dirty="0" err="1" smtClean="0"/>
              <a:t>величезний</a:t>
            </a:r>
            <a:r>
              <a:rPr lang="ru-RU" dirty="0" smtClean="0"/>
              <a:t> котиться куля.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до </a:t>
            </a:r>
            <a:r>
              <a:rPr lang="ru-RU" dirty="0" err="1" smtClean="0"/>
              <a:t>ще</a:t>
            </a:r>
            <a:r>
              <a:rPr lang="ru-RU" dirty="0" smtClean="0"/>
              <a:t> одного </a:t>
            </a:r>
            <a:r>
              <a:rPr lang="ru-RU" dirty="0" err="1" smtClean="0"/>
              <a:t>цікавого</a:t>
            </a:r>
            <a:r>
              <a:rPr lang="ru-RU" dirty="0" smtClean="0"/>
              <a:t> факту про планету Уран –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 </a:t>
            </a:r>
            <a:r>
              <a:rPr lang="ru-RU" dirty="0" err="1" smtClean="0"/>
              <a:t>триватиме</a:t>
            </a:r>
            <a:r>
              <a:rPr lang="ru-RU" dirty="0" smtClean="0"/>
              <a:t> 1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день </a:t>
            </a:r>
            <a:r>
              <a:rPr lang="ru-RU" dirty="0" err="1" smtClean="0"/>
              <a:t>протягом</a:t>
            </a:r>
            <a:r>
              <a:rPr lang="ru-RU" dirty="0" smtClean="0"/>
              <a:t> 42 </a:t>
            </a:r>
            <a:r>
              <a:rPr lang="ru-RU" dirty="0" err="1" smtClean="0"/>
              <a:t>років</a:t>
            </a:r>
            <a:r>
              <a:rPr lang="ru-RU" dirty="0" smtClean="0"/>
              <a:t>! 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– 84 роки, а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365 </a:t>
            </a:r>
            <a:r>
              <a:rPr lang="ru-RU" dirty="0" err="1" smtClean="0"/>
              <a:t>днів</a:t>
            </a:r>
            <a:r>
              <a:rPr lang="ru-RU" dirty="0" smtClean="0"/>
              <a:t>. Ось де </a:t>
            </a:r>
            <a:r>
              <a:rPr lang="ru-RU" dirty="0" err="1" smtClean="0"/>
              <a:t>доведеться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чекати</a:t>
            </a:r>
            <a:r>
              <a:rPr lang="ru-RU" dirty="0" smtClean="0"/>
              <a:t> Нового Року! </a:t>
            </a:r>
            <a:r>
              <a:rPr lang="ru-RU" dirty="0" err="1" smtClean="0"/>
              <a:t>Світловий</a:t>
            </a:r>
            <a:r>
              <a:rPr lang="ru-RU" dirty="0" smtClean="0"/>
              <a:t> день </a:t>
            </a:r>
            <a:r>
              <a:rPr lang="ru-RU" dirty="0" err="1" smtClean="0"/>
              <a:t>тривати</a:t>
            </a:r>
            <a:r>
              <a:rPr lang="ru-RU" dirty="0" smtClean="0"/>
              <a:t> 17 годин, </a:t>
            </a:r>
            <a:r>
              <a:rPr lang="ru-RU" dirty="0" err="1" smtClean="0"/>
              <a:t>швидше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нас.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Уран у сонячній системі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28596" y="5572140"/>
            <a:ext cx="8215370" cy="904891"/>
          </a:xfrm>
        </p:spPr>
        <p:txBody>
          <a:bodyPr>
            <a:normAutofit fontScale="77500" lnSpcReduction="20000"/>
          </a:bodyPr>
          <a:lstStyle/>
          <a:p>
            <a:r>
              <a:rPr lang="uk-UA" sz="2900" b="1" dirty="0" smtClean="0">
                <a:solidFill>
                  <a:srgbClr val="FFC000"/>
                </a:solidFill>
              </a:rPr>
              <a:t>Уран-сьома від сонця велика планета Сонячної  системи , належить до  планет гігантів.</a:t>
            </a:r>
            <a:r>
              <a:rPr lang="ru-RU" sz="2900" b="1" dirty="0" smtClean="0">
                <a:solidFill>
                  <a:srgbClr val="FFC000"/>
                </a:solidFill>
              </a:rPr>
              <a:t> </a:t>
            </a:r>
            <a:r>
              <a:rPr lang="ru-RU" sz="2900" b="1" dirty="0" err="1" smtClean="0">
                <a:solidFill>
                  <a:srgbClr val="FFC000"/>
                </a:solidFill>
              </a:rPr>
              <a:t>Третя</a:t>
            </a:r>
            <a:r>
              <a:rPr lang="ru-RU" sz="2900" b="1" dirty="0" smtClean="0">
                <a:solidFill>
                  <a:srgbClr val="FFC000"/>
                </a:solidFill>
              </a:rPr>
              <a:t> за </a:t>
            </a:r>
            <a:r>
              <a:rPr lang="ru-RU" sz="2900" b="1" dirty="0" err="1" smtClean="0">
                <a:solidFill>
                  <a:srgbClr val="FFC000"/>
                </a:solidFill>
              </a:rPr>
              <a:t>діаметром</a:t>
            </a:r>
            <a:r>
              <a:rPr lang="ru-RU" sz="2900" b="1" dirty="0" smtClean="0">
                <a:solidFill>
                  <a:srgbClr val="FFC000"/>
                </a:solidFill>
              </a:rPr>
              <a:t> та </a:t>
            </a:r>
            <a:r>
              <a:rPr lang="ru-RU" sz="2900" b="1" dirty="0" err="1" smtClean="0">
                <a:solidFill>
                  <a:srgbClr val="FFC000"/>
                </a:solidFill>
              </a:rPr>
              <a:t>четверта</a:t>
            </a:r>
            <a:r>
              <a:rPr lang="ru-RU" sz="2900" b="1" dirty="0" smtClean="0">
                <a:solidFill>
                  <a:srgbClr val="FFC000"/>
                </a:solidFill>
              </a:rPr>
              <a:t> за </a:t>
            </a:r>
            <a:r>
              <a:rPr lang="ru-RU" sz="2900" b="1" dirty="0" err="1" smtClean="0">
                <a:solidFill>
                  <a:srgbClr val="FFC000"/>
                </a:solidFill>
              </a:rPr>
              <a:t>масою</a:t>
            </a:r>
            <a:r>
              <a:rPr lang="ru-RU" sz="2900" b="1" dirty="0" smtClean="0">
                <a:solidFill>
                  <a:srgbClr val="FFC000"/>
                </a:solidFill>
              </a:rPr>
              <a:t> планета </a:t>
            </a:r>
            <a:r>
              <a:rPr lang="ru-RU" sz="2900" b="1" dirty="0" err="1" smtClean="0">
                <a:solidFill>
                  <a:srgbClr val="FFC000"/>
                </a:solidFill>
              </a:rPr>
              <a:t>Сонячної</a:t>
            </a:r>
            <a:r>
              <a:rPr lang="ru-RU" sz="2900" b="1" dirty="0" smtClean="0">
                <a:solidFill>
                  <a:srgbClr val="FFC000"/>
                </a:solidFill>
              </a:rPr>
              <a:t> </a:t>
            </a:r>
            <a:r>
              <a:rPr lang="ru-RU" sz="2900" b="1" dirty="0" err="1" smtClean="0">
                <a:solidFill>
                  <a:srgbClr val="FFC000"/>
                </a:solidFill>
              </a:rPr>
              <a:t>системи</a:t>
            </a:r>
            <a:r>
              <a:rPr lang="ru-RU" sz="2900" b="1" dirty="0" smtClean="0">
                <a:solidFill>
                  <a:srgbClr val="FFC000"/>
                </a:solidFill>
              </a:rPr>
              <a:t>.</a:t>
            </a:r>
            <a:endParaRPr lang="uk-UA" sz="2900" b="1" dirty="0" smtClean="0">
              <a:solidFill>
                <a:srgbClr val="FFC000"/>
              </a:solidFill>
            </a:endParaRPr>
          </a:p>
          <a:p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Solne4naya-sis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7145" r="17145"/>
          <a:stretch>
            <a:fillRect/>
          </a:stretch>
        </p:blipFill>
        <p:spPr>
          <a:xfrm rot="420000">
            <a:off x="3162542" y="1097301"/>
            <a:ext cx="5366715" cy="4162113"/>
          </a:xfrm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8215338" y="2143116"/>
            <a:ext cx="533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490252">
            <a:off x="8280525" y="2144068"/>
            <a:ext cx="750259" cy="2654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Уран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828800"/>
          </a:xfrm>
        </p:spPr>
        <p:txBody>
          <a:bodyPr/>
          <a:lstStyle/>
          <a:p>
            <a:r>
              <a:rPr lang="uk-UA" dirty="0" smtClean="0"/>
              <a:t>Презентацію підготували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err="1" smtClean="0"/>
              <a:t>Коноваленко</a:t>
            </a:r>
            <a:r>
              <a:rPr lang="uk-UA" sz="4800" dirty="0" smtClean="0"/>
              <a:t> Юлія</a:t>
            </a:r>
          </a:p>
          <a:p>
            <a:pPr algn="ctr"/>
            <a:r>
              <a:rPr lang="uk-UA" sz="4800" dirty="0" smtClean="0"/>
              <a:t>та</a:t>
            </a:r>
          </a:p>
          <a:p>
            <a:pPr algn="ctr"/>
            <a:r>
              <a:rPr lang="uk-UA" sz="4800" dirty="0" err="1" smtClean="0"/>
              <a:t>Сосуля</a:t>
            </a:r>
            <a:r>
              <a:rPr lang="uk-UA" sz="4800" dirty="0" smtClean="0"/>
              <a:t> Інна 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Історія</a:t>
            </a:r>
            <a:r>
              <a:rPr lang="ru-RU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відкриття</a:t>
            </a:r>
            <a:r>
              <a:rPr lang="ru-RU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Урана</a:t>
            </a:r>
            <a:br>
              <a:rPr lang="ru-RU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13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1781 року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англійський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астроном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Вільям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Гершель при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допомозі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власноручно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зконструйованого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телескопа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відкрив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Уран,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сьому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планету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Сонячної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перше </a:t>
            </a: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відкриття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планети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здійснене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новітній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час.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телескопа дозволило Гершелю </a:t>
            </a: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встановити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спостережуваний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об'єкт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планетою, а не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зіркою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кометою, як </a:t>
            </a: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вважалось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того.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своє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історичне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відкриття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Вільям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Гершель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нагороджений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медаллю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Королівського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наукового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товариства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отримав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рицарське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звання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посаду придворного астронома.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Нову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планету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Гершель назвав "</a:t>
            </a:r>
            <a:r>
              <a:rPr lang="en-GB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Georgium</a:t>
            </a: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Sidus</a:t>
            </a: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"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"Планета Георга", на честь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англійського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монарха Георга</a:t>
            </a:r>
          </a:p>
          <a:p>
            <a:pPr fontAlgn="base">
              <a:buNone/>
            </a:pP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III.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Однак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згодом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німецький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астроном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Іоганн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Боде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запропонував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назвати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Уран,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зберегти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традицію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іменування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планет персонажами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класичної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міфології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До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19-го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століття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назва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стала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загально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вживаною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щодо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7-ї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планети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Сонячної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планети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Уран -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третя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розміром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планета-гігант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Сонячній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системі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Вонна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газів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водню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гелію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метану;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період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обертання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навколо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Сонця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становить 84 роки, 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середня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відстань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</a:t>
            </a: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- 2871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мільйон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кілометрів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Уран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єдина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планет,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вісь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обертання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практично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перпендикулярна до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площини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орбіти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Уран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15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супутників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5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відкриті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</a:t>
            </a:r>
          </a:p>
          <a:p>
            <a:pPr fontAlgn="base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10 - у 1986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фотозйомок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американської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непілотованої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станції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"Вояджер-2".</a:t>
            </a:r>
          </a:p>
          <a:p>
            <a:pPr>
              <a:buNone/>
            </a:pP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040188" cy="659352"/>
          </a:xfrm>
        </p:spPr>
        <p:txBody>
          <a:bodyPr/>
          <a:lstStyle/>
          <a:p>
            <a:r>
              <a:rPr lang="ru-RU" dirty="0" smtClean="0"/>
              <a:t>Гершель </a:t>
            </a:r>
            <a:r>
              <a:rPr lang="ru-RU" dirty="0" err="1" smtClean="0"/>
              <a:t>Фрідріх</a:t>
            </a:r>
            <a:r>
              <a:rPr lang="ru-RU" dirty="0" smtClean="0"/>
              <a:t> </a:t>
            </a:r>
            <a:r>
              <a:rPr lang="ru-RU" dirty="0" err="1" smtClean="0"/>
              <a:t>Вільгельм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9124" y="714356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телескоп Гершеля </a:t>
            </a:r>
            <a:r>
              <a:rPr lang="ru-RU" b="0" dirty="0" err="1" smtClean="0"/>
              <a:t>із</a:t>
            </a:r>
            <a:r>
              <a:rPr lang="ru-RU" b="0" dirty="0" smtClean="0"/>
              <a:t> фокусною </a:t>
            </a:r>
            <a:r>
              <a:rPr lang="ru-RU" b="0" dirty="0" err="1" smtClean="0"/>
              <a:t>відстанню</a:t>
            </a:r>
            <a:r>
              <a:rPr lang="ru-RU" b="0" dirty="0" smtClean="0"/>
              <a:t> 12 м</a:t>
            </a:r>
            <a:endParaRPr lang="ru-RU" dirty="0"/>
          </a:p>
        </p:txBody>
      </p:sp>
      <p:pic>
        <p:nvPicPr>
          <p:cNvPr id="9" name="Содержимое 8" descr="490px-William_Herschel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272552" cy="4000528"/>
          </a:xfrm>
        </p:spPr>
      </p:pic>
      <p:pic>
        <p:nvPicPr>
          <p:cNvPr id="10" name="Содержимое 9" descr="546px-Herschel_40_foo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1428736"/>
            <a:ext cx="3972143" cy="4357718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Рух, </a:t>
            </a:r>
            <a:r>
              <a:rPr lang="ru-RU" b="0" dirty="0" err="1" smtClean="0"/>
              <a:t>розміри</a:t>
            </a:r>
            <a:r>
              <a:rPr lang="ru-RU" b="0" dirty="0" smtClean="0"/>
              <a:t>, </a:t>
            </a:r>
            <a:r>
              <a:rPr lang="ru-RU" b="0" dirty="0" err="1" smtClean="0"/>
              <a:t>маса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Уран </a:t>
            </a:r>
            <a:r>
              <a:rPr lang="ru-RU" dirty="0" err="1" smtClean="0">
                <a:solidFill>
                  <a:srgbClr val="002060"/>
                </a:solidFill>
              </a:rPr>
              <a:t>рухається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навколо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Сонця</a:t>
            </a:r>
            <a:r>
              <a:rPr lang="ru-RU" dirty="0" smtClean="0">
                <a:solidFill>
                  <a:srgbClr val="002060"/>
                </a:solidFill>
              </a:rPr>
              <a:t> по </a:t>
            </a:r>
            <a:r>
              <a:rPr lang="ru-RU" dirty="0" err="1" smtClean="0">
                <a:solidFill>
                  <a:srgbClr val="002060"/>
                </a:solidFill>
              </a:rPr>
              <a:t>еліптичній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орбіті</a:t>
            </a:r>
            <a:r>
              <a:rPr lang="ru-RU" dirty="0" smtClean="0">
                <a:solidFill>
                  <a:srgbClr val="002060"/>
                </a:solidFill>
              </a:rPr>
              <a:t>, велика </a:t>
            </a:r>
            <a:r>
              <a:rPr lang="ru-RU" dirty="0" err="1" smtClean="0">
                <a:solidFill>
                  <a:srgbClr val="002060"/>
                </a:solidFill>
              </a:rPr>
              <a:t>піввісь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котрої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середня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геліоцентрична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відстань</a:t>
            </a:r>
            <a:r>
              <a:rPr lang="ru-RU" dirty="0" smtClean="0">
                <a:solidFill>
                  <a:srgbClr val="002060"/>
                </a:solidFill>
              </a:rPr>
              <a:t>) у 19,182 </a:t>
            </a:r>
            <a:r>
              <a:rPr lang="ru-RU" dirty="0" err="1" smtClean="0">
                <a:solidFill>
                  <a:srgbClr val="002060"/>
                </a:solidFill>
              </a:rPr>
              <a:t>більше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ніж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Землі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складає</a:t>
            </a:r>
            <a:r>
              <a:rPr lang="ru-RU" dirty="0" smtClean="0">
                <a:solidFill>
                  <a:srgbClr val="002060"/>
                </a:solidFill>
              </a:rPr>
              <a:t> 2871 млн. км. </a:t>
            </a:r>
            <a:r>
              <a:rPr lang="ru-RU" dirty="0" err="1" smtClean="0">
                <a:solidFill>
                  <a:srgbClr val="002060"/>
                </a:solidFill>
              </a:rPr>
              <a:t>Ексцентриситет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орбіти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дорівнює</a:t>
            </a:r>
            <a:r>
              <a:rPr lang="ru-RU" dirty="0" smtClean="0">
                <a:solidFill>
                  <a:srgbClr val="002060"/>
                </a:solidFill>
              </a:rPr>
              <a:t> 0,047, </a:t>
            </a:r>
            <a:r>
              <a:rPr lang="ru-RU" dirty="0" err="1" smtClean="0">
                <a:solidFill>
                  <a:srgbClr val="002060"/>
                </a:solidFill>
              </a:rPr>
              <a:t>тобто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орбіта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досить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близька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кругової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Площина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орбіти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нахилена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екліптики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кутом 0,8° . Один оборот </a:t>
            </a:r>
            <a:r>
              <a:rPr lang="ru-RU" dirty="0" err="1" smtClean="0">
                <a:solidFill>
                  <a:srgbClr val="002060"/>
                </a:solidFill>
              </a:rPr>
              <a:t>навколо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Сонця</a:t>
            </a:r>
            <a:r>
              <a:rPr lang="ru-RU" dirty="0" smtClean="0">
                <a:solidFill>
                  <a:srgbClr val="002060"/>
                </a:solidFill>
              </a:rPr>
              <a:t> Уран </a:t>
            </a:r>
            <a:r>
              <a:rPr lang="ru-RU" dirty="0" err="1" smtClean="0">
                <a:solidFill>
                  <a:srgbClr val="002060"/>
                </a:solidFill>
              </a:rPr>
              <a:t>здийснює</a:t>
            </a:r>
            <a:r>
              <a:rPr lang="ru-RU" dirty="0" smtClean="0">
                <a:solidFill>
                  <a:srgbClr val="002060"/>
                </a:solidFill>
              </a:rPr>
              <a:t> за 84,01 земного року.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Період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власного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обертання</a:t>
            </a:r>
            <a:r>
              <a:rPr lang="ru-RU" dirty="0" smtClean="0">
                <a:solidFill>
                  <a:srgbClr val="002060"/>
                </a:solidFill>
              </a:rPr>
              <a:t> Урану </a:t>
            </a:r>
            <a:r>
              <a:rPr lang="ru-RU" dirty="0" err="1" smtClean="0">
                <a:solidFill>
                  <a:srgbClr val="002060"/>
                </a:solidFill>
              </a:rPr>
              <a:t>складає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приблизно</a:t>
            </a:r>
            <a:r>
              <a:rPr lang="ru-RU" dirty="0" smtClean="0">
                <a:solidFill>
                  <a:srgbClr val="002060"/>
                </a:solidFill>
              </a:rPr>
              <a:t> 17 </a:t>
            </a:r>
            <a:r>
              <a:rPr lang="ru-RU" dirty="0" err="1" smtClean="0">
                <a:solidFill>
                  <a:srgbClr val="002060"/>
                </a:solidFill>
              </a:rPr>
              <a:t>горин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Існуючий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розкид</a:t>
            </a:r>
            <a:r>
              <a:rPr lang="ru-RU" dirty="0" smtClean="0">
                <a:solidFill>
                  <a:srgbClr val="002060"/>
                </a:solidFill>
              </a:rPr>
              <a:t> при </a:t>
            </a:r>
            <a:r>
              <a:rPr lang="ru-RU" dirty="0" err="1" smtClean="0">
                <a:solidFill>
                  <a:srgbClr val="002060"/>
                </a:solidFill>
              </a:rPr>
              <a:t>визначенні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значень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цього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періоду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обумовлений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декількома</a:t>
            </a:r>
            <a:r>
              <a:rPr lang="ru-RU" dirty="0" smtClean="0">
                <a:solidFill>
                  <a:srgbClr val="002060"/>
                </a:solidFill>
              </a:rPr>
              <a:t> причинами,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основними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дві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газові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поверхні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планети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обертається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єдине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ціле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крім</a:t>
            </a:r>
            <a:r>
              <a:rPr lang="ru-RU" dirty="0" smtClean="0">
                <a:solidFill>
                  <a:srgbClr val="002060"/>
                </a:solidFill>
              </a:rPr>
              <a:t> того, на </a:t>
            </a:r>
            <a:r>
              <a:rPr lang="ru-RU" dirty="0" err="1" smtClean="0">
                <a:solidFill>
                  <a:srgbClr val="002060"/>
                </a:solidFill>
              </a:rPr>
              <a:t>поверхні</a:t>
            </a:r>
            <a:r>
              <a:rPr lang="ru-RU" dirty="0" smtClean="0">
                <a:solidFill>
                  <a:srgbClr val="002060"/>
                </a:solidFill>
              </a:rPr>
              <a:t> Урану не </a:t>
            </a:r>
            <a:r>
              <a:rPr lang="ru-RU" dirty="0" err="1" smtClean="0">
                <a:solidFill>
                  <a:srgbClr val="002060"/>
                </a:solidFill>
              </a:rPr>
              <a:t>виявлено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помітних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локальних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неоднорідностей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допомогли</a:t>
            </a:r>
            <a:r>
              <a:rPr lang="ru-RU" dirty="0" smtClean="0">
                <a:solidFill>
                  <a:srgbClr val="002060"/>
                </a:solidFill>
              </a:rPr>
              <a:t> б </a:t>
            </a:r>
            <a:r>
              <a:rPr lang="ru-RU" dirty="0" err="1" smtClean="0">
                <a:solidFill>
                  <a:srgbClr val="002060"/>
                </a:solidFill>
              </a:rPr>
              <a:t>уточнити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тривалість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доби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планеті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Обертання</a:t>
            </a:r>
            <a:r>
              <a:rPr lang="ru-RU" dirty="0" smtClean="0">
                <a:solidFill>
                  <a:srgbClr val="002060"/>
                </a:solidFill>
              </a:rPr>
              <a:t> Урану </a:t>
            </a:r>
            <a:r>
              <a:rPr lang="ru-RU" dirty="0" err="1" smtClean="0">
                <a:solidFill>
                  <a:srgbClr val="002060"/>
                </a:solidFill>
              </a:rPr>
              <a:t>володіє</a:t>
            </a:r>
            <a:r>
              <a:rPr lang="ru-RU" dirty="0" smtClean="0">
                <a:solidFill>
                  <a:srgbClr val="002060"/>
                </a:solidFill>
              </a:rPr>
              <a:t> низкою </a:t>
            </a:r>
            <a:r>
              <a:rPr lang="ru-RU" dirty="0" err="1" smtClean="0">
                <a:solidFill>
                  <a:srgbClr val="002060"/>
                </a:solidFill>
              </a:rPr>
              <a:t>відмінних</a:t>
            </a:r>
            <a:r>
              <a:rPr lang="ru-RU" dirty="0" smtClean="0">
                <a:solidFill>
                  <a:srgbClr val="002060"/>
                </a:solidFill>
              </a:rPr>
              <a:t> рис: </a:t>
            </a:r>
            <a:r>
              <a:rPr lang="ru-RU" dirty="0" err="1" smtClean="0">
                <a:solidFill>
                  <a:srgbClr val="002060"/>
                </a:solidFill>
              </a:rPr>
              <a:t>вісь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обертання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майже</a:t>
            </a:r>
            <a:r>
              <a:rPr lang="ru-RU" dirty="0" smtClean="0">
                <a:solidFill>
                  <a:srgbClr val="002060"/>
                </a:solidFill>
              </a:rPr>
              <a:t> перпендикулярна (98 ) до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площини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орбіти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напрямок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обертання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протилежна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напрямку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обертання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навколо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Сонця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тобто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обернене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великих планет </a:t>
            </a:r>
            <a:r>
              <a:rPr lang="ru-RU" dirty="0" err="1" smtClean="0">
                <a:solidFill>
                  <a:srgbClr val="002060"/>
                </a:solidFill>
              </a:rPr>
              <a:t>обернений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напрямок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обертання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спостерігається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тільки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Венери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Уран </a:t>
            </a:r>
            <a:r>
              <a:rPr lang="ru-RU" dirty="0" err="1" smtClean="0">
                <a:solidFill>
                  <a:srgbClr val="002060"/>
                </a:solidFill>
              </a:rPr>
              <a:t>відносять</a:t>
            </a:r>
            <a:r>
              <a:rPr lang="ru-RU" dirty="0" smtClean="0">
                <a:solidFill>
                  <a:srgbClr val="002060"/>
                </a:solidFill>
              </a:rPr>
              <a:t> до числа </a:t>
            </a:r>
            <a:r>
              <a:rPr lang="ru-RU" dirty="0" err="1" smtClean="0">
                <a:solidFill>
                  <a:srgbClr val="002060"/>
                </a:solidFill>
              </a:rPr>
              <a:t>планет-гігантів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екваторіальний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радіус</a:t>
            </a:r>
            <a:r>
              <a:rPr lang="ru-RU" dirty="0" smtClean="0">
                <a:solidFill>
                  <a:srgbClr val="002060"/>
                </a:solidFill>
              </a:rPr>
              <a:t> (25600 км) </a:t>
            </a:r>
            <a:r>
              <a:rPr lang="ru-RU" dirty="0" err="1" smtClean="0">
                <a:solidFill>
                  <a:srgbClr val="002060"/>
                </a:solidFill>
              </a:rPr>
              <a:t>майже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чотири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рази, а </a:t>
            </a:r>
            <a:r>
              <a:rPr lang="ru-RU" dirty="0" err="1" smtClean="0">
                <a:solidFill>
                  <a:srgbClr val="002060"/>
                </a:solidFill>
              </a:rPr>
              <a:t>маса</a:t>
            </a:r>
            <a:r>
              <a:rPr lang="ru-RU" dirty="0" smtClean="0">
                <a:solidFill>
                  <a:srgbClr val="002060"/>
                </a:solidFill>
              </a:rPr>
              <a:t> (8,7·1025 кг) - у 14,6 разу </a:t>
            </a:r>
            <a:r>
              <a:rPr lang="ru-RU" dirty="0" err="1" smtClean="0">
                <a:solidFill>
                  <a:srgbClr val="002060"/>
                </a:solidFill>
              </a:rPr>
              <a:t>більше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ніж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Землі</a:t>
            </a:r>
            <a:r>
              <a:rPr lang="ru-RU" dirty="0" smtClean="0">
                <a:solidFill>
                  <a:srgbClr val="002060"/>
                </a:solidFill>
              </a:rPr>
              <a:t>. При </a:t>
            </a:r>
            <a:r>
              <a:rPr lang="ru-RU" dirty="0" err="1" smtClean="0">
                <a:solidFill>
                  <a:srgbClr val="002060"/>
                </a:solidFill>
              </a:rPr>
              <a:t>цьому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густина</a:t>
            </a:r>
            <a:r>
              <a:rPr lang="ru-RU" dirty="0" smtClean="0">
                <a:solidFill>
                  <a:srgbClr val="002060"/>
                </a:solidFill>
              </a:rPr>
              <a:t> Урану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(1,26 г/см3) у 4,38 разу </a:t>
            </a:r>
            <a:r>
              <a:rPr lang="ru-RU" dirty="0" err="1" smtClean="0">
                <a:solidFill>
                  <a:srgbClr val="002060"/>
                </a:solidFill>
              </a:rPr>
              <a:t>менше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чим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густина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Землі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Відносно</a:t>
            </a:r>
            <a:r>
              <a:rPr lang="ru-RU" dirty="0" smtClean="0">
                <a:solidFill>
                  <a:srgbClr val="002060"/>
                </a:solidFill>
              </a:rPr>
              <a:t> мала </a:t>
            </a:r>
            <a:r>
              <a:rPr lang="ru-RU" dirty="0" err="1" smtClean="0">
                <a:solidFill>
                  <a:srgbClr val="002060"/>
                </a:solidFill>
              </a:rPr>
              <a:t>густина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типова</a:t>
            </a:r>
            <a:r>
              <a:rPr lang="ru-RU" dirty="0" smtClean="0">
                <a:solidFill>
                  <a:srgbClr val="002060"/>
                </a:solidFill>
              </a:rPr>
              <a:t> для планет-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гігантів</a:t>
            </a:r>
            <a:r>
              <a:rPr lang="ru-RU" dirty="0" smtClean="0">
                <a:solidFill>
                  <a:srgbClr val="002060"/>
                </a:solidFill>
              </a:rPr>
              <a:t>: у </a:t>
            </a:r>
            <a:r>
              <a:rPr lang="ru-RU" dirty="0" err="1" smtClean="0">
                <a:solidFill>
                  <a:srgbClr val="002060"/>
                </a:solidFill>
              </a:rPr>
              <a:t>процесі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газово-пилевого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протопланетної</a:t>
            </a:r>
            <a:r>
              <a:rPr lang="ru-RU" dirty="0" smtClean="0">
                <a:solidFill>
                  <a:srgbClr val="002060"/>
                </a:solidFill>
              </a:rPr>
              <a:t> хмари </a:t>
            </a:r>
            <a:r>
              <a:rPr lang="ru-RU" dirty="0" err="1" smtClean="0">
                <a:solidFill>
                  <a:srgbClr val="002060"/>
                </a:solidFill>
              </a:rPr>
              <a:t>найбільше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легкі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компоненти</a:t>
            </a:r>
            <a:r>
              <a:rPr lang="ru-RU" dirty="0" smtClean="0">
                <a:solidFill>
                  <a:srgbClr val="002060"/>
                </a:solidFill>
              </a:rPr>
              <a:t> (у першу </a:t>
            </a:r>
            <a:r>
              <a:rPr lang="ru-RU" dirty="0" err="1" smtClean="0">
                <a:solidFill>
                  <a:srgbClr val="002060"/>
                </a:solidFill>
              </a:rPr>
              <a:t>чергу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водень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гелій</a:t>
            </a:r>
            <a:r>
              <a:rPr lang="ru-RU" dirty="0" smtClean="0">
                <a:solidFill>
                  <a:srgbClr val="002060"/>
                </a:solidFill>
              </a:rPr>
              <a:t>) стали для них </a:t>
            </a:r>
            <a:r>
              <a:rPr lang="ru-RU" dirty="0" err="1" smtClean="0">
                <a:solidFill>
                  <a:srgbClr val="002060"/>
                </a:solidFill>
              </a:rPr>
              <a:t>основним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будівельним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матеріалом</a:t>
            </a:r>
            <a:r>
              <a:rPr lang="ru-RU" dirty="0" smtClean="0">
                <a:solidFill>
                  <a:srgbClr val="002060"/>
                </a:solidFill>
              </a:rPr>
              <a:t>»,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тоді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планети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земної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групи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включають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помітну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частку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більш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важких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елементів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Склад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внутрішня</a:t>
            </a:r>
            <a:r>
              <a:rPr lang="ru-RU" b="1" dirty="0" smtClean="0"/>
              <a:t> </a:t>
            </a:r>
            <a:r>
              <a:rPr lang="ru-RU" b="1" dirty="0" err="1" smtClean="0"/>
              <a:t>будова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/>
              <a:t>Подібно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планетам-гігантам</a:t>
            </a:r>
            <a:r>
              <a:rPr lang="ru-RU" dirty="0" smtClean="0"/>
              <a:t>, атмосфера </a:t>
            </a:r>
          </a:p>
          <a:p>
            <a:pPr>
              <a:buNone/>
            </a:pPr>
            <a:r>
              <a:rPr lang="ru-RU" dirty="0" smtClean="0"/>
              <a:t>Уран в основному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гелію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метану,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відносні</a:t>
            </a:r>
            <a:r>
              <a:rPr lang="ru-RU" dirty="0" smtClean="0"/>
              <a:t> </a:t>
            </a:r>
            <a:r>
              <a:rPr lang="ru-RU" dirty="0" err="1" smtClean="0"/>
              <a:t>внески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нижче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Юпітером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Сатурном.</a:t>
            </a:r>
          </a:p>
          <a:p>
            <a:pPr>
              <a:buNone/>
            </a:pPr>
            <a:r>
              <a:rPr lang="ru-RU" dirty="0" smtClean="0"/>
              <a:t>Теоретична модель </a:t>
            </a:r>
            <a:r>
              <a:rPr lang="ru-RU" dirty="0" err="1" smtClean="0"/>
              <a:t>будови</a:t>
            </a:r>
            <a:r>
              <a:rPr lang="ru-RU" dirty="0" smtClean="0"/>
              <a:t> Урану </a:t>
            </a:r>
            <a:r>
              <a:rPr lang="ru-RU" dirty="0" err="1" smtClean="0"/>
              <a:t>така</a:t>
            </a:r>
            <a:r>
              <a:rPr lang="ru-RU" dirty="0" smtClean="0"/>
              <a:t>: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поверхневий</a:t>
            </a:r>
            <a:r>
              <a:rPr lang="ru-RU" dirty="0" smtClean="0"/>
              <a:t> </a:t>
            </a:r>
            <a:r>
              <a:rPr lang="ru-RU" dirty="0" err="1" smtClean="0"/>
              <a:t>прошарок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газорідку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оболонку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крижана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суміш</a:t>
            </a:r>
            <a:r>
              <a:rPr lang="ru-RU" dirty="0" smtClean="0"/>
              <a:t> водяного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аміачного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) </a:t>
            </a:r>
            <a:r>
              <a:rPr lang="ru-RU" dirty="0" err="1" smtClean="0"/>
              <a:t>мантія</a:t>
            </a:r>
            <a:r>
              <a:rPr lang="ru-RU" dirty="0" smtClean="0"/>
              <a:t>, а </a:t>
            </a:r>
          </a:p>
          <a:p>
            <a:pPr>
              <a:buNone/>
            </a:pP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глибше</a:t>
            </a:r>
            <a:r>
              <a:rPr lang="ru-RU" dirty="0" smtClean="0"/>
              <a:t> - ядро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мантії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ядра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85-90%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Урану. Зона </a:t>
            </a:r>
            <a:r>
              <a:rPr lang="ru-RU" dirty="0" err="1" smtClean="0"/>
              <a:t>твердої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простирається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до 3/4 </a:t>
            </a:r>
            <a:r>
              <a:rPr lang="ru-RU" dirty="0" err="1" smtClean="0"/>
              <a:t>радіуса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Температура в </a:t>
            </a:r>
            <a:r>
              <a:rPr lang="ru-RU" dirty="0" err="1" smtClean="0"/>
              <a:t>центрі</a:t>
            </a:r>
            <a:r>
              <a:rPr lang="ru-RU" dirty="0" smtClean="0"/>
              <a:t> Уран </a:t>
            </a:r>
            <a:r>
              <a:rPr lang="ru-RU" dirty="0" err="1" smtClean="0"/>
              <a:t>близька</a:t>
            </a:r>
            <a:r>
              <a:rPr lang="ru-RU" dirty="0" smtClean="0"/>
              <a:t> до 10000 С </a:t>
            </a:r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тиску</a:t>
            </a:r>
            <a:r>
              <a:rPr lang="ru-RU" dirty="0" smtClean="0"/>
              <a:t> 7-8 млн. атмосфер (одна атмосфера </a:t>
            </a:r>
          </a:p>
          <a:p>
            <a:pPr>
              <a:buNone/>
            </a:pP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одному бару).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ядра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на два порядки </a:t>
            </a:r>
            <a:r>
              <a:rPr lang="ru-RU" dirty="0" err="1" smtClean="0"/>
              <a:t>нижче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біля</a:t>
            </a:r>
            <a:r>
              <a:rPr lang="ru-RU" dirty="0" smtClean="0"/>
              <a:t> 100 </a:t>
            </a:r>
            <a:r>
              <a:rPr lang="ru-RU" dirty="0" err="1" smtClean="0"/>
              <a:t>кілобар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err="1" smtClean="0"/>
              <a:t>Ефективна</a:t>
            </a:r>
            <a:r>
              <a:rPr lang="ru-RU" dirty="0" smtClean="0"/>
              <a:t> температура, </a:t>
            </a:r>
            <a:r>
              <a:rPr lang="ru-RU" dirty="0" err="1" smtClean="0"/>
              <a:t>обумовлена</a:t>
            </a:r>
            <a:r>
              <a:rPr lang="ru-RU" dirty="0" smtClean="0"/>
              <a:t> по </a:t>
            </a:r>
          </a:p>
          <a:p>
            <a:pPr>
              <a:buNone/>
            </a:pPr>
            <a:r>
              <a:rPr lang="ru-RU" dirty="0" smtClean="0"/>
              <a:t>тепловому </a:t>
            </a:r>
            <a:r>
              <a:rPr lang="ru-RU" dirty="0" err="1" smtClean="0"/>
              <a:t>випромінюванню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планети</a:t>
            </a:r>
            <a:r>
              <a:rPr lang="ru-RU" dirty="0" smtClean="0"/>
              <a:t>, </a:t>
            </a:r>
            <a:r>
              <a:rPr lang="ru-RU" dirty="0" err="1" smtClean="0"/>
              <a:t>складає</a:t>
            </a:r>
            <a:r>
              <a:rPr lang="ru-RU" dirty="0" smtClean="0"/>
              <a:t> біля55 С.</a:t>
            </a:r>
          </a:p>
          <a:p>
            <a:endParaRPr lang="ru-RU" dirty="0"/>
          </a:p>
        </p:txBody>
      </p:sp>
      <p:pic>
        <p:nvPicPr>
          <p:cNvPr id="7" name="Содержимое 6" descr="099397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571744"/>
            <a:ext cx="4038600" cy="234911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Склад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будова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" name="Содержимое 28" descr="uranus_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142984"/>
            <a:ext cx="5630932" cy="5270553"/>
          </a:xfrm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5715008" y="285749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286380" y="378619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4942" y="34290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 smtClean="0">
                <a:solidFill>
                  <a:srgbClr val="FF0000"/>
                </a:solidFill>
              </a:rPr>
              <a:t>К</a:t>
            </a:r>
            <a:r>
              <a:rPr lang="uk-UA" sz="1600" dirty="0" smtClean="0">
                <a:solidFill>
                  <a:srgbClr val="FF0000"/>
                </a:solidFill>
              </a:rPr>
              <a:t>рижана мантія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357554" y="385762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0430" y="357187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Ядро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228599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Воднево-гелієва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атмосфера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58138" cy="3674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Внутрішня</a:t>
            </a:r>
            <a:r>
              <a:rPr lang="ru-RU" b="1" dirty="0" smtClean="0"/>
              <a:t> </a:t>
            </a:r>
            <a:r>
              <a:rPr lang="ru-RU" b="1" dirty="0" err="1" smtClean="0"/>
              <a:t>будова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Уран </a:t>
            </a:r>
            <a:r>
              <a:rPr lang="ru-RU" dirty="0" err="1" smtClean="0"/>
              <a:t>важчий</a:t>
            </a:r>
            <a:r>
              <a:rPr lang="ru-RU" dirty="0" smtClean="0"/>
              <a:t> за Землю в 14,5 </a:t>
            </a:r>
            <a:r>
              <a:rPr lang="ru-RU" dirty="0" err="1" smtClean="0"/>
              <a:t>разів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найменш</a:t>
            </a:r>
            <a:r>
              <a:rPr lang="ru-RU" dirty="0" smtClean="0"/>
              <a:t> </a:t>
            </a:r>
            <a:r>
              <a:rPr lang="ru-RU" dirty="0" err="1" smtClean="0"/>
              <a:t>масивним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планет-гігантів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Щільність</a:t>
            </a:r>
            <a:r>
              <a:rPr lang="ru-RU" dirty="0" smtClean="0"/>
              <a:t> Урана, </a:t>
            </a:r>
            <a:r>
              <a:rPr lang="ru-RU" dirty="0" err="1" smtClean="0"/>
              <a:t>рівна</a:t>
            </a:r>
            <a:r>
              <a:rPr lang="ru-RU" dirty="0" smtClean="0"/>
              <a:t> 1,270 г/см³, ставить </a:t>
            </a:r>
            <a:r>
              <a:rPr lang="ru-RU" dirty="0" err="1" smtClean="0"/>
              <a:t>його</a:t>
            </a:r>
            <a:r>
              <a:rPr lang="ru-RU" dirty="0" smtClean="0"/>
              <a:t> на друге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 Сатурна за </a:t>
            </a:r>
            <a:r>
              <a:rPr lang="ru-RU" dirty="0" err="1" smtClean="0"/>
              <a:t>найменшою</a:t>
            </a:r>
            <a:r>
              <a:rPr lang="ru-RU" dirty="0" smtClean="0"/>
              <a:t> </a:t>
            </a:r>
            <a:r>
              <a:rPr lang="ru-RU" dirty="0" err="1" smtClean="0"/>
              <a:t>щільністю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Попри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Урана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радіуса</a:t>
            </a:r>
            <a:r>
              <a:rPr lang="ru-RU" dirty="0" smtClean="0"/>
              <a:t> Нептуна,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гіпотези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в основному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льодів</a:t>
            </a:r>
            <a:r>
              <a:rPr lang="ru-RU" dirty="0" smtClean="0"/>
              <a:t> — водного, </a:t>
            </a:r>
            <a:r>
              <a:rPr lang="ru-RU" dirty="0" err="1" smtClean="0"/>
              <a:t>аміачного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метанового.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,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, становить </a:t>
            </a:r>
            <a:r>
              <a:rPr lang="ru-RU" dirty="0" err="1" smtClean="0"/>
              <a:t>від</a:t>
            </a:r>
            <a:r>
              <a:rPr lang="ru-RU" dirty="0" smtClean="0"/>
              <a:t> 9,3 до 13,5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 </a:t>
            </a:r>
            <a:r>
              <a:rPr lang="ru-RU" dirty="0" err="1" smtClean="0"/>
              <a:t>Водень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гелій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малу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(</a:t>
            </a:r>
            <a:r>
              <a:rPr lang="ru-RU" dirty="0" err="1" smtClean="0"/>
              <a:t>між</a:t>
            </a:r>
            <a:r>
              <a:rPr lang="ru-RU" dirty="0" smtClean="0"/>
              <a:t> 0,5 </a:t>
            </a:r>
            <a:r>
              <a:rPr lang="ru-RU" dirty="0" err="1" smtClean="0"/>
              <a:t>і</a:t>
            </a:r>
            <a:r>
              <a:rPr lang="ru-RU" dirty="0" smtClean="0"/>
              <a:t> 1,5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);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(0,5 — 3,7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)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гірські</a:t>
            </a:r>
            <a:r>
              <a:rPr lang="ru-RU" dirty="0" smtClean="0"/>
              <a:t> породи (</a:t>
            </a:r>
            <a:r>
              <a:rPr lang="ru-RU" dirty="0" err="1" smtClean="0"/>
              <a:t>які</a:t>
            </a:r>
            <a:r>
              <a:rPr lang="ru-RU" dirty="0" smtClean="0"/>
              <a:t>, як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становлять</a:t>
            </a:r>
            <a:r>
              <a:rPr lang="ru-RU" dirty="0" smtClean="0"/>
              <a:t> ядро ​​</a:t>
            </a:r>
            <a:r>
              <a:rPr lang="ru-RU" dirty="0" err="1" smtClean="0"/>
              <a:t>планети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Стандартна модель Урана </a:t>
            </a:r>
            <a:r>
              <a:rPr lang="ru-RU" dirty="0" err="1" smtClean="0"/>
              <a:t>припускає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Уран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: у </a:t>
            </a:r>
            <a:r>
              <a:rPr lang="ru-RU" dirty="0" err="1" smtClean="0"/>
              <a:t>центрі</a:t>
            </a:r>
            <a:r>
              <a:rPr lang="ru-RU" dirty="0" smtClean="0"/>
              <a:t> — </a:t>
            </a:r>
            <a:r>
              <a:rPr lang="ru-RU" dirty="0" err="1" smtClean="0"/>
              <a:t>кам'яне</a:t>
            </a:r>
            <a:r>
              <a:rPr lang="ru-RU" dirty="0" smtClean="0"/>
              <a:t> ядро, в </a:t>
            </a:r>
            <a:r>
              <a:rPr lang="ru-RU" dirty="0" err="1" smtClean="0"/>
              <a:t>середині</a:t>
            </a:r>
            <a:r>
              <a:rPr lang="ru-RU" dirty="0" smtClean="0"/>
              <a:t> — </a:t>
            </a:r>
            <a:r>
              <a:rPr lang="ru-RU" dirty="0" err="1" smtClean="0"/>
              <a:t>крижана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, </a:t>
            </a:r>
            <a:r>
              <a:rPr lang="ru-RU" dirty="0" err="1" smtClean="0"/>
              <a:t>зовні</a:t>
            </a:r>
            <a:r>
              <a:rPr lang="ru-RU" dirty="0" smtClean="0"/>
              <a:t> — </a:t>
            </a:r>
            <a:r>
              <a:rPr lang="ru-RU" dirty="0" err="1" smtClean="0"/>
              <a:t>воднево-гелієва</a:t>
            </a:r>
            <a:r>
              <a:rPr lang="ru-RU" dirty="0" smtClean="0"/>
              <a:t> атмосфера. Ядро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маленьким,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0,55 до 3,7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радіусом</a:t>
            </a:r>
            <a:r>
              <a:rPr lang="ru-RU" dirty="0" smtClean="0"/>
              <a:t> в 20%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радіуса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 smtClean="0"/>
              <a:t>Мантія</a:t>
            </a:r>
            <a:r>
              <a:rPr lang="ru-RU" dirty="0" smtClean="0"/>
              <a:t> (</a:t>
            </a:r>
            <a:r>
              <a:rPr lang="ru-RU" dirty="0" err="1" smtClean="0"/>
              <a:t>льоди</a:t>
            </a:r>
            <a:r>
              <a:rPr lang="ru-RU" dirty="0" smtClean="0"/>
              <a:t>)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(60%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радіуса</a:t>
            </a:r>
            <a:r>
              <a:rPr lang="ru-RU" dirty="0" smtClean="0"/>
              <a:t>, до 13,5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). Атмосфера при </a:t>
            </a:r>
            <a:r>
              <a:rPr lang="ru-RU" dirty="0" err="1" smtClean="0"/>
              <a:t>масі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становить </a:t>
            </a:r>
            <a:r>
              <a:rPr lang="ru-RU" dirty="0" err="1" smtClean="0"/>
              <a:t>всього</a:t>
            </a:r>
            <a:r>
              <a:rPr lang="ru-RU" dirty="0" smtClean="0"/>
              <a:t> 0,5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, за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, 1,5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), </a:t>
            </a:r>
            <a:r>
              <a:rPr lang="ru-RU" dirty="0" err="1" smtClean="0"/>
              <a:t>простягається</a:t>
            </a:r>
            <a:r>
              <a:rPr lang="ru-RU" dirty="0" smtClean="0"/>
              <a:t> на 20% </a:t>
            </a:r>
            <a:r>
              <a:rPr lang="ru-RU" dirty="0" err="1" smtClean="0"/>
              <a:t>радіуса</a:t>
            </a:r>
            <a:r>
              <a:rPr lang="ru-RU" dirty="0" smtClean="0"/>
              <a:t> Урана. У </a:t>
            </a:r>
            <a:r>
              <a:rPr lang="ru-RU" dirty="0" err="1" smtClean="0"/>
              <a:t>центрі</a:t>
            </a:r>
            <a:r>
              <a:rPr lang="ru-RU" dirty="0" smtClean="0"/>
              <a:t> Урана </a:t>
            </a:r>
            <a:r>
              <a:rPr lang="ru-RU" dirty="0" err="1" smtClean="0"/>
              <a:t>щільність</a:t>
            </a:r>
            <a:r>
              <a:rPr lang="ru-RU" dirty="0" smtClean="0"/>
              <a:t> повинна </a:t>
            </a:r>
            <a:r>
              <a:rPr lang="ru-RU" dirty="0" err="1" smtClean="0"/>
              <a:t>підвищуватися</a:t>
            </a:r>
            <a:r>
              <a:rPr lang="ru-RU" dirty="0" smtClean="0"/>
              <a:t> до 9 г/см³. </a:t>
            </a:r>
            <a:r>
              <a:rPr lang="ru-RU" dirty="0" err="1" smtClean="0"/>
              <a:t>Тиск</a:t>
            </a:r>
            <a:r>
              <a:rPr lang="ru-RU" dirty="0" smtClean="0"/>
              <a:t> на </a:t>
            </a:r>
            <a:r>
              <a:rPr lang="ru-RU" dirty="0" err="1" smtClean="0"/>
              <a:t>кордоні</a:t>
            </a:r>
            <a:r>
              <a:rPr lang="ru-RU" dirty="0" smtClean="0"/>
              <a:t> ядра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мантії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8 </a:t>
            </a:r>
            <a:r>
              <a:rPr lang="ru-RU" dirty="0" err="1" smtClean="0"/>
              <a:t>млн</a:t>
            </a:r>
            <a:r>
              <a:rPr lang="ru-RU" dirty="0" smtClean="0"/>
              <a:t> бар (800 ГПа)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в 5000 К. </a:t>
            </a:r>
            <a:r>
              <a:rPr lang="ru-RU" dirty="0" err="1" smtClean="0"/>
              <a:t>Крижана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крижаною</a:t>
            </a:r>
            <a:r>
              <a:rPr lang="ru-RU" dirty="0" smtClean="0"/>
              <a:t> в </a:t>
            </a:r>
            <a:r>
              <a:rPr lang="ru-RU" dirty="0" err="1" smtClean="0"/>
              <a:t>загальноприйнятому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слова,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гарячої</a:t>
            </a:r>
            <a:r>
              <a:rPr lang="ru-RU" dirty="0" smtClean="0"/>
              <a:t> та </a:t>
            </a:r>
            <a:r>
              <a:rPr lang="ru-RU" dirty="0" err="1" smtClean="0"/>
              <a:t>щільної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сумішшю</a:t>
            </a:r>
            <a:r>
              <a:rPr lang="ru-RU" dirty="0" smtClean="0"/>
              <a:t> води, </a:t>
            </a:r>
            <a:r>
              <a:rPr lang="ru-RU" dirty="0" err="1" smtClean="0"/>
              <a:t>аміаку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метану.</a:t>
            </a:r>
          </a:p>
          <a:p>
            <a:pPr>
              <a:buNone/>
            </a:pP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рідину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електропровідність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«океаном водного </a:t>
            </a:r>
            <a:r>
              <a:rPr lang="ru-RU" dirty="0" err="1" smtClean="0"/>
              <a:t>аміаку</a:t>
            </a:r>
            <a:r>
              <a:rPr lang="ru-RU" dirty="0" smtClean="0"/>
              <a:t>». Склад Урана </a:t>
            </a:r>
            <a:r>
              <a:rPr lang="ru-RU" dirty="0" err="1" smtClean="0"/>
              <a:t>і</a:t>
            </a:r>
            <a:r>
              <a:rPr lang="ru-RU" dirty="0" smtClean="0"/>
              <a:t> Нептуна сильно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складу </a:t>
            </a:r>
            <a:r>
              <a:rPr lang="ru-RU" dirty="0" err="1" smtClean="0"/>
              <a:t>Юпітера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Сатурна </a:t>
            </a:r>
            <a:r>
              <a:rPr lang="ru-RU" dirty="0" err="1" smtClean="0"/>
              <a:t>завдяки</a:t>
            </a:r>
            <a:r>
              <a:rPr lang="ru-RU" dirty="0" smtClean="0"/>
              <a:t> «</a:t>
            </a:r>
            <a:r>
              <a:rPr lang="ru-RU" dirty="0" err="1" smtClean="0"/>
              <a:t>кригами</a:t>
            </a:r>
            <a:r>
              <a:rPr lang="ru-RU" dirty="0" smtClean="0"/>
              <a:t>», </a:t>
            </a:r>
            <a:r>
              <a:rPr lang="ru-RU" dirty="0" err="1" smtClean="0"/>
              <a:t>переважаючим</a:t>
            </a:r>
            <a:r>
              <a:rPr lang="ru-RU" dirty="0" smtClean="0"/>
              <a:t> над газами, </a:t>
            </a:r>
            <a:r>
              <a:rPr lang="ru-RU" dirty="0" err="1" smtClean="0"/>
              <a:t>виправдовуючи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Урана </a:t>
            </a:r>
            <a:r>
              <a:rPr lang="ru-RU" dirty="0" err="1" smtClean="0"/>
              <a:t>і</a:t>
            </a:r>
            <a:r>
              <a:rPr lang="ru-RU" dirty="0" smtClean="0"/>
              <a:t> Нептуна в </a:t>
            </a:r>
            <a:r>
              <a:rPr lang="ru-RU" dirty="0" err="1" smtClean="0"/>
              <a:t>категорію</a:t>
            </a:r>
            <a:r>
              <a:rPr lang="ru-RU" dirty="0" smtClean="0"/>
              <a:t> </a:t>
            </a:r>
            <a:r>
              <a:rPr lang="ru-RU" dirty="0" err="1" smtClean="0"/>
              <a:t>крижаних</a:t>
            </a:r>
            <a:r>
              <a:rPr lang="ru-RU" dirty="0" smtClean="0"/>
              <a:t> </a:t>
            </a:r>
            <a:r>
              <a:rPr lang="ru-RU" dirty="0" err="1" smtClean="0"/>
              <a:t>гігантів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Атмосфера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Хоча</a:t>
            </a:r>
            <a:r>
              <a:rPr lang="ru-RU" dirty="0" smtClean="0"/>
              <a:t> Уран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твердої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в </a:t>
            </a:r>
            <a:r>
              <a:rPr lang="ru-RU" dirty="0" err="1" smtClean="0"/>
              <a:t>звичному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слова, </a:t>
            </a:r>
            <a:r>
              <a:rPr lang="ru-RU" dirty="0" err="1" smtClean="0"/>
              <a:t>найвіддаленішу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газоподібної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атмосферою.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атмосфера Урана </a:t>
            </a:r>
            <a:r>
              <a:rPr lang="ru-RU" dirty="0" err="1" smtClean="0"/>
              <a:t>починається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300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шару при </a:t>
            </a:r>
            <a:r>
              <a:rPr lang="ru-RU" dirty="0" err="1" smtClean="0"/>
              <a:t>тиску</a:t>
            </a:r>
            <a:r>
              <a:rPr lang="ru-RU" dirty="0" smtClean="0"/>
              <a:t> в 100 бар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в 320 </a:t>
            </a:r>
            <a:r>
              <a:rPr lang="en-US" dirty="0" smtClean="0"/>
              <a:t>K. «</a:t>
            </a:r>
            <a:r>
              <a:rPr lang="ru-RU" dirty="0" err="1" smtClean="0"/>
              <a:t>Атмосферна</a:t>
            </a:r>
            <a:r>
              <a:rPr lang="ru-RU" dirty="0" smtClean="0"/>
              <a:t> корона» </a:t>
            </a:r>
            <a:r>
              <a:rPr lang="ru-RU" dirty="0" err="1" smtClean="0"/>
              <a:t>простягається</a:t>
            </a:r>
            <a:r>
              <a:rPr lang="ru-RU" dirty="0" smtClean="0"/>
              <a:t> на </a:t>
            </a:r>
            <a:r>
              <a:rPr lang="ru-RU" dirty="0" err="1" smtClean="0"/>
              <a:t>відстань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2 рази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«</a:t>
            </a:r>
            <a:r>
              <a:rPr lang="ru-RU" dirty="0" err="1" smtClean="0"/>
              <a:t>поверхні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в 1 бар. Атмосферу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3 </a:t>
            </a:r>
            <a:r>
              <a:rPr lang="ru-RU" dirty="0" err="1" smtClean="0"/>
              <a:t>частини</a:t>
            </a:r>
            <a:r>
              <a:rPr lang="ru-RU" dirty="0" smtClean="0"/>
              <a:t>: тропосфера (-300 км — 50 км; </a:t>
            </a:r>
            <a:r>
              <a:rPr lang="ru-RU" dirty="0" err="1" smtClean="0"/>
              <a:t>тиск</a:t>
            </a:r>
            <a:r>
              <a:rPr lang="ru-RU" dirty="0" smtClean="0"/>
              <a:t> становить 100 — 0,1 бар), стратосфера (50 — 4000 км; </a:t>
            </a:r>
            <a:r>
              <a:rPr lang="ru-RU" dirty="0" err="1" smtClean="0"/>
              <a:t>тиск</a:t>
            </a:r>
            <a:r>
              <a:rPr lang="ru-RU" dirty="0" smtClean="0"/>
              <a:t> становить 0,1 — 10-10 бар) </a:t>
            </a:r>
            <a:r>
              <a:rPr lang="ru-RU" dirty="0" err="1" smtClean="0"/>
              <a:t>і</a:t>
            </a:r>
            <a:r>
              <a:rPr lang="ru-RU" dirty="0" smtClean="0"/>
              <a:t> термосфера/</a:t>
            </a:r>
            <a:r>
              <a:rPr lang="ru-RU" dirty="0" err="1" smtClean="0"/>
              <a:t>атмосферна</a:t>
            </a:r>
            <a:r>
              <a:rPr lang="ru-RU" dirty="0" smtClean="0"/>
              <a:t> корона (4000 — 50000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). Мезосфера у Урана </a:t>
            </a:r>
            <a:r>
              <a:rPr lang="ru-RU" dirty="0" err="1" smtClean="0"/>
              <a:t>відсутня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Uranus_Earth_size_comparison-500x5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85926"/>
            <a:ext cx="40386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884</Words>
  <PresentationFormat>Экран (4:3)</PresentationFormat>
  <Paragraphs>183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Уран </vt:lpstr>
      <vt:lpstr>Уран у сонячній системі</vt:lpstr>
      <vt:lpstr>   Історія відкриття Урана </vt:lpstr>
      <vt:lpstr>Слайд 4</vt:lpstr>
      <vt:lpstr>Рух, розміри, маса </vt:lpstr>
      <vt:lpstr>Склад і внутрішня будова</vt:lpstr>
      <vt:lpstr>Склад і внутрішня будова </vt:lpstr>
      <vt:lpstr>Внутрішня будова </vt:lpstr>
      <vt:lpstr>Атмосфера </vt:lpstr>
      <vt:lpstr>Клімат </vt:lpstr>
      <vt:lpstr>Формування Урана </vt:lpstr>
      <vt:lpstr> Супутники Урану</vt:lpstr>
      <vt:lpstr>Головні супутники Урана в порядку зростання відстані, зліва на право:Міранда, Аріель, Умбріель, Титанія, Оберон (фотографії Вояжера-2).</vt:lpstr>
      <vt:lpstr>Міранда (супутник) </vt:lpstr>
      <vt:lpstr>Титанія </vt:lpstr>
      <vt:lpstr>Оберон </vt:lpstr>
      <vt:lpstr>Кільця Урана </vt:lpstr>
      <vt:lpstr>Слайд 18</vt:lpstr>
      <vt:lpstr>Уран – цікава планета </vt:lpstr>
      <vt:lpstr>Презентацію підготували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Уран </dc:title>
  <cp:lastModifiedBy>User</cp:lastModifiedBy>
  <cp:revision>17</cp:revision>
  <dcterms:modified xsi:type="dcterms:W3CDTF">2013-11-12T19:03:12Z</dcterms:modified>
</cp:coreProperties>
</file>