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24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8" r:id="rId20"/>
    <p:sldId id="275" r:id="rId21"/>
    <p:sldId id="276" r:id="rId22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73F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кутник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кутник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uk-UA" smtClean="0"/>
              <a:t>Зразок підзаголовка</a:t>
            </a:r>
            <a:endParaRPr lang="en-US"/>
          </a:p>
        </p:txBody>
      </p:sp>
      <p:sp>
        <p:nvSpPr>
          <p:cNvPr id="7" name="Місце для дати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4D5C4BB-5F5C-45FB-9A13-76A33EEB7A66}" type="datetimeFigureOut">
              <a:rPr lang="uk-UA"/>
              <a:pPr>
                <a:defRPr/>
              </a:pPr>
              <a:t>23.12.2013</a:t>
            </a:fld>
            <a:endParaRPr lang="uk-UA"/>
          </a:p>
        </p:txBody>
      </p:sp>
      <p:sp>
        <p:nvSpPr>
          <p:cNvPr id="10" name="Місце для нижнього колонтитула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1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974FF84-AD4C-49AA-BB65-87F3A50C2F2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56647-560C-46F9-9D56-F52F36619283}" type="datetimeFigureOut">
              <a:rPr lang="uk-UA"/>
              <a:pPr>
                <a:defRPr/>
              </a:pPr>
              <a:t>23.12.2013</a:t>
            </a:fld>
            <a:endParaRPr lang="uk-UA"/>
          </a:p>
        </p:txBody>
      </p:sp>
      <p:sp>
        <p:nvSpPr>
          <p:cNvPr id="5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F23C8-3665-4BD4-A31E-4461069BFD4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кут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кут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7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2055A-6812-42CA-834F-08800BEE6E23}" type="datetimeFigureOut">
              <a:rPr lang="uk-UA"/>
              <a:pPr>
                <a:defRPr/>
              </a:pPr>
              <a:t>23.12.2013</a:t>
            </a:fld>
            <a:endParaRPr lang="uk-UA"/>
          </a:p>
        </p:txBody>
      </p:sp>
      <p:sp>
        <p:nvSpPr>
          <p:cNvPr id="8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F6DB8-82CE-447B-909A-5D20E16A2CB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8" name="Місце для вмісту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2A225-B683-4BB3-A8A1-A01457EA7A22}" type="datetimeFigureOut">
              <a:rPr lang="uk-UA"/>
              <a:pPr>
                <a:defRPr/>
              </a:pPr>
              <a:t>23.12.2013</a:t>
            </a:fld>
            <a:endParaRPr lang="uk-UA"/>
          </a:p>
        </p:txBody>
      </p:sp>
      <p:sp>
        <p:nvSpPr>
          <p:cNvPr id="5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86C54-7197-411E-8AA9-4953490AF7E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кут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кут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7" name="Місце для дати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007E6-7595-46A4-89AD-B7322E1CE25F}" type="datetimeFigureOut">
              <a:rPr lang="uk-UA"/>
              <a:pPr>
                <a:defRPr/>
              </a:pPr>
              <a:t>23.12.2013</a:t>
            </a:fld>
            <a:endParaRPr lang="uk-UA"/>
          </a:p>
        </p:txBody>
      </p:sp>
      <p:sp>
        <p:nvSpPr>
          <p:cNvPr id="8" name="Місце для номера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85F0723-CA3D-4362-8DC5-498097905C5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9" name="Місце для нижнього колонтитула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9" name="Місце для вмісту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8A915AC-D87D-40C4-A9BC-D848A7A3414A}" type="datetimeFigureOut">
              <a:rPr lang="uk-UA"/>
              <a:pPr>
                <a:defRPr/>
              </a:pPr>
              <a:t>23.12.2013</a:t>
            </a:fld>
            <a:endParaRPr lang="uk-UA"/>
          </a:p>
        </p:txBody>
      </p:sp>
      <p:sp>
        <p:nvSpPr>
          <p:cNvPr id="6" name="Місце для номера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BDAD1AA-DFB9-4223-A44E-A9BA99508FD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7" name="Місце для нижнього колонтитула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16" name="Місце для тексту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5" name="Місце для тексту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7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8C9762D-CAB2-44C9-AED0-E52C2C7FC451}" type="datetimeFigureOut">
              <a:rPr lang="uk-UA"/>
              <a:pPr>
                <a:defRPr/>
              </a:pPr>
              <a:t>23.12.2013</a:t>
            </a:fld>
            <a:endParaRPr lang="uk-UA"/>
          </a:p>
        </p:txBody>
      </p:sp>
      <p:sp>
        <p:nvSpPr>
          <p:cNvPr id="8" name="Місце для номера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1340759-959E-4B57-853C-435879F67C5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9" name="Місце для нижнього колонтитула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дати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701F0-2AB4-4FD1-BA38-83B231B1A28A}" type="datetimeFigureOut">
              <a:rPr lang="uk-UA"/>
              <a:pPr>
                <a:defRPr/>
              </a:pPr>
              <a:t>23.12.2013</a:t>
            </a:fld>
            <a:endParaRPr lang="uk-UA"/>
          </a:p>
        </p:txBody>
      </p:sp>
      <p:sp>
        <p:nvSpPr>
          <p:cNvPr id="4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Місце для номера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70EE7-19B2-42C9-8D4C-6E846EB8A03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D40D6-3DAC-4E59-9A44-E54793B1FA10}" type="datetimeFigureOut">
              <a:rPr lang="uk-UA"/>
              <a:pPr>
                <a:defRPr/>
              </a:pPr>
              <a:t>23.12.2013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E140DE7-79A2-4CED-BD64-D526B939D78A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9" name="Місце для вмісту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C7623-0AB9-44C8-80E7-009DA539BA70}" type="datetimeFigureOut">
              <a:rPr lang="uk-UA"/>
              <a:pPr>
                <a:defRPr/>
              </a:pPr>
              <a:t>23.12.2013</a:t>
            </a:fld>
            <a:endParaRPr lang="uk-UA"/>
          </a:p>
        </p:txBody>
      </p:sp>
      <p:sp>
        <p:nvSpPr>
          <p:cNvPr id="6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31F38-403B-4E3B-91D7-322E8C4D3D2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кутник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кутник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кутник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uk-UA" noProof="0" smtClean="0"/>
              <a:t>Клацніть піктограму, щоб додати зображення</a:t>
            </a:r>
            <a:endParaRPr lang="en-US" noProof="0" dirty="0"/>
          </a:p>
        </p:txBody>
      </p:sp>
      <p:sp>
        <p:nvSpPr>
          <p:cNvPr id="9" name="Місце для дати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7CEB18D-1C26-4D06-A584-0F8E1B6458AA}" type="datetimeFigureOut">
              <a:rPr lang="uk-UA"/>
              <a:pPr>
                <a:defRPr/>
              </a:pPr>
              <a:t>23.12.2013</a:t>
            </a:fld>
            <a:endParaRPr lang="uk-UA"/>
          </a:p>
        </p:txBody>
      </p:sp>
      <p:sp>
        <p:nvSpPr>
          <p:cNvPr id="10" name="Місце для номера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D0663204-BB40-43A0-A7A8-8F2AB78B9DC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11" name="Місце для нижнього колонтитула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Місце для заголовка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  <a:endParaRPr lang="en-US" smtClean="0"/>
          </a:p>
        </p:txBody>
      </p:sp>
      <p:sp>
        <p:nvSpPr>
          <p:cNvPr id="1027" name="Місце для тексту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smtClean="0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37D5BC79-5CCF-4FA6-8A35-B8CC8528C821}" type="datetimeFigureOut">
              <a:rPr lang="uk-UA"/>
              <a:pPr>
                <a:defRPr/>
              </a:pPr>
              <a:t>23.12.2013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Прямокут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кут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кут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A8EB3B52-8AF1-4273-ABAA-B6218F41C48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36" r:id="rId1"/>
    <p:sldLayoutId id="2147484535" r:id="rId2"/>
    <p:sldLayoutId id="2147484537" r:id="rId3"/>
    <p:sldLayoutId id="2147484538" r:id="rId4"/>
    <p:sldLayoutId id="2147484539" r:id="rId5"/>
    <p:sldLayoutId id="2147484534" r:id="rId6"/>
    <p:sldLayoutId id="2147484540" r:id="rId7"/>
    <p:sldLayoutId id="2147484533" r:id="rId8"/>
    <p:sldLayoutId id="2147484541" r:id="rId9"/>
    <p:sldLayoutId id="2147484532" r:id="rId10"/>
    <p:sldLayoutId id="214748454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FF6700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909465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042988" y="836613"/>
            <a:ext cx="6842125" cy="338455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endParaRPr lang="uk-UA" sz="2400" smtClean="0">
              <a:solidFill>
                <a:srgbClr val="BF4D00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uk-UA" sz="4000" b="1" smtClean="0">
                <a:solidFill>
                  <a:srgbClr val="74A510"/>
                </a:solidFill>
              </a:rPr>
              <a:t>Біосфера.Основні положення вчень В.Вернадського про біосферу.Еволюція уявлень про місце і роль природи у житті людини.Ноосфера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uk-UA" sz="2800" cap="none" smtClean="0">
                <a:solidFill>
                  <a:srgbClr val="7373F7"/>
                </a:solidFill>
                <a:latin typeface="Comic Sans MS" pitchFamily="66" charset="0"/>
              </a:rPr>
              <a:t>Підготувала</a:t>
            </a:r>
            <a:br>
              <a:rPr lang="uk-UA" sz="2800" cap="none" smtClean="0">
                <a:solidFill>
                  <a:srgbClr val="7373F7"/>
                </a:solidFill>
                <a:latin typeface="Comic Sans MS" pitchFamily="66" charset="0"/>
              </a:rPr>
            </a:br>
            <a:r>
              <a:rPr lang="uk-UA" sz="2800" cap="none" smtClean="0">
                <a:solidFill>
                  <a:srgbClr val="7373F7"/>
                </a:solidFill>
                <a:latin typeface="Comic Sans MS" pitchFamily="66" charset="0"/>
              </a:rPr>
              <a:t>учениця 11 класу </a:t>
            </a:r>
            <a:br>
              <a:rPr lang="uk-UA" sz="2800" cap="none" smtClean="0">
                <a:solidFill>
                  <a:srgbClr val="7373F7"/>
                </a:solidFill>
                <a:latin typeface="Comic Sans MS" pitchFamily="66" charset="0"/>
              </a:rPr>
            </a:br>
            <a:r>
              <a:rPr lang="uk-UA" sz="2800" cap="none" smtClean="0">
                <a:solidFill>
                  <a:srgbClr val="7373F7"/>
                </a:solidFill>
                <a:latin typeface="Comic Sans MS" pitchFamily="66" charset="0"/>
              </a:rPr>
              <a:t>Махновська Вікторія</a:t>
            </a:r>
            <a:endParaRPr lang="ru-RU" sz="2800" cap="none" smtClean="0">
              <a:solidFill>
                <a:srgbClr val="7373F7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"Початку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життя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в тому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Космосі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який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ми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спостерігаємо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, не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було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оскільки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не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було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початку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цього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Космосу.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Життя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вічне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оскільки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вічний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Космос". </a:t>
            </a:r>
            <a:endParaRPr lang="uk-UA" sz="2000" b="1" i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2530" name="Місце для вмісту 4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1916113"/>
            <a:ext cx="4768850" cy="3576637"/>
          </a:xfrm>
        </p:spPr>
      </p:pic>
      <p:sp>
        <p:nvSpPr>
          <p:cNvPr id="22531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4845050" y="1589088"/>
            <a:ext cx="3886200" cy="4572000"/>
          </a:xfrm>
        </p:spPr>
        <p:txBody>
          <a:bodyPr/>
          <a:lstStyle/>
          <a:p>
            <a:pPr algn="just"/>
            <a:r>
              <a:rPr lang="uk-UA" sz="1800" smtClean="0"/>
              <a:t>В. І. Вернадським було розроблено уявлення про біосферу як глобальну єдину систему Землі, де основний хід геохімічних перетворень визначається життям. Біосферою В. І. Вернадський назвав ту область нашої планети, в якій існує або будь-коли існувало життя і котра постійно піддається, або піддавалася впливу живих організмів. В. І. Вернадський довів, що живі організми грають дуже важливу роль у формуванні образу Землі. Хімічний склад атмосфери,гідросфери і літосфери зумовлений життєдіяльністю організмів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uk-UA" sz="1600" b="1" i="1" dirty="0">
                <a:solidFill>
                  <a:schemeClr val="bg2">
                    <a:lumMod val="50000"/>
                  </a:schemeClr>
                </a:solidFill>
              </a:rPr>
              <a:t>Якби на Землі було відсутнє життя</a:t>
            </a:r>
            <a:r>
              <a:rPr lang="uk-UA" sz="1600" b="1" i="1" dirty="0" smtClean="0">
                <a:solidFill>
                  <a:schemeClr val="bg2">
                    <a:lumMod val="50000"/>
                  </a:schemeClr>
                </a:solidFill>
              </a:rPr>
              <a:t>,,обличчя </a:t>
            </a:r>
            <a:r>
              <a:rPr lang="uk-UA" sz="1600" b="1" i="1" dirty="0">
                <a:solidFill>
                  <a:schemeClr val="bg2">
                    <a:lumMod val="50000"/>
                  </a:schemeClr>
                </a:solidFill>
              </a:rPr>
              <a:t>її було б таким же незмінним і хімічно інертним, як нерухоме обличчя Місяця, як інертні уламки небесних світил.» </a:t>
            </a:r>
            <a:r>
              <a:rPr lang="uk-UA" sz="1600" b="1" i="1" dirty="0" smtClean="0">
                <a:solidFill>
                  <a:schemeClr val="bg2">
                    <a:lumMod val="50000"/>
                  </a:schemeClr>
                </a:solidFill>
              </a:rPr>
              <a:t>(І.В.Вернадський)</a:t>
            </a:r>
            <a:endParaRPr lang="uk-UA" sz="1600" b="1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609600" y="1589088"/>
            <a:ext cx="3886200" cy="4572000"/>
          </a:xfrm>
        </p:spPr>
        <p:txBody>
          <a:bodyPr>
            <a:normAutofit fontScale="77500" lnSpcReduction="20000"/>
          </a:bodyPr>
          <a:lstStyle/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uk-UA" sz="1900" dirty="0"/>
              <a:t>В.І. Вернадський визначив біосферу як термодинамічну оболонку з температурами +50...-50°С і тиском приблизно 10 000 Па, що відповідає межам життя для більшості організмів.</a:t>
            </a:r>
            <a:br>
              <a:rPr lang="uk-UA" sz="1900" dirty="0"/>
            </a:br>
            <a:r>
              <a:rPr lang="uk-UA" sz="1900" dirty="0"/>
              <a:t/>
            </a:r>
            <a:br>
              <a:rPr lang="uk-UA" sz="1900" dirty="0"/>
            </a:br>
            <a:r>
              <a:rPr lang="uk-UA" sz="1900" dirty="0"/>
              <a:t>За В.І. Вернадським, верхня межа біосфери знаходиться на висоті 15-22 км, охоплюючи тропосферу і нижню частину стратосфери. Знизу біосфера обмежена відкладеннями на дні океанів (до глибини 11 км) і глибиною проникнення в надра Землі організмів і води в рідкому стані (2-3 км).</a:t>
            </a:r>
            <a:br>
              <a:rPr lang="uk-UA" sz="1900" dirty="0"/>
            </a:br>
            <a:r>
              <a:rPr lang="uk-UA" sz="1900" dirty="0"/>
              <a:t/>
            </a:r>
            <a:br>
              <a:rPr lang="uk-UA" sz="1900" dirty="0"/>
            </a:br>
            <a:r>
              <a:rPr lang="uk-UA" sz="1900" dirty="0"/>
              <a:t>Нижня межа біосфери в рамках літосфери обумовлена тепловим бар'єром і, як правило, не опускається нижче 5 км. Загальна протяжність біосфери - 40 км. Від усіх геосфер вона відрізняється енергійним </a:t>
            </a:r>
            <a:r>
              <a:rPr lang="uk-UA" sz="1800" dirty="0"/>
              <a:t>перебігом хімічних перетворень.</a:t>
            </a:r>
            <a:br>
              <a:rPr lang="uk-UA" sz="1800" dirty="0"/>
            </a:br>
            <a:r>
              <a:rPr lang="uk-UA" sz="1800" b="1" dirty="0"/>
              <a:t/>
            </a:r>
            <a:br>
              <a:rPr lang="uk-UA" sz="1800" b="1" dirty="0"/>
            </a:br>
            <a:endParaRPr lang="uk-UA" sz="1800" dirty="0"/>
          </a:p>
        </p:txBody>
      </p:sp>
      <p:pic>
        <p:nvPicPr>
          <p:cNvPr id="23555" name="Місце для вмісту 4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35500" y="1589088"/>
            <a:ext cx="4329113" cy="5268912"/>
          </a:xfr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Місце для вмісту 4"/>
          <p:cNvSpPr>
            <a:spLocks noGrp="1"/>
          </p:cNvSpPr>
          <p:nvPr>
            <p:ph sz="quarter" idx="1"/>
          </p:nvPr>
        </p:nvSpPr>
        <p:spPr>
          <a:xfrm>
            <a:off x="250825" y="1628775"/>
            <a:ext cx="3886200" cy="4572000"/>
          </a:xfrm>
        </p:spPr>
        <p:txBody>
          <a:bodyPr/>
          <a:lstStyle/>
          <a:p>
            <a:pPr algn="just"/>
            <a:r>
              <a:rPr lang="uk-UA" sz="1400" smtClean="0"/>
              <a:t>Основними поняттями біосфери В.І. Вернадський вважає </a:t>
            </a:r>
            <a:r>
              <a:rPr lang="uk-UA" sz="1400" b="1" smtClean="0"/>
              <a:t>живу речовину</a:t>
            </a:r>
            <a:r>
              <a:rPr lang="uk-UA" sz="1400" b="1" i="1" smtClean="0"/>
              <a:t> </a:t>
            </a:r>
            <a:r>
              <a:rPr lang="uk-UA" sz="1400" smtClean="0"/>
              <a:t>(організми, біогенну речовину - створені живими організмами органо-мінеральні або органічні продукти і кам'яне вугілля, сапропель, торф, лісову підстилку, гумус ґрунту тощо), </a:t>
            </a:r>
            <a:r>
              <a:rPr lang="uk-UA" sz="1400" b="1" smtClean="0"/>
              <a:t>біокосну речовину</a:t>
            </a:r>
            <a:r>
              <a:rPr lang="uk-UA" sz="1400" smtClean="0"/>
              <a:t>,</a:t>
            </a:r>
            <a:r>
              <a:rPr lang="uk-UA" sz="1400" i="1" smtClean="0"/>
              <a:t> </a:t>
            </a:r>
            <a:r>
              <a:rPr lang="uk-UA" sz="1400" smtClean="0"/>
              <a:t>створену живими організмами за участі неживої природи (приземна атмосфера, осадові породи, глинисті мінерали, вода та інше) і </a:t>
            </a:r>
            <a:r>
              <a:rPr lang="uk-UA" sz="1400" b="1" smtClean="0"/>
              <a:t>косну речовину</a:t>
            </a:r>
            <a:r>
              <a:rPr lang="uk-UA" sz="1400" b="1" i="1" smtClean="0"/>
              <a:t> </a:t>
            </a:r>
            <a:r>
              <a:rPr lang="uk-UA" sz="1400" smtClean="0"/>
              <a:t>- гірські породи магматичного, неорганічного походження, воду, а також значно перероблені і видозмінені живими організмами речовини космічного походження (космічний пил, метеорити тощо). Крім того, до складу біосфери входять радіоактивні речовини, які виникають у результаті розпаду радіоактивних елементів, і розсіяні атоми, не зв'язані хімічними реакціями</a:t>
            </a:r>
          </a:p>
        </p:txBody>
      </p:sp>
      <p:pic>
        <p:nvPicPr>
          <p:cNvPr id="25603" name="Місце для вмісту 6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090988" y="1557338"/>
            <a:ext cx="5024437" cy="2930525"/>
          </a:xfr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179388" y="1557338"/>
            <a:ext cx="4897437" cy="4572000"/>
          </a:xfrm>
        </p:spPr>
        <p:txBody>
          <a:bodyPr>
            <a:normAutofit fontScale="55000" lnSpcReduction="20000"/>
          </a:bodyPr>
          <a:lstStyle/>
          <a:p>
            <a:pPr marL="320040" indent="-320040" algn="just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uk-UA" dirty="0" smtClean="0"/>
              <a:t>   В.І</a:t>
            </a:r>
            <a:r>
              <a:rPr lang="uk-UA" dirty="0"/>
              <a:t>. Вернадський називає живу речовину основною рухомою силою біосфери. Бути живим - значить бути організованим, зазначав Вернадський, і в цьому полягає суть поняття біосфери як організованої оболонки Землі. Протягом мільярдів років існування біосфери організованість створюється і зберігається діяльністю живої речовини - сукупності всіх живих організмів^ Живі організми, - писав В.І. </a:t>
            </a:r>
            <a:r>
              <a:rPr lang="uk-UA" dirty="0" smtClean="0"/>
              <a:t>    Вернадський</a:t>
            </a:r>
            <a:r>
              <a:rPr lang="uk-UA" dirty="0"/>
              <a:t>, - є функцією біосфери і найтіснішим чином матеріально і енергетично з нею пов'язані, є величезною геологічною силою, що її визначає. Для того, щоб у цьому переконатися, ми повинні виразити живі організми як щось ціле і єдине. Виражені таким чином живі організми складають живу речовину, тобто сукупність усіх живих організмів, існуючих на даний момент, чисельно виражену в елементарному хімічному складі, у вазі, в енергії. Вона пов'язана з навколишнім середовищем біогенним потоком атомів: своїм диханням, живленням і розмноженням».</a:t>
            </a:r>
            <a:br>
              <a:rPr lang="uk-UA" dirty="0"/>
            </a:br>
            <a:endParaRPr lang="uk-UA" dirty="0"/>
          </a:p>
        </p:txBody>
      </p:sp>
      <p:pic>
        <p:nvPicPr>
          <p:cNvPr id="26627" name="Місце для вмісту 4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435600" y="1628775"/>
            <a:ext cx="2952750" cy="4565650"/>
          </a:xfr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323850" y="1589088"/>
            <a:ext cx="4679950" cy="4572000"/>
          </a:xfrm>
        </p:spPr>
        <p:txBody>
          <a:bodyPr>
            <a:normAutofit fontScale="92500" lnSpcReduction="20000"/>
          </a:bodyPr>
          <a:lstStyle/>
          <a:p>
            <a:pPr marL="320040" indent="-320040" algn="just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uk-UA" sz="2800" dirty="0"/>
              <a:t>В.І. Вернадському належить відкриття й такого основного закону біосфери: «Кількість живої речовини є планетною константою з часів архейської ери, тобто за весь геологічний час»</a:t>
            </a:r>
            <a:r>
              <a:rPr lang="uk-UA" sz="2800" i="1" dirty="0"/>
              <a:t>. </a:t>
            </a:r>
            <a:r>
              <a:rPr lang="uk-UA" sz="2800" dirty="0"/>
              <a:t>За цей час живий світ Землі морфологічно змінився невпізнанно, але ці зміни не впливали ні на загальну кількість живої речовини, ні на її валовий склад.</a:t>
            </a:r>
            <a:r>
              <a:rPr lang="uk-UA" b="1" dirty="0"/>
              <a:t/>
            </a:r>
            <a:br>
              <a:rPr lang="uk-UA" b="1" dirty="0"/>
            </a:br>
            <a:endParaRPr lang="uk-UA" dirty="0"/>
          </a:p>
        </p:txBody>
      </p:sp>
      <p:pic>
        <p:nvPicPr>
          <p:cNvPr id="27651" name="Місце для вмісту 4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292725" y="1557338"/>
            <a:ext cx="3157538" cy="4737100"/>
          </a:xfr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ru-RU" sz="2400" b="1" smtClean="0"/>
              <a:t>ЕВОЛЮЦІЯ СВІТОГЛЯДНИХ УЯВЛЕНЬ У ПРОЦЕСІ ВЗАЄМОДІЇ ЛЮДИНИ І ПРИРОДИ</a:t>
            </a:r>
            <a:endParaRPr lang="uk-UA" sz="2400" b="1" smtClean="0"/>
          </a:p>
        </p:txBody>
      </p:sp>
      <p:sp>
        <p:nvSpPr>
          <p:cNvPr id="28674" name="Місце для вмісту 4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sz="2400" smtClean="0"/>
              <a:t>У світовідчутті первісної людини особисте «Я» та навколишній світ були однією нерозчленованою спільністю. Первісна людина призвичаювалась до сил природи шляхом </a:t>
            </a:r>
            <a:r>
              <a:rPr lang="uk-UA" sz="2400" smtClean="0"/>
              <a:t>уособлення, тобто уподібнення</a:t>
            </a:r>
          </a:p>
        </p:txBody>
      </p:sp>
      <p:pic>
        <p:nvPicPr>
          <p:cNvPr id="28675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7900" y="3429000"/>
            <a:ext cx="3489325" cy="261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609600" y="1589088"/>
            <a:ext cx="3886200" cy="45720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sz="1800" smtClean="0"/>
              <a:t>У часи Античності відбуваються кардинальні світоглядні зрушення, пов’язані з переходом від прямого ототожнення людини і природи, людини і суспільства, матеріального та ідеального до</a:t>
            </a:r>
            <a:r>
              <a:rPr lang="uk-UA" sz="1800" smtClean="0"/>
              <a:t>їх розмежування.</a:t>
            </a:r>
          </a:p>
          <a:p>
            <a:pPr marL="0" indent="0">
              <a:buFont typeface="Wingdings" pitchFamily="2" charset="2"/>
              <a:buNone/>
            </a:pPr>
            <a:r>
              <a:rPr lang="uk-UA" sz="1800" smtClean="0"/>
              <a:t>Світ природи з його масштабом, розмаїтістю та міццю постав як об’єкт дослідження </a:t>
            </a:r>
            <a:r>
              <a:rPr lang="ru-RU" sz="1800" smtClean="0"/>
              <a:t>допитливої людини, а першою проблемою античної філософії стала проблема пошуку вихідного початку буття («архе»). Через деяке першобуття мислителі намагалися збагнути природу та розумний, одухотворений, самодостатній космос в їх цілісності.</a:t>
            </a:r>
            <a:endParaRPr lang="uk-UA" sz="1800" smtClean="0"/>
          </a:p>
        </p:txBody>
      </p:sp>
      <p:sp>
        <p:nvSpPr>
          <p:cNvPr id="29699" name="Місце для вмісту 5"/>
          <p:cNvSpPr>
            <a:spLocks noGrp="1"/>
          </p:cNvSpPr>
          <p:nvPr>
            <p:ph sz="quarter" idx="2"/>
          </p:nvPr>
        </p:nvSpPr>
        <p:spPr>
          <a:xfrm>
            <a:off x="4845050" y="1589088"/>
            <a:ext cx="3886200" cy="4572000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29700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1268413"/>
            <a:ext cx="3525838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609600" y="1589088"/>
            <a:ext cx="3886200" cy="4572000"/>
          </a:xfrm>
        </p:spPr>
        <p:txBody>
          <a:bodyPr/>
          <a:lstStyle/>
          <a:p>
            <a:pPr marL="0" indent="0" algn="just">
              <a:buFont typeface="Wingdings" pitchFamily="2" charset="2"/>
              <a:buNone/>
            </a:pPr>
            <a:r>
              <a:rPr lang="ru-RU" sz="2400" smtClean="0"/>
              <a:t>У ранньому Середньовіччі переважає аскетична лінія, людська тілесність і природа взагалі сприймаються як такі, що заявляючи про свої права, тільки перешкоджають спасінню душі й </a:t>
            </a:r>
            <a:r>
              <a:rPr lang="uk-UA" sz="2400" smtClean="0"/>
              <a:t>цілого світу.</a:t>
            </a:r>
          </a:p>
          <a:p>
            <a:pPr marL="0" indent="0" algn="just">
              <a:buFont typeface="Wingdings" pitchFamily="2" charset="2"/>
              <a:buNone/>
            </a:pPr>
            <a:r>
              <a:rPr lang="ru-RU" sz="2400" smtClean="0"/>
              <a:t>Пізніше природу й природне починають розглядати як символічні вияви божественної </a:t>
            </a:r>
            <a:r>
              <a:rPr lang="uk-UA" sz="2400" smtClean="0"/>
              <a:t>премудрості, адресовані людині.</a:t>
            </a:r>
          </a:p>
        </p:txBody>
      </p:sp>
      <p:pic>
        <p:nvPicPr>
          <p:cNvPr id="30723" name="Місце для вмісту 4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787900" y="2133600"/>
            <a:ext cx="4037013" cy="3027363"/>
          </a:xfr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609600" y="1589088"/>
            <a:ext cx="3886200" cy="4572000"/>
          </a:xfrm>
        </p:spPr>
        <p:txBody>
          <a:bodyPr/>
          <a:lstStyle/>
          <a:p>
            <a:pPr algn="just"/>
            <a:r>
              <a:rPr lang="ru-RU" sz="2400" smtClean="0"/>
              <a:t>У філософії Нового часу спостерігається принциповий поворот у відносинах людини і природи. Якщо в Середні віки філософія виступала в союзі з богослов’ям, в епоху Відродження – з мистецтвом і гуманітарним знанням, то в Новий час вона опирається на науку.</a:t>
            </a:r>
            <a:endParaRPr lang="uk-UA" sz="2400" smtClean="0"/>
          </a:p>
        </p:txBody>
      </p:sp>
      <p:pic>
        <p:nvPicPr>
          <p:cNvPr id="31747" name="Місце для вмісту 6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427538" y="2060575"/>
            <a:ext cx="4324350" cy="3243263"/>
          </a:xfr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188913"/>
            <a:ext cx="8064500" cy="1760537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5400" b="1" dirty="0" smtClean="0">
                <a:solidFill>
                  <a:schemeClr val="accent4">
                    <a:lumMod val="75000"/>
                  </a:schemeClr>
                </a:solidFill>
              </a:rPr>
              <a:t>Ноосфера</a:t>
            </a:r>
            <a:br>
              <a:rPr lang="uk-UA" sz="54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uk-UA" sz="2000" b="1" dirty="0" err="1" smtClean="0">
                <a:solidFill>
                  <a:schemeClr val="accent1">
                    <a:lumMod val="75000"/>
                  </a:schemeClr>
                </a:solidFill>
              </a:rPr>
              <a:t>Ноосфе́ра</a:t>
            </a: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sz="2000" b="1" dirty="0">
                <a:solidFill>
                  <a:schemeClr val="accent1">
                    <a:lumMod val="75000"/>
                  </a:schemeClr>
                </a:solidFill>
              </a:rPr>
              <a:t>(від </a:t>
            </a:r>
            <a:r>
              <a:rPr lang="uk-UA" sz="2000" b="1" dirty="0" err="1">
                <a:solidFill>
                  <a:schemeClr val="accent1">
                    <a:lumMod val="75000"/>
                  </a:schemeClr>
                </a:solidFill>
              </a:rPr>
              <a:t>грец</a:t>
            </a:r>
            <a:r>
              <a:rPr lang="uk-UA" sz="2000" b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l-GR" sz="2000" b="1" i="1" dirty="0">
                <a:solidFill>
                  <a:schemeClr val="accent1">
                    <a:lumMod val="75000"/>
                  </a:schemeClr>
                </a:solidFill>
              </a:rPr>
              <a:t>νους</a:t>
            </a:r>
            <a:r>
              <a:rPr lang="uk-UA" sz="2000" b="1" dirty="0">
                <a:solidFill>
                  <a:schemeClr val="accent1">
                    <a:lumMod val="75000"/>
                  </a:schemeClr>
                </a:solidFill>
              </a:rPr>
              <a:t> в значенні «розум») — сучасна стадія розвитку біосфери, пов'язана з появою в ній </a:t>
            </a: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</a:rPr>
              <a:t>людства</a:t>
            </a:r>
            <a:endParaRPr lang="uk-UA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2770" name="Місце для вмісту 18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627313" y="2060575"/>
            <a:ext cx="3657600" cy="4587875"/>
          </a:xfr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uk-UA" sz="7200" smtClean="0"/>
              <a:t>Біосфера</a:t>
            </a:r>
          </a:p>
        </p:txBody>
      </p:sp>
      <p:sp>
        <p:nvSpPr>
          <p:cNvPr id="14338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uk-UA" smtClean="0"/>
              <a:t>Біосфера — сфера життя, оболонка Землі, населена живими організмами</a:t>
            </a:r>
          </a:p>
        </p:txBody>
      </p:sp>
      <p:pic>
        <p:nvPicPr>
          <p:cNvPr id="14339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27200" y="2708275"/>
            <a:ext cx="5753100" cy="383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mtClean="0"/>
              <a:t>Ноосфера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609600" y="1589088"/>
            <a:ext cx="3886200" cy="4572000"/>
          </a:xfrm>
        </p:spPr>
        <p:txBody>
          <a:bodyPr>
            <a:normAutofit fontScale="70000" lnSpcReduction="20000"/>
          </a:bodyPr>
          <a:lstStyle/>
          <a:p>
            <a:pPr marL="320040" indent="-320040" algn="just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uk-UA" dirty="0"/>
              <a:t>Основні ідеї Вернадського про ноосферу викладені в його визначній монографії «Наукова думка як планетне явище» та у статті «Декілька слів про ноосферу». В останній він пише: «Людство, взяте в цілому, стає могутньою геологічною силою. І перед ним, перед його думкою та працею, постає питання про перебудову біосфери в інтересах вільно думаючого людства як єдиного цілого. Цей новий стан біосфери, до якого ми, не помічаючи цього, наближаємось, і є «ноосфера» </a:t>
            </a:r>
          </a:p>
        </p:txBody>
      </p:sp>
      <p:pic>
        <p:nvPicPr>
          <p:cNvPr id="33795" name="Місце для вмісту 4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859338" y="2133600"/>
            <a:ext cx="3854450" cy="3001963"/>
          </a:xfr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4845050" y="1589088"/>
            <a:ext cx="3886200" cy="4572000"/>
          </a:xfrm>
        </p:spPr>
        <p:txBody>
          <a:bodyPr>
            <a:normAutofit fontScale="55000" lnSpcReduction="20000"/>
          </a:bodyPr>
          <a:lstStyle/>
          <a:p>
            <a:pPr marL="320040" indent="-320040" algn="just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uk-UA" dirty="0"/>
              <a:t>«Ноосфера, — розвиває вчений свою думку в іншій праці, — нове геологічне явище на нашій планеті. У ній вперше людство стає найбільшою геологічною силою. Вона може і повинна перебудувати своєю працею і думкою сферу свого життя, перебудувати докорінно порівняно з тим, що було раніше. Перед нею відкриваються дедалі ширші творчі можливості. Й, може бути, покоління моєї онуки вже наблизиться до їх розквіту. Ми входимо в ноосферу. Ми вступаємо в неї у новий стихійний геологічний процес… Але важливий для нас факт, що ідеали нашої демократії ідуть в унісон зі стихійним геологічним процесом, із законом природи, відповідають ноосфері. Можна дивитись тому на наше майбутнє впевнено. Воно в наших руках. Ми його не випустимо»</a:t>
            </a:r>
          </a:p>
        </p:txBody>
      </p:sp>
      <p:pic>
        <p:nvPicPr>
          <p:cNvPr id="34819" name="Місце для вмісту 6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27088" y="1989138"/>
            <a:ext cx="3816350" cy="3816350"/>
          </a:xfr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>
            <a:duotone>
              <a:schemeClr val="bg1">
                <a:shade val="90000"/>
                <a:satMod val="140000"/>
              </a:schemeClr>
              <a:schemeClr val="bg1">
                <a:satMod val="120000"/>
              </a:schemeClr>
            </a:duotone>
            <a:extLst>
              <a:ext uri="{BEBA8EAE-BF5A-486C-A8C5-ECC9F3942E4B}"/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smtClean="0"/>
              <a:t>Структура біосфери</a:t>
            </a:r>
          </a:p>
        </p:txBody>
      </p:sp>
      <p:pic>
        <p:nvPicPr>
          <p:cNvPr id="15363" name="Місце для вмісту 11"/>
          <p:cNvPicPr>
            <a:picLocks noGrp="1" noChangeAspect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859338" y="1628775"/>
            <a:ext cx="3810000" cy="3429000"/>
          </a:xfrm>
        </p:spPr>
      </p:pic>
      <p:sp>
        <p:nvSpPr>
          <p:cNvPr id="10" name="Місце для вмісту 9"/>
          <p:cNvSpPr>
            <a:spLocks noGrp="1"/>
          </p:cNvSpPr>
          <p:nvPr>
            <p:ph sz="quarter" idx="2"/>
          </p:nvPr>
        </p:nvSpPr>
        <p:spPr>
          <a:xfrm>
            <a:off x="684213" y="1412875"/>
            <a:ext cx="3886200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uk-UA" sz="2400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400" dirty="0" smtClean="0"/>
              <a:t>-</a:t>
            </a:r>
            <a:r>
              <a:rPr lang="uk-UA" sz="2400" dirty="0" smtClean="0"/>
              <a:t> </a:t>
            </a:r>
            <a:r>
              <a:rPr lang="uk-UA" sz="2400" dirty="0"/>
              <a:t>Верхні шари літосфери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uk-UA" sz="2400" dirty="0"/>
              <a:t>- Нижній шар атмосфери (тропосфера)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uk-UA" sz="2400" dirty="0"/>
              <a:t>- Вся гідросфера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uk-UA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609600" y="1589088"/>
            <a:ext cx="3886200" cy="4572000"/>
          </a:xfrm>
        </p:spPr>
        <p:txBody>
          <a:bodyPr>
            <a:normAutofit fontScale="850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uk-UA" dirty="0" smtClean="0"/>
              <a:t>Біосфера з одного боку є середовищем життя</a:t>
            </a:r>
            <a:r>
              <a:rPr lang="en-US" dirty="0" smtClean="0"/>
              <a:t>,</a:t>
            </a:r>
            <a:r>
              <a:rPr lang="uk-UA" dirty="0" smtClean="0"/>
              <a:t>а з іншого-результатом життєдіяльності організмів.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uk-UA" dirty="0" smtClean="0"/>
              <a:t>Специфіка біосфери полягає в тому</a:t>
            </a:r>
            <a:r>
              <a:rPr lang="en-US" dirty="0" smtClean="0"/>
              <a:t>,</a:t>
            </a:r>
            <a:r>
              <a:rPr lang="uk-UA" dirty="0" smtClean="0"/>
              <a:t>що в ній постійно підтримується пов’язаний з життєдіяльністю організмів кругообіг речовин і чітко направлені потоки енергії.</a:t>
            </a:r>
            <a:endParaRPr lang="uk-UA" dirty="0"/>
          </a:p>
        </p:txBody>
      </p:sp>
      <p:pic>
        <p:nvPicPr>
          <p:cNvPr id="16387" name="Місце для вмісту 4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0" y="1700213"/>
            <a:ext cx="4389438" cy="3714750"/>
          </a:xfr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Місце для вмісту 10"/>
          <p:cNvSpPr>
            <a:spLocks noGrp="1"/>
          </p:cNvSpPr>
          <p:nvPr>
            <p:ph sz="quarter" idx="1"/>
          </p:nvPr>
        </p:nvSpPr>
        <p:spPr>
          <a:xfrm>
            <a:off x="609600" y="1589088"/>
            <a:ext cx="3886200" cy="45720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z="2400" smtClean="0"/>
              <a:t>   </a:t>
            </a:r>
            <a:r>
              <a:rPr lang="uk-UA" sz="2400" smtClean="0"/>
              <a:t>Вперше термін “</a:t>
            </a:r>
            <a:r>
              <a:rPr lang="uk-UA" sz="2400" b="1" smtClean="0"/>
              <a:t>біосфера”</a:t>
            </a:r>
            <a:r>
              <a:rPr lang="uk-UA" sz="2400" smtClean="0"/>
              <a:t> використав австрійський вчений - геолог Е. Зюсс у 1875 р. </a:t>
            </a:r>
            <a:endParaRPr lang="en-US" sz="2400" smtClean="0"/>
          </a:p>
          <a:p>
            <a:pPr marL="0" indent="0">
              <a:buFont typeface="Wingdings" pitchFamily="2" charset="2"/>
              <a:buNone/>
            </a:pPr>
            <a:r>
              <a:rPr lang="en-US" sz="2400" smtClean="0"/>
              <a:t>  </a:t>
            </a:r>
            <a:r>
              <a:rPr lang="uk-UA" sz="2400" smtClean="0"/>
              <a:t>Термін походить від двох слів: “біо” - життя і “сфера”. Таким чином, біосфера - сфера життя або область існування живих організмів на Землі.</a:t>
            </a:r>
          </a:p>
        </p:txBody>
      </p:sp>
      <p:pic>
        <p:nvPicPr>
          <p:cNvPr id="17411" name="Місце для вмісту 12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03800" y="1773238"/>
            <a:ext cx="3689350" cy="4668837"/>
          </a:xfr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539750" y="1341438"/>
            <a:ext cx="3886200" cy="4572000"/>
          </a:xfrm>
        </p:spPr>
        <p:txBody>
          <a:bodyPr/>
          <a:lstStyle/>
          <a:p>
            <a:r>
              <a:rPr lang="en-US" sz="2400" smtClean="0"/>
              <a:t>  </a:t>
            </a:r>
            <a:r>
              <a:rPr lang="uk-UA" sz="2400" smtClean="0"/>
              <a:t>Основоположниками вчення про біосферу є В. І. Вернадський та Тейяр де Шарден. </a:t>
            </a:r>
            <a:endParaRPr lang="en-US" sz="2400" smtClean="0"/>
          </a:p>
          <a:p>
            <a:r>
              <a:rPr lang="en-US" sz="2400" smtClean="0"/>
              <a:t>  </a:t>
            </a:r>
            <a:r>
              <a:rPr lang="uk-UA" sz="2400" smtClean="0"/>
              <a:t>Вони обґрунтували високу хімічну та геологічну активність живої речовини біосфери, підкреслюючи, що розвиток життя на планеті забезпечується особливими фізичними властивостями біосфери</a:t>
            </a:r>
          </a:p>
        </p:txBody>
      </p:sp>
      <p:pic>
        <p:nvPicPr>
          <p:cNvPr id="18435" name="Місце для вмісту 4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716463" y="1557338"/>
            <a:ext cx="2159000" cy="2709862"/>
          </a:xfrm>
        </p:spPr>
      </p:pic>
      <p:pic>
        <p:nvPicPr>
          <p:cNvPr id="18436" name="Рисунок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43663" y="3500438"/>
            <a:ext cx="2286000" cy="304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dirty="0" smtClean="0"/>
              <a:t>Вчення В.Вернадського про біосферу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250825" y="1557338"/>
            <a:ext cx="4395788" cy="4572000"/>
          </a:xfrm>
        </p:spPr>
        <p:txBody>
          <a:bodyPr>
            <a:normAutofit fontScale="700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ru-RU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   </a:t>
            </a:r>
            <a:r>
              <a:rPr lang="ru-RU" dirty="0" err="1" smtClean="0"/>
              <a:t>Уявлення</a:t>
            </a:r>
            <a:r>
              <a:rPr lang="ru-RU" dirty="0" smtClean="0"/>
              <a:t> </a:t>
            </a:r>
            <a:r>
              <a:rPr lang="ru-RU" dirty="0"/>
              <a:t>про </a:t>
            </a:r>
            <a:r>
              <a:rPr lang="ru-RU" dirty="0" err="1"/>
              <a:t>біосферу</a:t>
            </a:r>
            <a:r>
              <a:rPr lang="ru-RU" dirty="0"/>
              <a:t> як </a:t>
            </a:r>
            <a:r>
              <a:rPr lang="ru-RU" dirty="0" err="1"/>
              <a:t>глобальну</a:t>
            </a:r>
            <a:r>
              <a:rPr lang="ru-RU" dirty="0"/>
              <a:t> </a:t>
            </a:r>
            <a:r>
              <a:rPr lang="ru-RU" dirty="0" err="1"/>
              <a:t>єдину</a:t>
            </a:r>
            <a:r>
              <a:rPr lang="ru-RU" dirty="0"/>
              <a:t> систему </a:t>
            </a:r>
            <a:r>
              <a:rPr lang="ru-RU" dirty="0" err="1"/>
              <a:t>Землі</a:t>
            </a:r>
            <a:r>
              <a:rPr lang="ru-RU" dirty="0"/>
              <a:t>, </a:t>
            </a:r>
            <a:r>
              <a:rPr lang="ru-RU" dirty="0" smtClean="0"/>
              <a:t>де увесь </a:t>
            </a:r>
            <a:r>
              <a:rPr lang="ru-RU" dirty="0" err="1"/>
              <a:t>хід</a:t>
            </a:r>
            <a:r>
              <a:rPr lang="ru-RU" dirty="0"/>
              <a:t> </a:t>
            </a:r>
            <a:r>
              <a:rPr lang="ru-RU" dirty="0" err="1"/>
              <a:t>геохімічних</a:t>
            </a:r>
            <a:r>
              <a:rPr lang="ru-RU" dirty="0"/>
              <a:t> та </a:t>
            </a:r>
            <a:r>
              <a:rPr lang="ru-RU" dirty="0" err="1"/>
              <a:t>енергетичних</a:t>
            </a:r>
            <a:r>
              <a:rPr lang="ru-RU" dirty="0"/>
              <a:t> </a:t>
            </a:r>
            <a:r>
              <a:rPr lang="ru-RU" dirty="0" err="1"/>
              <a:t>перетворень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життям</a:t>
            </a:r>
            <a:r>
              <a:rPr lang="ru-RU" dirty="0"/>
              <a:t>, у </a:t>
            </a:r>
            <a:r>
              <a:rPr lang="ru-RU" dirty="0" smtClean="0"/>
              <a:t>20-х роках </a:t>
            </a:r>
            <a:r>
              <a:rPr lang="ru-RU" dirty="0"/>
              <a:t>ХХ ст. </a:t>
            </a:r>
            <a:r>
              <a:rPr lang="ru-RU" dirty="0" err="1"/>
              <a:t>розробив</a:t>
            </a:r>
            <a:r>
              <a:rPr lang="ru-RU" dirty="0"/>
              <a:t> у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працях</a:t>
            </a:r>
            <a:r>
              <a:rPr lang="ru-RU" dirty="0"/>
              <a:t> В.І. </a:t>
            </a:r>
            <a:r>
              <a:rPr lang="ru-RU" dirty="0" err="1"/>
              <a:t>Вернадський</a:t>
            </a:r>
            <a:r>
              <a:rPr lang="ru-RU" dirty="0"/>
              <a:t>. У </a:t>
            </a:r>
            <a:r>
              <a:rPr lang="ru-RU" dirty="0" err="1"/>
              <a:t>наукових</a:t>
            </a:r>
            <a:r>
              <a:rPr lang="ru-RU" dirty="0"/>
              <a:t> колах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 smtClean="0"/>
              <a:t>несподівана</a:t>
            </a:r>
            <a:r>
              <a:rPr lang="ru-RU" dirty="0" smtClean="0"/>
              <a:t> </a:t>
            </a:r>
            <a:r>
              <a:rPr lang="ru-RU" dirty="0"/>
              <a:t>робота не </a:t>
            </a:r>
            <a:r>
              <a:rPr lang="ru-RU" dirty="0" err="1"/>
              <a:t>викликала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дискусій</a:t>
            </a:r>
            <a:r>
              <a:rPr lang="ru-RU" dirty="0"/>
              <a:t>,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 smtClean="0"/>
              <a:t>заціка-вленості</a:t>
            </a:r>
            <a:r>
              <a:rPr lang="ru-RU" dirty="0"/>
              <a:t>. Лише </a:t>
            </a:r>
            <a:r>
              <a:rPr lang="ru-RU" dirty="0" smtClean="0"/>
              <a:t>через </a:t>
            </a:r>
            <a:r>
              <a:rPr lang="ru-RU" dirty="0" err="1" smtClean="0"/>
              <a:t>деякий</a:t>
            </a:r>
            <a:r>
              <a:rPr lang="ru-RU" dirty="0" smtClean="0"/>
              <a:t> </a:t>
            </a:r>
            <a:r>
              <a:rPr lang="ru-RU" dirty="0"/>
              <a:t>час </a:t>
            </a:r>
            <a:r>
              <a:rPr lang="ru-RU" dirty="0" err="1"/>
              <a:t>публікації</a:t>
            </a:r>
            <a:r>
              <a:rPr lang="ru-RU" dirty="0"/>
              <a:t>, </a:t>
            </a:r>
            <a:r>
              <a:rPr lang="ru-RU" dirty="0" err="1"/>
              <a:t>присвячені</a:t>
            </a:r>
            <a:r>
              <a:rPr lang="ru-RU" dirty="0"/>
              <a:t> </a:t>
            </a:r>
            <a:r>
              <a:rPr lang="ru-RU" dirty="0" err="1"/>
              <a:t>біосфері</a:t>
            </a:r>
            <a:r>
              <a:rPr lang="ru-RU" dirty="0"/>
              <a:t>, </a:t>
            </a:r>
            <a:r>
              <a:rPr lang="ru-RU" dirty="0" err="1"/>
              <a:t>набули</a:t>
            </a:r>
            <a:r>
              <a:rPr lang="ru-RU" dirty="0"/>
              <a:t>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, і </a:t>
            </a:r>
            <a:r>
              <a:rPr lang="ru-RU" dirty="0" err="1" smtClean="0"/>
              <a:t>тисячі</a:t>
            </a:r>
            <a:r>
              <a:rPr lang="ru-RU" dirty="0"/>
              <a:t> </a:t>
            </a:r>
            <a:r>
              <a:rPr lang="ru-RU" dirty="0" err="1" smtClean="0"/>
              <a:t>спеціалістів</a:t>
            </a:r>
            <a:r>
              <a:rPr lang="ru-RU" dirty="0"/>
              <a:t>, </a:t>
            </a:r>
            <a:r>
              <a:rPr lang="ru-RU" dirty="0" err="1"/>
              <a:t>немовби</a:t>
            </a:r>
            <a:r>
              <a:rPr lang="ru-RU" dirty="0"/>
              <a:t> разом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прозріли</a:t>
            </a:r>
            <a:r>
              <a:rPr lang="ru-RU" dirty="0"/>
              <a:t> і почали </a:t>
            </a:r>
            <a:r>
              <a:rPr lang="ru-RU" dirty="0" err="1"/>
              <a:t>відроджувати</a:t>
            </a:r>
            <a:r>
              <a:rPr lang="ru-RU" dirty="0"/>
              <a:t>, </a:t>
            </a:r>
            <a:r>
              <a:rPr lang="ru-RU" dirty="0" err="1"/>
              <a:t>самі</a:t>
            </a:r>
            <a:r>
              <a:rPr lang="ru-RU" dirty="0"/>
              <a:t> того не </a:t>
            </a:r>
            <a:r>
              <a:rPr lang="ru-RU" dirty="0" err="1" smtClean="0"/>
              <a:t>підозрюючи</a:t>
            </a:r>
            <a:r>
              <a:rPr lang="ru-RU" dirty="0"/>
              <a:t>, </a:t>
            </a:r>
            <a:r>
              <a:rPr lang="ru-RU" dirty="0" err="1"/>
              <a:t>давні</a:t>
            </a:r>
            <a:r>
              <a:rPr lang="ru-RU" dirty="0"/>
              <a:t> </a:t>
            </a:r>
            <a:r>
              <a:rPr lang="ru-RU" dirty="0" err="1"/>
              <a:t>ідеї</a:t>
            </a:r>
            <a:r>
              <a:rPr lang="ru-RU" dirty="0"/>
              <a:t> В.І. </a:t>
            </a:r>
            <a:r>
              <a:rPr lang="ru-RU" dirty="0" err="1"/>
              <a:t>Вернадського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19459" name="Місце для вмісту 4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03800" y="2133600"/>
            <a:ext cx="3960813" cy="2374900"/>
          </a:xfr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Місце для вмісту 4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1844675"/>
            <a:ext cx="4052888" cy="4137025"/>
          </a:xfrm>
        </p:spPr>
      </p:pic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4845050" y="1589088"/>
            <a:ext cx="3886200" cy="4572000"/>
          </a:xfrm>
        </p:spPr>
        <p:txBody>
          <a:bodyPr>
            <a:normAutofit fontScale="70000" lnSpcReduction="20000"/>
          </a:bodyPr>
          <a:lstStyle/>
          <a:p>
            <a:pPr marL="320040" indent="-320040" algn="just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/>
              <a:t>За </a:t>
            </a:r>
            <a:r>
              <a:rPr lang="ru-RU" dirty="0" err="1"/>
              <a:t>Володимиром</a:t>
            </a:r>
            <a:r>
              <a:rPr lang="ru-RU" dirty="0"/>
              <a:t> </a:t>
            </a:r>
            <a:r>
              <a:rPr lang="ru-RU" dirty="0" err="1"/>
              <a:t>Івановичем</a:t>
            </a:r>
            <a:r>
              <a:rPr lang="ru-RU" dirty="0"/>
              <a:t>, </a:t>
            </a:r>
            <a:r>
              <a:rPr lang="ru-RU" dirty="0" err="1"/>
              <a:t>біосфера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оболонка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, склад, структура </a:t>
            </a:r>
            <a:r>
              <a:rPr lang="ru-RU" dirty="0" smtClean="0"/>
              <a:t>і </a:t>
            </a:r>
            <a:r>
              <a:rPr lang="uk-UA" dirty="0" smtClean="0"/>
              <a:t>енергетика </a:t>
            </a:r>
            <a:r>
              <a:rPr lang="uk-UA" dirty="0"/>
              <a:t>якої значною мірою обумовлені життєдіяльністю живих організмів. </a:t>
            </a:r>
            <a:r>
              <a:rPr lang="uk-UA" dirty="0" smtClean="0"/>
              <a:t>Крім </a:t>
            </a:r>
            <a:r>
              <a:rPr lang="ru-RU" dirty="0" smtClean="0"/>
              <a:t>того</a:t>
            </a:r>
            <a:r>
              <a:rPr lang="ru-RU" dirty="0"/>
              <a:t>, </a:t>
            </a:r>
            <a:r>
              <a:rPr lang="ru-RU" dirty="0" err="1"/>
              <a:t>вчений</a:t>
            </a:r>
            <a:r>
              <a:rPr lang="ru-RU" dirty="0"/>
              <a:t> </a:t>
            </a:r>
            <a:r>
              <a:rPr lang="ru-RU" dirty="0" err="1"/>
              <a:t>трактував</a:t>
            </a:r>
            <a:r>
              <a:rPr lang="ru-RU" dirty="0"/>
              <a:t> </a:t>
            </a:r>
            <a:r>
              <a:rPr lang="ru-RU" dirty="0" err="1"/>
              <a:t>біосферу</a:t>
            </a:r>
            <a:r>
              <a:rPr lang="ru-RU" dirty="0"/>
              <a:t> як ту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нашої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smtClean="0"/>
              <a:t>колись </a:t>
            </a:r>
            <a:r>
              <a:rPr lang="uk-UA" dirty="0" smtClean="0"/>
              <a:t>існувало </a:t>
            </a:r>
            <a:r>
              <a:rPr lang="uk-UA" dirty="0"/>
              <a:t>життя і яка постійно зазнає або зазнавала дії живих організмів. Ідеї </a:t>
            </a:r>
            <a:r>
              <a:rPr lang="uk-UA" dirty="0" err="1" smtClean="0"/>
              <a:t>Вернад</a:t>
            </a:r>
            <a:r>
              <a:rPr lang="ru-RU" dirty="0" err="1" smtClean="0"/>
              <a:t>ського</a:t>
            </a:r>
            <a:r>
              <a:rPr lang="ru-RU" dirty="0" smtClean="0"/>
              <a:t> </a:t>
            </a:r>
            <a:r>
              <a:rPr lang="ru-RU" dirty="0" err="1"/>
              <a:t>по-справжньому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оцінені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у </a:t>
            </a:r>
            <a:r>
              <a:rPr lang="ru-RU" dirty="0" err="1"/>
              <a:t>другій</a:t>
            </a:r>
            <a:r>
              <a:rPr lang="ru-RU" dirty="0"/>
              <a:t> </a:t>
            </a:r>
            <a:r>
              <a:rPr lang="ru-RU" dirty="0" err="1" smtClean="0"/>
              <a:t>половині</a:t>
            </a:r>
            <a:r>
              <a:rPr lang="ru-RU" dirty="0" smtClean="0"/>
              <a:t> </a:t>
            </a:r>
            <a:r>
              <a:rPr lang="ru-RU" dirty="0" err="1" smtClean="0"/>
              <a:t>століття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 smtClean="0"/>
              <a:t>після</a:t>
            </a:r>
            <a:r>
              <a:rPr lang="ru-RU" dirty="0"/>
              <a:t> </a:t>
            </a:r>
            <a:r>
              <a:rPr lang="uk-UA" dirty="0" smtClean="0"/>
              <a:t>виникнення </a:t>
            </a:r>
            <a:r>
              <a:rPr lang="uk-UA" dirty="0"/>
              <a:t>концепції про екосистеми.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395288" y="1628775"/>
            <a:ext cx="3886200" cy="4572000"/>
          </a:xfrm>
        </p:spPr>
        <p:txBody>
          <a:bodyPr>
            <a:normAutofit fontScale="77500" lnSpcReduction="20000"/>
          </a:bodyPr>
          <a:lstStyle/>
          <a:p>
            <a:pPr marL="320040" indent="-320040" algn="just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uk-UA" dirty="0"/>
              <a:t>Слід звернути увагу на ствердження В. І. Вернадського про те, що біосфера - планетарне явище космічного характеру. Виходячи з уявлення про біосферу, як про земний, але одночасно й космічний механізм, В. І. Вернадський пов'язував її утворення та еволюцію з організованістю Космосу. "Для нас є зрозумілим,- писав він,- що життя є явище космічне, а не суто земне".</a:t>
            </a:r>
          </a:p>
        </p:txBody>
      </p:sp>
      <p:pic>
        <p:nvPicPr>
          <p:cNvPr id="21507" name="Місце для вмісту 4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76825" y="1628775"/>
            <a:ext cx="3527425" cy="4657725"/>
          </a:xfr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есічна">
  <a:themeElements>
    <a:clrScheme name="Ості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Пересічна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380</TotalTime>
  <Words>1179</Words>
  <Application>Microsoft Office PowerPoint</Application>
  <PresentationFormat>Экран (4:3)</PresentationFormat>
  <Paragraphs>39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21</vt:i4>
      </vt:variant>
    </vt:vector>
  </HeadingPairs>
  <TitlesOfParts>
    <vt:vector size="35" baseType="lpstr">
      <vt:lpstr>Calibri</vt:lpstr>
      <vt:lpstr>Arial</vt:lpstr>
      <vt:lpstr>Wingdings</vt:lpstr>
      <vt:lpstr>Wingdings 2</vt:lpstr>
      <vt:lpstr>Tw Cen MT</vt:lpstr>
      <vt:lpstr>Comic Sans MS</vt:lpstr>
      <vt:lpstr>Пересічна</vt:lpstr>
      <vt:lpstr>Пересічна</vt:lpstr>
      <vt:lpstr>Пересічна</vt:lpstr>
      <vt:lpstr>Пересічна</vt:lpstr>
      <vt:lpstr>Пересічна</vt:lpstr>
      <vt:lpstr>Пересічна</vt:lpstr>
      <vt:lpstr>Пересічна</vt:lpstr>
      <vt:lpstr>Пересічна</vt:lpstr>
      <vt:lpstr>Підготувала учениця 11 класу  Махновська Вікторія</vt:lpstr>
      <vt:lpstr>Біосфера</vt:lpstr>
      <vt:lpstr>Структура біосфери</vt:lpstr>
      <vt:lpstr>Слайд 4</vt:lpstr>
      <vt:lpstr>Слайд 5</vt:lpstr>
      <vt:lpstr>Слайд 6</vt:lpstr>
      <vt:lpstr>Вчення В.Вернадського про біосферу</vt:lpstr>
      <vt:lpstr>Слайд 8</vt:lpstr>
      <vt:lpstr>Слайд 9</vt:lpstr>
      <vt:lpstr>"Початку життя в тому Космосі, який ми спостерігаємо, не було, оскільки не було початку цього Космосу. Життя вічне, оскільки вічний Космос". </vt:lpstr>
      <vt:lpstr>Якби на Землі було відсутнє життя,,обличчя її було б таким же незмінним і хімічно інертним, як нерухоме обличчя Місяця, як інертні уламки небесних світил.» (І.В.Вернадський)</vt:lpstr>
      <vt:lpstr>Слайд 12</vt:lpstr>
      <vt:lpstr>Слайд 13</vt:lpstr>
      <vt:lpstr>Слайд 14</vt:lpstr>
      <vt:lpstr>ЕВОЛЮЦІЯ СВІТОГЛЯДНИХ УЯВЛЕНЬ У ПРОЦЕСІ ВЗАЄМОДІЇ ЛЮДИНИ І ПРИРОДИ</vt:lpstr>
      <vt:lpstr>Слайд 16</vt:lpstr>
      <vt:lpstr>Слайд 17</vt:lpstr>
      <vt:lpstr>Слайд 18</vt:lpstr>
      <vt:lpstr>Ноосфера Ноосфе́ра (від грец. νους в значенні «розум») — сучасна стадія розвитку біосфери, пов'язана з появою в ній людства</vt:lpstr>
      <vt:lpstr>Ноосфера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</dc:title>
  <dc:creator>MYRON</dc:creator>
  <cp:lastModifiedBy>Leshek</cp:lastModifiedBy>
  <cp:revision>23</cp:revision>
  <dcterms:created xsi:type="dcterms:W3CDTF">2012-04-16T09:02:46Z</dcterms:created>
  <dcterms:modified xsi:type="dcterms:W3CDTF">2013-12-22T23:25:15Z</dcterms:modified>
</cp:coreProperties>
</file>