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4" r:id="rId4"/>
    <p:sldId id="258" r:id="rId5"/>
    <p:sldId id="275" r:id="rId6"/>
    <p:sldId id="276" r:id="rId7"/>
    <p:sldId id="259" r:id="rId8"/>
    <p:sldId id="260" r:id="rId9"/>
    <p:sldId id="261" r:id="rId10"/>
    <p:sldId id="277" r:id="rId11"/>
    <p:sldId id="262" r:id="rId12"/>
    <p:sldId id="278" r:id="rId13"/>
    <p:sldId id="279" r:id="rId14"/>
    <p:sldId id="280" r:id="rId15"/>
    <p:sldId id="264" r:id="rId16"/>
    <p:sldId id="281" r:id="rId17"/>
    <p:sldId id="265" r:id="rId18"/>
    <p:sldId id="266" r:id="rId19"/>
    <p:sldId id="267" r:id="rId20"/>
    <p:sldId id="268" r:id="rId21"/>
    <p:sldId id="270" r:id="rId22"/>
    <p:sldId id="271" r:id="rId23"/>
    <p:sldId id="273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A71C3E-46EC-4D5D-8786-DF2BB1E0416A}">
          <p14:sldIdLst>
            <p14:sldId id="256"/>
            <p14:sldId id="257"/>
            <p14:sldId id="274"/>
            <p14:sldId id="258"/>
            <p14:sldId id="275"/>
            <p14:sldId id="276"/>
            <p14:sldId id="259"/>
            <p14:sldId id="260"/>
            <p14:sldId id="261"/>
            <p14:sldId id="277"/>
            <p14:sldId id="262"/>
            <p14:sldId id="278"/>
            <p14:sldId id="279"/>
            <p14:sldId id="280"/>
            <p14:sldId id="264"/>
            <p14:sldId id="281"/>
            <p14:sldId id="265"/>
            <p14:sldId id="266"/>
            <p14:sldId id="267"/>
            <p14:sldId id="268"/>
            <p14:sldId id="270"/>
            <p14:sldId id="271"/>
            <p14:sldId id="27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250" autoAdjust="0"/>
  </p:normalViewPr>
  <p:slideViewPr>
    <p:cSldViewPr>
      <p:cViewPr>
        <p:scale>
          <a:sx n="80" d="100"/>
          <a:sy n="80" d="100"/>
        </p:scale>
        <p:origin x="-12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uk-UA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Діаграма вирішення</a:t>
            </a:r>
            <a:r>
              <a:rPr lang="uk-UA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конфліктів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18964148898101016"/>
          <c:y val="1.67970754572243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72582763014137"/>
          <c:y val="0.14224323399692804"/>
          <c:w val="0.51322003145091954"/>
          <c:h val="0.52224179676684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Експериментальна група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блок баз. комфорту</c:v>
                </c:pt>
                <c:pt idx="1">
                  <c:v>блок особистого зростання</c:v>
                </c:pt>
                <c:pt idx="2">
                  <c:v>блок міжособ. вз/дій</c:v>
                </c:pt>
                <c:pt idx="3">
                  <c:v>блок потенц. агресії</c:v>
                </c:pt>
                <c:pt idx="4">
                  <c:v>блок пізнання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19</c:v>
                </c:pt>
                <c:pt idx="2">
                  <c:v>26</c:v>
                </c:pt>
                <c:pt idx="3">
                  <c:v>31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 група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блок баз. комфорту</c:v>
                </c:pt>
                <c:pt idx="1">
                  <c:v>блок особистого зростання</c:v>
                </c:pt>
                <c:pt idx="2">
                  <c:v>блок міжособ. вз/дій</c:v>
                </c:pt>
                <c:pt idx="3">
                  <c:v>блок потенц. агресії</c:v>
                </c:pt>
                <c:pt idx="4">
                  <c:v>блок пізнання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7</c:v>
                </c:pt>
                <c:pt idx="3">
                  <c:v>19</c:v>
                </c:pt>
                <c:pt idx="4">
                  <c:v>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610816"/>
        <c:axId val="64361600"/>
      </c:barChart>
      <c:catAx>
        <c:axId val="62610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64361600"/>
        <c:crosses val="autoZero"/>
        <c:auto val="1"/>
        <c:lblAlgn val="ctr"/>
        <c:lblOffset val="100"/>
        <c:noMultiLvlLbl val="0"/>
      </c:catAx>
      <c:valAx>
        <c:axId val="6436160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defRPr>
            </a:pPr>
            <a:endParaRPr lang="ru-RU"/>
          </a:p>
        </c:txPr>
        <c:crossAx val="6261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205343899980555"/>
          <c:y val="0.79180002927364335"/>
          <c:w val="0.334425022728018"/>
          <c:h val="0.20819997072635668"/>
        </c:manualLayout>
      </c:layout>
      <c:overlay val="0"/>
      <c:txPr>
        <a:bodyPr/>
        <a:lstStyle/>
        <a:p>
          <a:pPr>
            <a:defRPr sz="11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23CDC-E1FB-4C33-BF64-77B2907C6BB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FD00A-9F18-4D0E-8B21-6D7D3EBC8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2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D00A-9F18-4D0E-8B21-6D7D3EBC8A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0B35786-7E9D-4823-A11E-B30BE230E027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FD6612-C3D0-4624-A4FD-85C9260170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19672" y="2348880"/>
            <a:ext cx="5832648" cy="194421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Джерела виникнення </a:t>
            </a:r>
            <a:br>
              <a:rPr lang="uk-UA" sz="48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uk-UA" sz="48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167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71600" y="1867471"/>
            <a:ext cx="7056784" cy="2857673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Традиційне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виокремлення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видів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ґрунтується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супе-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речності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конфліктуючих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сторін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С. Чейз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запропонував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18-рівневу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структурну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класифікацію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охоплює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явища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внутрішньоособис-тісного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міжособистісного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рівня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до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державами,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наці-ями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аж до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протистояння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Захід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Схід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А. Г.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Здравомислов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7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63688" y="1340768"/>
            <a:ext cx="5472608" cy="66712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8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вирішення</a:t>
            </a:r>
            <a:r>
              <a:rPr lang="ru-RU" sz="28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endParaRPr lang="uk-UA" sz="105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98153" y="2348880"/>
            <a:ext cx="7056784" cy="331236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Розглянемо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деякі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із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використовуються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у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конфліктології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Наприклад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системність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дослідження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будь-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якої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проблеми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за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системним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підходом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передбачає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порівняно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цілісне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її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вивчення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проте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складність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застосування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такого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підходу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полягає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зокрема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у тому,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сам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об'єкт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не є системою. Для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розв'язання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важливо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забезпечити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оптимальне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співвідношення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емпіричного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теоретичного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компонентів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пізнання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при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їх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вивченні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endParaRPr lang="ru-RU" sz="2400" b="1" dirty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783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71600" y="1628800"/>
            <a:ext cx="7056784" cy="3577753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Ситуативний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підхід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передбачає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вибір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для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аналізу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певної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ситуації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яка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певні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часові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просторові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межі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також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ґрунтовний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набір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змістовних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його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характеристик.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Ситуативний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підхід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пов'язаний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з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динамічною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моделлю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Розглядаючи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статистичний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метод у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дослідженні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слід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зауважити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він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змогу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встановити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закономірності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взаємозалежності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допомагає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зробити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узагальнення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основі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отриманих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статистичних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даних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багатьох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випадків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4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71600" y="1628800"/>
            <a:ext cx="7056784" cy="3577753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Метод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експертних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оцінок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або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експертного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інтерв'ю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застосовується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для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прогнозування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розвитку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тих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інших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явищ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На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основі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точки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зору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спеціалістів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мають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певний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професійний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досвід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робиться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якісна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кількісна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оцінка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об'єктивних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суб'єктивних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факторів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впливають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При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цьому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важливу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роль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відіграє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правильний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підбір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фахівців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формулювання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питань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для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дослідження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й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оцінки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endParaRPr lang="ru-RU" sz="2400" b="1" dirty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662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72" y="3590907"/>
            <a:ext cx="2983261" cy="201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38" y="1318557"/>
            <a:ext cx="3045930" cy="1845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10481" r="-759" b="11394"/>
          <a:stretch/>
        </p:blipFill>
        <p:spPr>
          <a:xfrm>
            <a:off x="4939196" y="2564904"/>
            <a:ext cx="3111465" cy="182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65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71600" y="2132856"/>
            <a:ext cx="7245494" cy="352839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Узагальненої</a:t>
            </a:r>
            <a:r>
              <a:rPr lang="ru-RU" sz="22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теорії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яку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обирають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для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дослідження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</a:t>
            </a:r>
            <a:r>
              <a:rPr lang="ru-RU" sz="22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асобів</a:t>
            </a:r>
            <a:r>
              <a:rPr lang="ru-RU" sz="22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отримання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конфліктологічної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інформації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Засоби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передачі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отриманої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інформації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    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Проблеми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доцільно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звернути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увагу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небезпечність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використання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тестів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іноземних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авторів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Річ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у тому,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спостерігаються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труднощі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пов'язані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з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мовою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традиціями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культурою, характером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етносів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їхньою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ментальністю</a:t>
            </a:r>
            <a:r>
              <a:rPr lang="ru-RU" sz="22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endParaRPr lang="ru-RU" sz="2200" b="1" dirty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835696" y="1196752"/>
            <a:ext cx="5472608" cy="76560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Ефективність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вирішення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залежать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багатьох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чинників</a:t>
            </a:r>
            <a:r>
              <a:rPr lang="ru-RU" sz="2400" b="1" i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…</a:t>
            </a:r>
            <a:endParaRPr lang="ru-RU" sz="2400" b="1" i="1" dirty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  <a:p>
            <a:pPr algn="ctr"/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14681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03980" y="1412776"/>
            <a:ext cx="5040560" cy="396044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В.Столін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сформулював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такі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вимоги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до методик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різного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виду: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процедуру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дослідження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слід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задавати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у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вигляді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однозначного алгоритму;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аналіз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результатів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має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включати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статистично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обґрунтовані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підрахунку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тестові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шкали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повинні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бути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перевірені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репрезентативність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надійність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валідність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ведення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банку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даних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зібраних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з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усіх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використаних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методик.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1728192" cy="2278072"/>
          </a:xfrm>
          <a:prstGeom prst="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1110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/>
          <a:stretch/>
        </p:blipFill>
        <p:spPr>
          <a:xfrm>
            <a:off x="6444208" y="4250277"/>
            <a:ext cx="1892300" cy="1135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5362" r="13395"/>
          <a:stretch/>
        </p:blipFill>
        <p:spPr>
          <a:xfrm>
            <a:off x="6624228" y="2348880"/>
            <a:ext cx="1368152" cy="1400481"/>
          </a:xfrm>
          <a:prstGeom prst="round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835696" y="1151224"/>
            <a:ext cx="5472608" cy="76560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Розвиток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зазвичай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йде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у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наступній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послідовності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:</a:t>
            </a:r>
            <a:endParaRPr lang="uk-UA" sz="10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71600" y="2183897"/>
            <a:ext cx="5144166" cy="2685263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Ч.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Ліксон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передбачає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психотехнологію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розв'язання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яка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має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сім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етапів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: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знімання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масок;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відмова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установки "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тільки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перемога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";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знаходження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кількох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можливих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рішень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оцінка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варіантів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вибір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кращого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з них;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-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прагнення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до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діалогу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порозуміння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21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384376" cy="2304256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1200" b="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200" b="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6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2790170"/>
              </p:ext>
            </p:extLst>
          </p:nvPr>
        </p:nvGraphicFramePr>
        <p:xfrm>
          <a:off x="1043608" y="1052736"/>
          <a:ext cx="420846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355976" y="1196752"/>
            <a:ext cx="3680998" cy="439248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Будь-яке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порушення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спілкування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може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привести до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endParaRPr lang="ru-RU" sz="2100" b="1" dirty="0" smtClean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  <a:p>
            <a:r>
              <a:rPr lang="ru-RU" sz="21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Іноді</a:t>
            </a:r>
            <a:r>
              <a:rPr lang="ru-RU" sz="21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людина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виражається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недостатньо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визначено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ясно, і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тоді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слова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можуть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бути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зрозумілі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неправильно. Часто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виникає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нерозуміння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відносно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того,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мається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увазі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Перешкодою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можуть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стати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приховані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припущення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А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іноді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внаслідок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нерозуміння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ворожості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або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образ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спілкування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взагалі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1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припиняється</a:t>
            </a:r>
            <a:r>
              <a:rPr lang="ru-RU" sz="21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endParaRPr lang="ru-RU" sz="2100" b="1" dirty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43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03648" y="1151224"/>
            <a:ext cx="6552728" cy="76560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Головні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джерела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спричинених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недосконалим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виробництвом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неправильним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керівництвом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: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71600" y="1988840"/>
            <a:ext cx="7245494" cy="367240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1.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Недоліки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організації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управління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Часто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виникають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тому,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одному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працівникові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можуть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давати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вказівки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кілька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керівників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Такі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вказівки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не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завжди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погоджені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собою,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викликає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непорозуміння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дезорганізацію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роботі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  <a:b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   2.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Нечітко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визначені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права і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обов'язки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Це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має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наслідком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перебирання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себе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працівниками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функцій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їм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більше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подобаються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або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легше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виконувати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20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Внаслідок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цього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відбувається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блокування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чиїхось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інтересів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виливається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конфліктну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ситуацію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   3.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Інформація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прийнятна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для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однієї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сторони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неприйнятна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для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іншої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Здебільшого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це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—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неповні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й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неточні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факти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чутки,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дезінформують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партнерів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 </a:t>
            </a:r>
            <a:b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  </a:t>
            </a:r>
            <a:b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15911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63688" y="1340768"/>
            <a:ext cx="5472608" cy="66712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Типи</a:t>
            </a:r>
            <a:r>
              <a:rPr lang="ru-RU" sz="28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endParaRPr lang="uk-UA" sz="105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592" y="2492896"/>
            <a:ext cx="7200800" cy="273630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(з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латини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– «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зіткнення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») -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це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зіткнення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протилежно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спрямованих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несумісних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одна з одною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тенденцій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(потреб,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інтересів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ціннісних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орієнтацій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соціальних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установок,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планів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тощо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) у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свідомості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окремо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взятого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індивіда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в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міжособистісних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взаємодіях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міжособистісних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стосунках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індивідів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груп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людей.</a:t>
            </a:r>
          </a:p>
          <a:p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218977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44028"/>
            <a:ext cx="3888432" cy="260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689" r="3316"/>
          <a:stretch/>
        </p:blipFill>
        <p:spPr>
          <a:xfrm>
            <a:off x="4067944" y="2348880"/>
            <a:ext cx="4080600" cy="3059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924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1196752"/>
            <a:ext cx="6552728" cy="76560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управління</a:t>
            </a:r>
            <a:r>
              <a:rPr lang="ru-RU" sz="2400" b="1" i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i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конфліктами</a:t>
            </a:r>
            <a:endParaRPr lang="ru-RU" sz="2400" b="1" i="1" dirty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2276872"/>
            <a:ext cx="7245494" cy="331236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управління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конфліктами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поділяються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на: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внутрішньоособистісні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впливу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окрему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особистість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структурні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профілактики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та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ліквідації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організаційних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міжособистісні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стилі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поведінки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персональні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– переговори;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управління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поведінкою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особистості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–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методи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передбачають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агресивні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дії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використовуються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дуже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рідко</a:t>
            </a:r>
            <a:r>
              <a:rPr lang="ru-RU" sz="20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784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99592" y="1484784"/>
            <a:ext cx="7245494" cy="331236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Багато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фахівців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займаються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питаннями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розв’язання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професійно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 </a:t>
            </a:r>
            <a:r>
              <a:rPr lang="ru-RU" sz="24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вважають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процес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управління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конфліктами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залежить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безлічі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факторів</a:t>
            </a:r>
            <a:r>
              <a:rPr lang="ru-RU" sz="24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значна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частина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яких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погано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піддається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керівному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впливові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endParaRPr lang="ru-RU" sz="2400" b="1" dirty="0" smtClean="0">
              <a:ln w="1905"/>
              <a:gradFill>
                <a:gsLst>
                  <a:gs pos="0">
                    <a:srgbClr val="6B6149">
                      <a:shade val="20000"/>
                      <a:satMod val="200000"/>
                    </a:srgbClr>
                  </a:gs>
                  <a:gs pos="78000">
                    <a:srgbClr val="6B6149">
                      <a:tint val="90000"/>
                      <a:shade val="89000"/>
                      <a:satMod val="220000"/>
                    </a:srgbClr>
                  </a:gs>
                  <a:gs pos="100000">
                    <a:srgbClr val="6B61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+mj-ea"/>
              <a:cs typeface="+mj-cs"/>
            </a:endParaRPr>
          </a:p>
          <a:p>
            <a:r>
              <a:rPr lang="ru-RU" sz="24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Наприклад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до них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можна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віднести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погляди особи,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мотиви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й потреби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індивідів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груп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 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Вирішення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являє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собою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усунення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цілком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частково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причин,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породили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або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зміну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цілей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стилю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поведінки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учасників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конфлікту</a:t>
            </a:r>
            <a:r>
              <a:rPr lang="ru-RU" sz="24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22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619672" y="1700808"/>
            <a:ext cx="5616624" cy="129614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Дякую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19672" y="3429000"/>
            <a:ext cx="5616624" cy="129614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 увагу!!!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5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87824" y="1988840"/>
            <a:ext cx="3158302" cy="2376264"/>
          </a:xfrm>
          <a:prstGeom prst="round2Diag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Підготував</a:t>
            </a:r>
          </a:p>
          <a:p>
            <a:pPr algn="r"/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чень 11-А класу </a:t>
            </a:r>
          </a:p>
          <a:p>
            <a:pPr algn="r"/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Федорчук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Ілля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5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592" y="2276872"/>
            <a:ext cx="7200800" cy="338437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Найчастіше</a:t>
            </a:r>
            <a:r>
              <a:rPr lang="ru-RU" sz="2200" b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виникають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такі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чотири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типи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внутрішньоособистісні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інтраперсональні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),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виникають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рівні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однієї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особистості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наприклад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на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рівні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безпосередньо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викладача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або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студента);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міжособистісні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інтерперсональні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),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виникають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двома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особистостями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наприклад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двома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студентами);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внутрішньогрупові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інтрогрупові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),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виникають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всередині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групи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зокрема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конкретною особою і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групою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міжгрупові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(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інтергрупові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),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які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виникають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між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соціальними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2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групами</a:t>
            </a:r>
            <a:r>
              <a:rPr lang="ru-RU" sz="22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</a:t>
            </a:r>
          </a:p>
          <a:p>
            <a:endParaRPr lang="uk-UA" sz="22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1340768"/>
            <a:ext cx="5472608" cy="66712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Причини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виникнення</a:t>
            </a:r>
            <a:r>
              <a:rPr lang="ru-RU" sz="2800" b="1" i="1" dirty="0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конфліктів</a:t>
            </a:r>
            <a:endParaRPr lang="uk-UA" sz="1050" dirty="0"/>
          </a:p>
        </p:txBody>
      </p:sp>
    </p:spTree>
    <p:extLst>
      <p:ext uri="{BB962C8B-B14F-4D97-AF65-F5344CB8AC3E}">
        <p14:creationId xmlns:p14="http://schemas.microsoft.com/office/powerpoint/2010/main" val="3744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99592" y="1268760"/>
            <a:ext cx="7200800" cy="44644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Головним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джерелом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виникнення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конфліктних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ситуацій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для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багатьох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організацій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є причини,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породжені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трудовим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процесом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Серед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них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варто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назвати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фактори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перешкоджають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виконанню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працівниками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своїх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обов'язків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Наприклад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безпосередній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взаємозв'язок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працівників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негативно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впливають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один на одного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технологічному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ланцюжку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;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невиконання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функціональних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обов'язків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системі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"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керівник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-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підлеглий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",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не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забезпечує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належні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умови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для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успішної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діяльності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підлеглих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ін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 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Конфлікти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процесі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трудової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діяльності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викликаються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також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факторами,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перешкоджають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досягненню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таких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цілей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як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високий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заробіток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сприятливі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умови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праці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й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відпочинку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5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9592" y="1700808"/>
            <a:ext cx="7200800" cy="338437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Конфлікти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породжують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психологічні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особливості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людських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відносин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такі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як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взаємні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симпатії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й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антипатії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людей,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що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ведуть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до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їхньої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сумісності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і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несумісності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Відповідно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до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цих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причин у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колективі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може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скластися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несприятлива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психологічна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 атмосфера, так звана "атмосфера </a:t>
            </a:r>
            <a:r>
              <a:rPr lang="ru-RU" sz="2800" b="1" dirty="0" err="1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нетерпимості</a:t>
            </a:r>
            <a:r>
              <a:rPr lang="ru-RU" sz="2800" b="1" dirty="0">
                <a:ln w="1905"/>
                <a:gradFill>
                  <a:gsLst>
                    <a:gs pos="0">
                      <a:srgbClr val="6B6149">
                        <a:shade val="20000"/>
                        <a:satMod val="200000"/>
                      </a:srgbClr>
                    </a:gs>
                    <a:gs pos="78000">
                      <a:srgbClr val="6B61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B61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+mj-ea"/>
                <a:cs typeface="+mj-cs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95568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271256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42" y="1628800"/>
            <a:ext cx="4061506" cy="22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74754"/>
            <a:ext cx="3528392" cy="224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397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4176464" cy="599440"/>
          </a:xfrm>
        </p:spPr>
        <p:txBody>
          <a:bodyPr/>
          <a:lstStyle/>
          <a:p>
            <a:r>
              <a:rPr lang="uk-UA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Класифікація конфліктів</a:t>
            </a:r>
            <a:endParaRPr lang="ru-RU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2039396"/>
              </p:ext>
            </p:extLst>
          </p:nvPr>
        </p:nvGraphicFramePr>
        <p:xfrm>
          <a:off x="971600" y="1340768"/>
          <a:ext cx="7128792" cy="42502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598"/>
                <a:gridCol w="1205280"/>
                <a:gridCol w="1800959"/>
                <a:gridCol w="3676955"/>
              </a:tblGrid>
              <a:tr h="60913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Gabriola" pitchFamily="82" charset="0"/>
                        </a:rPr>
                        <a:t>№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Основа класифікації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Види  конфліктів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Загальна  характеристика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453828">
                <a:tc rowSpan="4">
                  <a:txBody>
                    <a:bodyPr/>
                    <a:lstStyle/>
                    <a:p>
                      <a:r>
                        <a:rPr lang="uk-UA" sz="1700" baseline="0" dirty="0" smtClean="0">
                          <a:latin typeface="Gabriola" pitchFamily="82" charset="0"/>
                        </a:rPr>
                        <a:t> 1.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Сфера прояву конфлікту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Економічні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 основі лежать економічні протиріччя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453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Ідеологічні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основі лежать протиріччя в поглядах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453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Соціально-побутові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 основі лежать протиріччя соціальної сфери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541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Сімейно-побутові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основі лежить протиріччя сімейних стосунків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1126907">
                <a:tc rowSpan="2">
                  <a:txBody>
                    <a:bodyPr/>
                    <a:lstStyle/>
                    <a:p>
                      <a:r>
                        <a:rPr lang="uk-UA" sz="1700" dirty="0" smtClean="0">
                          <a:latin typeface="Gabriola" pitchFamily="82" charset="0"/>
                        </a:rPr>
                        <a:t> 2.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Ступінь тривалості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baseline="0" dirty="0" smtClean="0">
                          <a:latin typeface="Gabriola" pitchFamily="82" charset="0"/>
                        </a:rPr>
                        <a:t>та</a:t>
                      </a:r>
                    </a:p>
                    <a:p>
                      <a:pPr algn="ctr"/>
                      <a:r>
                        <a:rPr lang="uk-UA" sz="1700" baseline="0" dirty="0" smtClean="0">
                          <a:latin typeface="Gabriola" pitchFamily="82" charset="0"/>
                        </a:rPr>
                        <a:t>напруження конфлікту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Бурхливі швидкоплинні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Виникають на основі індивідуальних особливостей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індивіда, відрізняються агресивністю та крайньою </a:t>
                      </a:r>
                      <a:r>
                        <a:rPr lang="uk-UA" sz="1700" baseline="0" dirty="0" err="1" smtClean="0">
                          <a:latin typeface="Gabriola" pitchFamily="82" charset="0"/>
                        </a:rPr>
                        <a:t>ворожнечістю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конфліктуючих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60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Гострі тривалі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Виникають при наявності глибоких протиріч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3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082540"/>
              </p:ext>
            </p:extLst>
          </p:nvPr>
        </p:nvGraphicFramePr>
        <p:xfrm>
          <a:off x="1043608" y="1063144"/>
          <a:ext cx="6912767" cy="4814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432047"/>
                <a:gridCol w="1224137"/>
                <a:gridCol w="1800200"/>
                <a:gridCol w="3456383"/>
              </a:tblGrid>
              <a:tr h="828405">
                <a:tc rowSpan="2">
                  <a:txBody>
                    <a:bodyPr/>
                    <a:lstStyle/>
                    <a:p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0" dirty="0" err="1" smtClean="0">
                          <a:latin typeface="Gabriola" pitchFamily="82" charset="0"/>
                        </a:rPr>
                        <a:t>Слабовиражений</a:t>
                      </a:r>
                      <a:r>
                        <a:rPr lang="uk-UA" sz="1700" b="0" baseline="0" dirty="0" smtClean="0">
                          <a:latin typeface="Gabriola" pitchFamily="82" charset="0"/>
                        </a:rPr>
                        <a:t> і </a:t>
                      </a:r>
                      <a:r>
                        <a:rPr lang="uk-UA" sz="1700" b="0" baseline="0" dirty="0" err="1" smtClean="0">
                          <a:latin typeface="Gabriola" pitchFamily="82" charset="0"/>
                        </a:rPr>
                        <a:t>млявоплинний</a:t>
                      </a:r>
                      <a:r>
                        <a:rPr lang="uk-UA" sz="1700" b="0" baseline="0" dirty="0" smtClean="0">
                          <a:latin typeface="Gabriola" pitchFamily="82" charset="0"/>
                        </a:rPr>
                        <a:t> конфлікт</a:t>
                      </a:r>
                      <a:endParaRPr lang="ru-RU" sz="1700" b="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0" u="none" dirty="0" err="1" smtClean="0">
                          <a:latin typeface="Gabriola" pitchFamily="82" charset="0"/>
                        </a:rPr>
                        <a:t>Пов</a:t>
                      </a:r>
                      <a:r>
                        <a:rPr lang="en-US" sz="1700" b="0" u="none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b="0" u="none" dirty="0" err="1" smtClean="0">
                          <a:latin typeface="Gabriola" pitchFamily="82" charset="0"/>
                        </a:rPr>
                        <a:t>язані</a:t>
                      </a:r>
                      <a:r>
                        <a:rPr lang="uk-UA" sz="1700" b="0" u="none" dirty="0" smtClean="0">
                          <a:latin typeface="Gabriola" pitchFamily="82" charset="0"/>
                        </a:rPr>
                        <a:t> з не дуже гострими протиріччями, або ж</a:t>
                      </a:r>
                      <a:r>
                        <a:rPr lang="uk-UA" sz="1700" b="0" u="none" baseline="0" dirty="0" smtClean="0">
                          <a:latin typeface="Gabriola" pitchFamily="82" charset="0"/>
                        </a:rPr>
                        <a:t> з пасивністю однієї із сторони</a:t>
                      </a:r>
                      <a:endParaRPr lang="ru-RU" sz="1700" b="0" u="none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Слабовиражені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та</a:t>
                      </a:r>
                    </a:p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 швидкоплинні 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Пов</a:t>
                      </a:r>
                      <a:r>
                        <a:rPr lang="en-US" sz="170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язані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з поверхневими причинами,носять епізодичний характер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37">
                <a:tc rowSpan="4">
                  <a:txBody>
                    <a:bodyPr/>
                    <a:lstStyle/>
                    <a:p>
                      <a:r>
                        <a:rPr lang="uk-UA" sz="1700" dirty="0" smtClean="0">
                          <a:latin typeface="Gabriola" pitchFamily="82" charset="0"/>
                        </a:rPr>
                        <a:t> 3.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Суб</a:t>
                      </a:r>
                      <a:r>
                        <a:rPr lang="en-US" sz="170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єкти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конфліктної взаємодії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Внутрішньоособові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Пов</a:t>
                      </a:r>
                      <a:r>
                        <a:rPr lang="en-US" sz="170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язані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із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зіткненням протилежно направлених мотивів особистості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Міжособові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Суб</a:t>
                      </a:r>
                      <a:r>
                        <a:rPr lang="en-US" sz="170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єктами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є дві особи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Конфлікти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</a:t>
                      </a:r>
                      <a:r>
                        <a:rPr lang="en-US" sz="1700" baseline="0" dirty="0" smtClean="0">
                          <a:latin typeface="Gabriola" pitchFamily="82" charset="0"/>
                        </a:rPr>
                        <a:t>“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особистість-група</a:t>
                      </a:r>
                      <a:r>
                        <a:rPr lang="en-US" sz="1700" baseline="0" dirty="0" smtClean="0">
                          <a:latin typeface="Gabriola" pitchFamily="82" charset="0"/>
                        </a:rPr>
                        <a:t>”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Суб</a:t>
                      </a:r>
                      <a:r>
                        <a:rPr lang="en-US" sz="170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єкти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конфлікту: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з однієї сторони є особистість, а з іншої-група (мікрогрупа)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Міжгрупові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 smtClean="0">
                          <a:latin typeface="Gabriola" pitchFamily="82" charset="0"/>
                        </a:rPr>
                        <a:t>Суб</a:t>
                      </a:r>
                      <a:r>
                        <a:rPr lang="en-US" sz="170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єкти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конфлікту є малі соціальні групи або мікрогрупи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405"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Gabriola" pitchFamily="82" charset="0"/>
                        </a:rPr>
                        <a:t> 4.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Соціальні наслідки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Конструктивні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В основі таких конфліктів лежать об</a:t>
                      </a:r>
                      <a:r>
                        <a:rPr lang="en-US" sz="170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єктивні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</a:t>
                      </a:r>
                      <a:r>
                        <a:rPr lang="uk-UA" sz="1700" dirty="0" err="1" smtClean="0">
                          <a:latin typeface="Gabriola" pitchFamily="82" charset="0"/>
                        </a:rPr>
                        <a:t>протиріччя.Спонукають</a:t>
                      </a:r>
                      <a:r>
                        <a:rPr lang="uk-UA" sz="1700" dirty="0" smtClean="0">
                          <a:latin typeface="Gabriola" pitchFamily="82" charset="0"/>
                        </a:rPr>
                        <a:t> до розвитку соціальної системи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7452320" y="7533456"/>
            <a:ext cx="6400800" cy="538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6416" y="7749480"/>
            <a:ext cx="3125788" cy="4513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80312" y="7605464"/>
            <a:ext cx="3127375" cy="44805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14"/>
          </p:nvPr>
        </p:nvSpPr>
        <p:spPr>
          <a:xfrm>
            <a:off x="8892480" y="7101408"/>
            <a:ext cx="3124200" cy="2743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3503144"/>
              </p:ext>
            </p:extLst>
          </p:nvPr>
        </p:nvGraphicFramePr>
        <p:xfrm>
          <a:off x="1043608" y="1326185"/>
          <a:ext cx="6984776" cy="41190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441144"/>
                <a:gridCol w="1396955"/>
                <a:gridCol w="1838099"/>
                <a:gridCol w="3308578"/>
              </a:tblGrid>
              <a:tr h="1547228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0" i="0" dirty="0" smtClean="0">
                          <a:latin typeface="Gabriola" pitchFamily="82" charset="0"/>
                        </a:rPr>
                        <a:t>Деструктивні конфлікти</a:t>
                      </a:r>
                      <a:endParaRPr lang="ru-RU" sz="1700" b="0" i="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0" dirty="0" smtClean="0">
                          <a:latin typeface="Gabriola" pitchFamily="82" charset="0"/>
                        </a:rPr>
                        <a:t>В основі таких конфліктів,як</a:t>
                      </a:r>
                      <a:r>
                        <a:rPr lang="uk-UA" sz="1700" b="0" baseline="0" dirty="0" smtClean="0">
                          <a:latin typeface="Gabriola" pitchFamily="82" charset="0"/>
                        </a:rPr>
                        <a:t> правило,лежать </a:t>
                      </a:r>
                      <a:r>
                        <a:rPr lang="uk-UA" sz="1700" b="0" baseline="0" dirty="0" err="1" smtClean="0">
                          <a:latin typeface="Gabriola" pitchFamily="82" charset="0"/>
                        </a:rPr>
                        <a:t>суб</a:t>
                      </a:r>
                      <a:r>
                        <a:rPr lang="en-US" sz="1700" b="0" baseline="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b="0" baseline="0" dirty="0" err="1" smtClean="0">
                          <a:latin typeface="Gabriola" pitchFamily="82" charset="0"/>
                        </a:rPr>
                        <a:t>єктивні</a:t>
                      </a:r>
                      <a:r>
                        <a:rPr lang="uk-UA" sz="1700" b="0" baseline="0" dirty="0" smtClean="0">
                          <a:latin typeface="Gabriola" pitchFamily="82" charset="0"/>
                        </a:rPr>
                        <a:t> причини. Вони створюють соціальну напруженість та ведуть до руйнації соціальної системи</a:t>
                      </a:r>
                      <a:endParaRPr lang="ru-RU" sz="1700" b="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032">
                <a:tc rowSpan="2"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5.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Предмет конфлікту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Реалістичні (предметні)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Мають чіткий предмет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2779">
                <a:tc v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Нереалістичні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конфлікти (безпредметні) конфлікти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latin typeface="Gabriola" pitchFamily="82" charset="0"/>
                        </a:rPr>
                        <a:t>Не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мають чіткого предмета або мають предмет, який не є </a:t>
                      </a:r>
                      <a:r>
                        <a:rPr lang="uk-UA" sz="1700" baseline="0" dirty="0" err="1" smtClean="0">
                          <a:latin typeface="Gabriola" pitchFamily="82" charset="0"/>
                        </a:rPr>
                        <a:t>життєвоважливим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для одного або обох </a:t>
                      </a:r>
                      <a:r>
                        <a:rPr lang="uk-UA" sz="1700" baseline="0" dirty="0" err="1" smtClean="0">
                          <a:latin typeface="Gabriola" pitchFamily="82" charset="0"/>
                        </a:rPr>
                        <a:t>суб</a:t>
                      </a:r>
                      <a:r>
                        <a:rPr lang="en-US" sz="1700" baseline="0" dirty="0" smtClean="0">
                          <a:latin typeface="Gabriola" pitchFamily="82" charset="0"/>
                        </a:rPr>
                        <a:t>’</a:t>
                      </a:r>
                      <a:r>
                        <a:rPr lang="uk-UA" sz="1700" baseline="0" dirty="0" err="1" smtClean="0">
                          <a:latin typeface="Gabriola" pitchFamily="82" charset="0"/>
                        </a:rPr>
                        <a:t>єктів</a:t>
                      </a:r>
                      <a:r>
                        <a:rPr lang="uk-UA" sz="1700" baseline="0" dirty="0" smtClean="0">
                          <a:latin typeface="Gabriola" pitchFamily="82" charset="0"/>
                        </a:rPr>
                        <a:t> конфлікту</a:t>
                      </a:r>
                      <a:endParaRPr lang="ru-RU" sz="1700" dirty="0">
                        <a:latin typeface="Gabriola" pitchFamily="82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63688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 </a:t>
            </a:r>
            <a:endParaRPr lang="ru-RU" b="0" i="0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208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3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00000"/>
      </a:accent1>
      <a:accent2>
        <a:srgbClr val="927D4B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C0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922</TotalTime>
  <Words>1150</Words>
  <Application>Microsoft Office PowerPoint</Application>
  <PresentationFormat>Экран (4:3)</PresentationFormat>
  <Paragraphs>111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конфліктів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виникнення  конфліктів</dc:title>
  <dc:creator>Пользователь</dc:creator>
  <cp:lastModifiedBy>Admin</cp:lastModifiedBy>
  <cp:revision>74</cp:revision>
  <dcterms:created xsi:type="dcterms:W3CDTF">2014-12-01T18:51:19Z</dcterms:created>
  <dcterms:modified xsi:type="dcterms:W3CDTF">2014-12-08T20:51:18Z</dcterms:modified>
</cp:coreProperties>
</file>