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1" r:id="rId9"/>
    <p:sldId id="265" r:id="rId10"/>
    <p:sldId id="262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94660"/>
  </p:normalViewPr>
  <p:slideViewPr>
    <p:cSldViewPr>
      <p:cViewPr>
        <p:scale>
          <a:sx n="76" d="100"/>
          <a:sy n="76" d="100"/>
        </p:scale>
        <p:origin x="-132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1BBFD-6FA0-4352-A0DF-4497EBAE99DE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01235-07D9-427E-8E1A-DAB44396D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01235-07D9-427E-8E1A-DAB44396D6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3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BF9809-D55F-475D-9966-0D3BEB18A97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9A7A7E-3703-4128-A8FC-1C2FE40285F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9809-D55F-475D-9966-0D3BEB18A97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A7E-3703-4128-A8FC-1C2FE4028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9809-D55F-475D-9966-0D3BEB18A97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A7E-3703-4128-A8FC-1C2FE4028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BF9809-D55F-475D-9966-0D3BEB18A97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9A7A7E-3703-4128-A8FC-1C2FE40285F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9809-D55F-475D-9966-0D3BEB18A97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A7E-3703-4128-A8FC-1C2FE40285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9809-D55F-475D-9966-0D3BEB18A97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A7E-3703-4128-A8FC-1C2FE40285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A7E-3703-4128-A8FC-1C2FE40285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9809-D55F-475D-9966-0D3BEB18A97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9809-D55F-475D-9966-0D3BEB18A97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A7E-3703-4128-A8FC-1C2FE40285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9809-D55F-475D-9966-0D3BEB18A97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A7E-3703-4128-A8FC-1C2FE4028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9809-D55F-475D-9966-0D3BEB18A97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9A7A7E-3703-4128-A8FC-1C2FE40285F5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9809-D55F-475D-9966-0D3BEB18A97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9A7A7E-3703-4128-A8FC-1C2FE40285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20BF9809-D55F-475D-9966-0D3BEB18A97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709A7A7E-3703-4128-A8FC-1C2FE40285F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509120"/>
            <a:ext cx="5616624" cy="2016224"/>
          </a:xfrm>
        </p:spPr>
        <p:txBody>
          <a:bodyPr/>
          <a:lstStyle/>
          <a:p>
            <a:r>
              <a:rPr lang="ru-RU" dirty="0" err="1" smtClean="0"/>
              <a:t>Григор</a:t>
            </a:r>
            <a:r>
              <a:rPr lang="ru-RU" dirty="0" smtClean="0"/>
              <a:t> Татьяна и </a:t>
            </a:r>
            <a:r>
              <a:rPr lang="ru-RU" dirty="0" err="1" smtClean="0"/>
              <a:t>Осадчук</a:t>
            </a:r>
            <a:r>
              <a:rPr lang="ru-RU" dirty="0" smtClean="0"/>
              <a:t> Валерия</a:t>
            </a:r>
            <a:br>
              <a:rPr lang="ru-RU" dirty="0" smtClean="0"/>
            </a:br>
            <a:r>
              <a:rPr lang="ru-RU" dirty="0" smtClean="0"/>
              <a:t>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10Б класс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2012 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Официально – деловой стиль 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-315415"/>
            <a:ext cx="4392488" cy="4032448"/>
          </a:xfrm>
        </p:spPr>
        <p:txBody>
          <a:bodyPr>
            <a:noAutofit/>
          </a:bodyPr>
          <a:lstStyle/>
          <a:p>
            <a:endParaRPr lang="ru-RU" sz="1100" dirty="0" smtClean="0"/>
          </a:p>
          <a:p>
            <a:r>
              <a:rPr lang="ru-RU" dirty="0" smtClean="0"/>
              <a:t>Вид документа должен соответствовать данной ситуации и компетенции учреждения. Форма документов разных видов унифицирована. Многие документы состоят из отдельных элементов </a:t>
            </a:r>
            <a:r>
              <a:rPr lang="ru-RU" dirty="0" smtClean="0"/>
              <a:t>- </a:t>
            </a:r>
            <a:r>
              <a:rPr lang="ru-RU" dirty="0" smtClean="0"/>
              <a:t>реквизитов, набор которых определяется видом и назначением документа (например, адресант, адресат, дата, наименование документа, подпись). </a:t>
            </a:r>
            <a:endParaRPr lang="ru-RU" dirty="0" smtClean="0"/>
          </a:p>
          <a:p>
            <a:endParaRPr lang="ru-RU" sz="1100" dirty="0" smtClean="0"/>
          </a:p>
        </p:txBody>
      </p:sp>
      <p:pic>
        <p:nvPicPr>
          <p:cNvPr id="6" name="Рисунок 5" descr="article_124_6cefb97f1ff11220ac76a967a3f8435e1298578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73635"/>
            <a:ext cx="3328033" cy="24960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тексте документа обычно выделяются две смысловые части: в одной излагаются причины, основания и цели составления документа, в другой - вывод, предложения, просьбы, рекомендации, распоряжения. Некоторые документы могут состоять из одной части: заявление, приказ, письмо.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88640"/>
            <a:ext cx="4187957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3916506" cy="1995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Образцы некоторых деловых бумаг.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59299" y="548680"/>
            <a:ext cx="4572000" cy="2585323"/>
          </a:xfrm>
          <a:prstGeom prst="rect">
            <a:avLst/>
          </a:prstGeom>
          <a:solidFill>
            <a:srgbClr val="FFEC7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Заявление</a:t>
            </a:r>
          </a:p>
          <a:p>
            <a:r>
              <a:rPr lang="ru-RU" i="1" dirty="0">
                <a:solidFill>
                  <a:schemeClr val="bg1"/>
                </a:solidFill>
              </a:rPr>
              <a:t>Прошу Вас предоставить мне недельный отпуск для поездки домой по семейным обстоятельствам. Прилагаю письмо с сообщением о болезни моей матери. 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                         10 </a:t>
            </a:r>
            <a:r>
              <a:rPr lang="ru-RU" i="1" dirty="0">
                <a:solidFill>
                  <a:schemeClr val="bg1"/>
                </a:solidFill>
              </a:rPr>
              <a:t>января 1974 г.</a:t>
            </a:r>
          </a:p>
          <a:p>
            <a:r>
              <a:rPr lang="ru-RU" i="1" dirty="0">
                <a:solidFill>
                  <a:schemeClr val="bg1"/>
                </a:solidFill>
              </a:rPr>
              <a:t> (подпись)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9299" y="3356992"/>
            <a:ext cx="4572000" cy="3139321"/>
          </a:xfrm>
          <a:prstGeom prst="rect">
            <a:avLst/>
          </a:prstGeom>
          <a:solidFill>
            <a:srgbClr val="FFEC7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Расписка.</a:t>
            </a:r>
          </a:p>
          <a:p>
            <a:r>
              <a:rPr lang="ru-RU" i="1" dirty="0">
                <a:solidFill>
                  <a:schemeClr val="bg1"/>
                </a:solidFill>
              </a:rPr>
              <a:t>Я, Антон Иванов, учащийся 5 "Б" класса, получил в школьной библиотеке 1 (один) экземпляров «Толкового словаря русского языка» С. И. Ожегова и Н. Ю. Шведовой для проведения урока русского языка . Книги обязуюсь вернуть в этот же день.</a:t>
            </a:r>
          </a:p>
          <a:p>
            <a:r>
              <a:rPr lang="ru-RU" i="1" dirty="0">
                <a:solidFill>
                  <a:schemeClr val="bg1"/>
                </a:solidFill>
              </a:rPr>
              <a:t> 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23 </a:t>
            </a:r>
            <a:r>
              <a:rPr lang="ru-RU" i="1" dirty="0">
                <a:solidFill>
                  <a:schemeClr val="bg1"/>
                </a:solidFill>
              </a:rPr>
              <a:t>марта 2000 г. </a:t>
            </a:r>
            <a:r>
              <a:rPr lang="ru-RU" i="1" dirty="0" smtClean="0">
                <a:solidFill>
                  <a:schemeClr val="bg1"/>
                </a:solidFill>
              </a:rPr>
              <a:t>          А</a:t>
            </a:r>
            <a:r>
              <a:rPr lang="ru-RU" i="1" dirty="0">
                <a:solidFill>
                  <a:schemeClr val="bg1"/>
                </a:solidFill>
              </a:rPr>
              <a:t>. Иванов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0" y="1593821"/>
            <a:ext cx="4104064" cy="489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785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56" y="2564904"/>
            <a:ext cx="5614903" cy="37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Современный официально-деловой стиль относится к числу книжных стилей и функционирует в форме письменной речи. Устная форма официально-деловой речи - выступления на торжественных собраниях, заседаниях, приемах, доклады государственных и общественных деятелей и т. д. </a:t>
            </a:r>
          </a:p>
        </p:txBody>
      </p:sp>
    </p:spTree>
    <p:extLst>
      <p:ext uri="{BB962C8B-B14F-4D97-AF65-F5344CB8AC3E}">
        <p14:creationId xmlns:p14="http://schemas.microsoft.com/office/powerpoint/2010/main" val="152673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644008" y="1052736"/>
            <a:ext cx="4059560" cy="50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Официально-деловой стиль обслуживает сугубо официальные и чрезвычайно важные сферы человеческих взаимоотношений: отношения между государственной властью и населением, между странами, между предприятиями, учреждениями и организациями, между личностью и обществом. Фактически от рождения и до смерти человек находится в сфере действия официально-деловой речи.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1" y="332656"/>
            <a:ext cx="4176464" cy="596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380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699335" y="836712"/>
            <a:ext cx="6248400" cy="4064496"/>
          </a:xfrm>
        </p:spPr>
        <p:txBody>
          <a:bodyPr>
            <a:noAutofit/>
          </a:bodyPr>
          <a:lstStyle/>
          <a:p>
            <a:r>
              <a:rPr lang="ru-RU" sz="2000" dirty="0"/>
              <a:t>Итак, официально-деловая речь - один из важнейших стилей русского литературного языка, играющего большую роль в жизни общества. Он строг, официален и по-своему выразителен. Подлинная официально-деловая речь не имеет и не должна иметь ничего общего с </a:t>
            </a:r>
            <a:r>
              <a:rPr lang="ru-RU" sz="2000" dirty="0" err="1"/>
              <a:t>канцеляритом</a:t>
            </a:r>
            <a:r>
              <a:rPr lang="ru-RU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2339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45" y="4035829"/>
            <a:ext cx="50958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012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35896" cy="1460776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Список использованной литературы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99695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http://www.licey.net/russian/culture/5_3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2420888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wikipedia.org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66137" y="3594784"/>
            <a:ext cx="308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http://images.yandex.ua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98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20574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План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1268760"/>
            <a:ext cx="54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Введение</a:t>
            </a:r>
            <a:br>
              <a:rPr lang="ru-RU" sz="2400" dirty="0" smtClean="0"/>
            </a:br>
            <a:r>
              <a:rPr lang="ru-RU" sz="2400" dirty="0" smtClean="0"/>
              <a:t>1.Официально-деловой </a:t>
            </a:r>
            <a:r>
              <a:rPr lang="ru-RU" sz="2400" dirty="0"/>
              <a:t>стиль </a:t>
            </a:r>
            <a:r>
              <a:rPr lang="ru-RU" sz="2400" dirty="0" smtClean="0"/>
              <a:t>среди </a:t>
            </a:r>
            <a:r>
              <a:rPr lang="ru-RU" sz="2400" dirty="0"/>
              <a:t>книжных стилей </a:t>
            </a:r>
            <a:r>
              <a:rPr lang="ru-RU" sz="2400" dirty="0" smtClean="0"/>
              <a:t>языка.</a:t>
            </a:r>
            <a:br>
              <a:rPr lang="ru-RU" sz="2400" dirty="0" smtClean="0"/>
            </a:br>
            <a:r>
              <a:rPr lang="ru-RU" sz="2400" dirty="0" smtClean="0"/>
              <a:t>2.Особенности.</a:t>
            </a:r>
            <a:br>
              <a:rPr lang="ru-RU" sz="2400" dirty="0" smtClean="0"/>
            </a:br>
            <a:r>
              <a:rPr lang="ru-RU" sz="2400" dirty="0" smtClean="0"/>
              <a:t>3.Две разновидности стиля.</a:t>
            </a:r>
            <a:br>
              <a:rPr lang="ru-RU" sz="2400" dirty="0" smtClean="0"/>
            </a:br>
            <a:r>
              <a:rPr lang="ru-RU" sz="2400" dirty="0" smtClean="0"/>
              <a:t>4.Официально-деловые документы.</a:t>
            </a:r>
          </a:p>
          <a:p>
            <a:r>
              <a:rPr lang="ru-RU" sz="2400" dirty="0"/>
              <a:t>5. Современный официально-деловой стиль 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6.Вывод.</a:t>
            </a:r>
            <a:br>
              <a:rPr lang="ru-RU" sz="2400" dirty="0" smtClean="0"/>
            </a:br>
            <a:r>
              <a:rPr lang="ru-RU" sz="2400" dirty="0" smtClean="0"/>
              <a:t>Литература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760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708400" y="260350"/>
            <a:ext cx="5435600" cy="6481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Официально-деловой стиль — функциональный стиль речи, среда речевого общения в сфере официальных отношений.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Эта сфера охватывает международные отношения, юриспруденцию, экономику, военную отрасль, сферу рекламы, общение в официальных учреждениях, правительственную деятельность.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284984"/>
            <a:ext cx="3411577" cy="33569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0" y="836712"/>
            <a:ext cx="4320480" cy="61926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Среди книжных стилей языка официально-деловой стиль выделяется своей относительной устойчивостью и замкнутостью. С течением времени он, естественно, подвергается некоторым изменениям, вызванным характером самого содержания, но многие его черты, исторически сложившиеся жанры, специфическая лексика, фразеология, синтаксические обороты придают ему в целом консервативный характер.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901048" cy="500134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843808" y="908720"/>
            <a:ext cx="6300192" cy="759288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сжатость, компактность изложения, экономное использование языковых средств;</a:t>
            </a:r>
          </a:p>
          <a:p>
            <a:r>
              <a:rPr lang="ru-RU" sz="1600" dirty="0" smtClean="0"/>
              <a:t>широкое использование терминологии, </a:t>
            </a:r>
            <a:r>
              <a:rPr lang="ru-RU" sz="1600" dirty="0" smtClean="0"/>
              <a:t>наименований, наличие </a:t>
            </a:r>
            <a:r>
              <a:rPr lang="ru-RU" sz="1600" dirty="0" smtClean="0"/>
              <a:t>особого запаса лексики и </a:t>
            </a:r>
            <a:r>
              <a:rPr lang="ru-RU" sz="1600" dirty="0" smtClean="0"/>
              <a:t>фразеологии, </a:t>
            </a:r>
            <a:r>
              <a:rPr lang="ru-RU" sz="1600" dirty="0" smtClean="0"/>
              <a:t>включение в текст сложносокращенных слов, аббревиатур;</a:t>
            </a:r>
          </a:p>
          <a:p>
            <a:r>
              <a:rPr lang="ru-RU" sz="1600" dirty="0" smtClean="0"/>
              <a:t>частое употребление отглагольных существительных, отыменных предлогов </a:t>
            </a:r>
            <a:r>
              <a:rPr lang="ru-RU" sz="1600" dirty="0" smtClean="0"/>
              <a:t>,сложных союзов, </a:t>
            </a:r>
            <a:r>
              <a:rPr lang="ru-RU" sz="1600" dirty="0" smtClean="0"/>
              <a:t>а также различных устойчивых </a:t>
            </a:r>
            <a:r>
              <a:rPr lang="ru-RU" sz="1600" dirty="0" smtClean="0"/>
              <a:t>словосочетаний</a:t>
            </a:r>
          </a:p>
          <a:p>
            <a:r>
              <a:rPr lang="ru-RU" sz="1600" dirty="0" smtClean="0"/>
              <a:t>повествовательный </a:t>
            </a:r>
            <a:r>
              <a:rPr lang="ru-RU" sz="1600" dirty="0" smtClean="0"/>
              <a:t>характер изложения, использование номинативных предложений с перечислением;</a:t>
            </a:r>
          </a:p>
          <a:p>
            <a:r>
              <a:rPr lang="ru-RU" sz="1600" dirty="0" smtClean="0"/>
              <a:t>прямой порядок слов в предложении как преобладающий принцип его конструирования;</a:t>
            </a:r>
          </a:p>
          <a:p>
            <a:r>
              <a:rPr lang="ru-RU" sz="1600" dirty="0" smtClean="0"/>
              <a:t>тенденция к употреблению сложных предложений, отражающих логическое подчинение одних фактов другим;</a:t>
            </a:r>
          </a:p>
          <a:p>
            <a:r>
              <a:rPr lang="ru-RU" sz="1600" dirty="0" smtClean="0"/>
              <a:t>почти полное отсутствие эмоционально-экспрессивных речевых средств;</a:t>
            </a:r>
          </a:p>
          <a:p>
            <a:r>
              <a:rPr lang="ru-RU" sz="1600" dirty="0" smtClean="0"/>
              <a:t>слабая индивидуализация стиля.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36096" y="-315416"/>
            <a:ext cx="3851920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</a:t>
            </a:r>
            <a:endParaRPr lang="ru-RU" sz="3600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User\Рабочий стол\презент\clip5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15" y="192071"/>
            <a:ext cx="2678512" cy="333771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9" y="3866131"/>
            <a:ext cx="2553038" cy="282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21417_html_m348ec4b6.gif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71600" y="188640"/>
            <a:ext cx="7200800" cy="648292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136770" y="260648"/>
            <a:ext cx="8820472" cy="3200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Неоднородность тематики и разнообразие жанров позволяют выделить в рассматриваемом стиле две разновидности: </a:t>
            </a:r>
            <a:endParaRPr lang="ru-RU" sz="33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официально-документальный </a:t>
            </a:r>
            <a:r>
              <a:rPr lang="ru-RU" sz="3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стиль и обиходно-деловой стиль</a:t>
            </a:r>
            <a:r>
              <a:rPr lang="ru-RU" sz="3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/>
          </a:p>
          <a:p>
            <a:r>
              <a:rPr lang="ru-RU" sz="2900" dirty="0"/>
              <a:t>В свою очередь, в первом можно выделить язык законодательных документов, связанных с деятельностью государственных органов, и язык дипломатических актов, связанных с международными отношениями.</a:t>
            </a:r>
          </a:p>
          <a:p>
            <a:endParaRPr lang="ru-RU" sz="2900" dirty="0"/>
          </a:p>
          <a:p>
            <a:r>
              <a:rPr lang="ru-RU" sz="2900" dirty="0"/>
              <a:t>В обиходно-деловом стиле различаются по содержанию, жанрам и по характеру используемых языковых средств служебная переписка между учреждениями и организациями, с одной стороны, и частные деловые </a:t>
            </a:r>
            <a:r>
              <a:rPr lang="ru-RU" sz="2900" dirty="0" smtClean="0"/>
              <a:t> бумаги — </a:t>
            </a:r>
            <a:r>
              <a:rPr lang="ru-RU" sz="2900" dirty="0"/>
              <a:t>с другой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8" y="3356992"/>
            <a:ext cx="8446956" cy="325732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87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491880" y="1772816"/>
            <a:ext cx="5328592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Определение </a:t>
            </a:r>
            <a:r>
              <a:rPr lang="ru-RU" sz="2000" b="1" dirty="0" smtClean="0"/>
              <a:t>служебный документ </a:t>
            </a:r>
            <a:r>
              <a:rPr lang="ru-RU" sz="2000" dirty="0" smtClean="0"/>
              <a:t>разграничивает две сферы общественной практики: </a:t>
            </a:r>
            <a:r>
              <a:rPr lang="ru-RU" sz="2000" i="1" dirty="0" smtClean="0"/>
              <a:t>административно-управленческую</a:t>
            </a:r>
            <a:r>
              <a:rPr lang="ru-RU" sz="2000" dirty="0" smtClean="0"/>
              <a:t>, где используются служебные документы, и </a:t>
            </a:r>
            <a:r>
              <a:rPr lang="ru-RU" sz="2000" i="1" dirty="0" smtClean="0"/>
              <a:t>научно-техническую</a:t>
            </a:r>
            <a:r>
              <a:rPr lang="ru-RU" sz="2000" dirty="0" smtClean="0"/>
              <a:t>, где применяется техническая или научная документация. </a:t>
            </a:r>
          </a:p>
          <a:p>
            <a:endParaRPr lang="ru-RU" dirty="0" smtClean="0"/>
          </a:p>
        </p:txBody>
      </p:sp>
      <p:pic>
        <p:nvPicPr>
          <p:cNvPr id="2050" name="Picture 2" descr="C:\Documents and Settings\User\Рабочий стол\презент\Bezim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268760"/>
            <a:ext cx="2857520" cy="385762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5040560" cy="337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72941" y="123078"/>
            <a:ext cx="5112568" cy="6741368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/>
              <a:t>Служебные документы обладают следующими обязательными качествами: </a:t>
            </a:r>
          </a:p>
          <a:p>
            <a:r>
              <a:rPr lang="ru-RU" sz="2200" dirty="0"/>
              <a:t>достоверность и объективность; </a:t>
            </a:r>
          </a:p>
          <a:p>
            <a:r>
              <a:rPr lang="ru-RU" sz="2200" dirty="0"/>
              <a:t>точность, исключающая двоякое понимание текста; </a:t>
            </a:r>
          </a:p>
          <a:p>
            <a:r>
              <a:rPr lang="ru-RU" sz="2200" dirty="0"/>
              <a:t>максимальная краткость, лаконизм формулировок; </a:t>
            </a:r>
          </a:p>
          <a:p>
            <a:r>
              <a:rPr lang="ru-RU" sz="2200" dirty="0"/>
              <a:t>безупречность в юридическом отношении; </a:t>
            </a:r>
          </a:p>
          <a:p>
            <a:r>
              <a:rPr lang="ru-RU" sz="2200" dirty="0"/>
              <a:t>стандартность языка при изложении типовых ситуаций делового общения; </a:t>
            </a:r>
          </a:p>
          <a:p>
            <a:r>
              <a:rPr lang="ru-RU" sz="2200" dirty="0"/>
              <a:t>нейтральный тон изложения; </a:t>
            </a:r>
          </a:p>
          <a:p>
            <a:r>
              <a:rPr lang="ru-RU" sz="2200" dirty="0"/>
              <a:t>соответствие нормам официального этикета, который проявляется в выборе устойчивых форм обращения и соответствующих жанру слов и словосочетаний, в построении фразы и всего текста.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54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Финансовая тема</Template>
  <TotalTime>264</TotalTime>
  <Words>706</Words>
  <Application>Microsoft Office PowerPoint</Application>
  <PresentationFormat>Экран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Currency</vt:lpstr>
      <vt:lpstr>Официально – деловой стиль </vt:lpstr>
      <vt:lpstr>План</vt:lpstr>
      <vt:lpstr>Презентация PowerPoint</vt:lpstr>
      <vt:lpstr>Презентация PowerPoint</vt:lpstr>
      <vt:lpstr>Особенности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использованной литературы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Официально – деловой стиль</dc:title>
  <dc:creator>User</dc:creator>
  <cp:lastModifiedBy>Танюшка</cp:lastModifiedBy>
  <cp:revision>19</cp:revision>
  <dcterms:created xsi:type="dcterms:W3CDTF">2012-12-23T12:59:27Z</dcterms:created>
  <dcterms:modified xsi:type="dcterms:W3CDTF">2012-12-23T19:04:41Z</dcterms:modified>
</cp:coreProperties>
</file>