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F9AD7-1A3D-4FC9-A332-97FBC5FF60B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7CBBD-89F3-4689-B0D4-B7CE48DF8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7CBBD-89F3-4689-B0D4-B7CE48DF83C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85800" y="765175"/>
            <a:ext cx="7772400" cy="1943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stellar" pitchFamily="18" charset="0"/>
                <a:ea typeface="+mj-ea"/>
                <a:cs typeface="+mj-cs"/>
              </a:rPr>
              <a:t>Презентація роботи на тему:</a:t>
            </a:r>
            <a:r>
              <a:rPr kumimoji="0" lang="uk-UA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stellar" pitchFamily="18" charset="0"/>
                <a:ea typeface="+mj-ea"/>
                <a:cs typeface="+mj-cs"/>
              </a:rPr>
              <a:t/>
            </a:r>
            <a:br>
              <a:rPr kumimoji="0" lang="uk-UA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stellar" pitchFamily="18" charset="0"/>
                <a:ea typeface="+mj-ea"/>
                <a:cs typeface="+mj-cs"/>
              </a:rPr>
            </a:br>
            <a:r>
              <a:rPr kumimoji="0" lang="uk-UA" sz="40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stellar" pitchFamily="18" charset="0"/>
                <a:ea typeface="+mj-ea"/>
                <a:cs typeface="+mj-cs"/>
              </a:rPr>
              <a:t>“Історія української писемності”</a:t>
            </a: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stellar" pitchFamily="18" charset="0"/>
              <a:ea typeface="+mj-ea"/>
              <a:cs typeface="+mj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419600"/>
            <a:ext cx="6400800" cy="17526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</a:rPr>
              <a:t>П</a:t>
            </a:r>
            <a:r>
              <a:rPr lang="uk-UA" dirty="0" err="1" smtClean="0">
                <a:solidFill>
                  <a:schemeClr val="tx1"/>
                </a:solidFill>
              </a:rPr>
              <a:t>ідготувала</a:t>
            </a:r>
            <a:r>
              <a:rPr lang="uk-UA" dirty="0" smtClean="0">
                <a:solidFill>
                  <a:schemeClr val="tx1"/>
                </a:solidFill>
              </a:rPr>
              <a:t> учениця </a:t>
            </a:r>
            <a:r>
              <a:rPr lang="uk-UA" dirty="0" smtClean="0">
                <a:solidFill>
                  <a:schemeClr val="tx1"/>
                </a:solidFill>
              </a:rPr>
              <a:t>11-А класу</a:t>
            </a:r>
          </a:p>
          <a:p>
            <a:pPr algn="r" eaLnBrk="1" hangingPunct="1">
              <a:lnSpc>
                <a:spcPct val="80000"/>
              </a:lnSpc>
            </a:pPr>
            <a:r>
              <a:rPr lang="uk-UA" dirty="0" err="1" smtClean="0">
                <a:solidFill>
                  <a:schemeClr val="tx1"/>
                </a:solidFill>
              </a:rPr>
              <a:t>Чинадіївської</a:t>
            </a:r>
            <a:r>
              <a:rPr lang="uk-UA" dirty="0" smtClean="0">
                <a:solidFill>
                  <a:schemeClr val="tx1"/>
                </a:solidFill>
              </a:rPr>
              <a:t> ЗОШ І-ІІІ ступенів</a:t>
            </a:r>
          </a:p>
          <a:p>
            <a:pPr algn="r" eaLnBrk="1" hangingPunct="1">
              <a:lnSpc>
                <a:spcPct val="80000"/>
              </a:lnSpc>
            </a:pPr>
            <a:r>
              <a:rPr lang="uk-UA" dirty="0" err="1" smtClean="0">
                <a:solidFill>
                  <a:schemeClr val="tx1"/>
                </a:solidFill>
              </a:rPr>
              <a:t>Пехньо</a:t>
            </a:r>
            <a:r>
              <a:rPr lang="uk-UA" smtClean="0">
                <a:solidFill>
                  <a:schemeClr val="tx1"/>
                </a:solidFill>
              </a:rPr>
              <a:t> Олександра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91000" y="457200"/>
            <a:ext cx="4495800" cy="5867400"/>
          </a:xfrm>
        </p:spPr>
        <p:txBody>
          <a:bodyPr>
            <a:normAutofit lnSpcReduction="10000"/>
          </a:bodyPr>
          <a:lstStyle/>
          <a:p>
            <a:r>
              <a:rPr lang="uk-UA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Сучасна українська літературна мова пов'язується з конкретною датою – виданням </a:t>
            </a: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"Енеїди".</a:t>
            </a:r>
            <a:r>
              <a:rPr lang="uk-UA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І.П. Котляревського </a:t>
            </a: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1798</a:t>
            </a:r>
            <a:r>
              <a:rPr lang="uk-UA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року. Знаменита поема стала першим друкованим твором, написаним живою народною мовою.</a:t>
            </a:r>
          </a:p>
          <a:p>
            <a:endParaRPr lang="ru-RU" dirty="0"/>
          </a:p>
        </p:txBody>
      </p:sp>
      <p:pic>
        <p:nvPicPr>
          <p:cNvPr id="4" name="Picture 5" descr="kotly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2362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eneid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352800"/>
            <a:ext cx="229094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0" y="533400"/>
            <a:ext cx="4876800" cy="5943600"/>
          </a:xfrm>
        </p:spPr>
        <p:txBody>
          <a:bodyPr>
            <a:normAutofit fontScale="92500" lnSpcReduction="10000"/>
          </a:bodyPr>
          <a:lstStyle/>
          <a:p>
            <a:r>
              <a:rPr lang="uk-UA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Ще одна дата – </a:t>
            </a: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1840 рік</a:t>
            </a:r>
            <a:r>
              <a:rPr lang="uk-UA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коли вперше видано Т.Г.Шевченка. – можна вважати доленосною: з того часу українська літературна мова стала на важкий, але плідний шлях розвитку і нормативної стабілізації. На цьому шляху були і перепони, і заборони, і кров та сльози найкращих синів і доньок України.</a:t>
            </a:r>
            <a:endParaRPr lang="ru-RU" b="1" i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Picture 8" descr="230px-Taras_Shevchenko_selfportrait_oil_18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29210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a499a51e2f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657600"/>
            <a:ext cx="18002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4600" y="1066800"/>
            <a:ext cx="42672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 </a:t>
            </a:r>
          </a:p>
          <a:p>
            <a:pPr algn="ctr"/>
            <a:r>
              <a:rPr lang="uk-UA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uk-UA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УВАГУ!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84213" y="404813"/>
            <a:ext cx="7772400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formal Roman" pitchFamily="66" charset="0"/>
                <a:ea typeface="+mj-ea"/>
                <a:cs typeface="+mj-cs"/>
              </a:rPr>
              <a:t>9 </a:t>
            </a:r>
            <a:r>
              <a:rPr kumimoji="0" lang="uk-UA" sz="80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formal Roman" pitchFamily="66" charset="0"/>
                <a:ea typeface="+mj-ea"/>
                <a:cs typeface="+mj-cs"/>
              </a:rPr>
              <a:t>листопада</a:t>
            </a:r>
            <a:endParaRPr kumimoji="0" lang="ru-RU" sz="80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nformal Roman" pitchFamily="66" charset="0"/>
              <a:ea typeface="+mj-ea"/>
              <a:cs typeface="+mj-cs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331913" y="1916112"/>
            <a:ext cx="6400800" cy="425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7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arlow Solid Italic" pitchFamily="82" charset="0"/>
                <a:ea typeface="+mn-ea"/>
                <a:cs typeface="+mn-cs"/>
              </a:rPr>
              <a:t> День української писемності та мови</a:t>
            </a:r>
            <a:endParaRPr kumimoji="0" lang="ru-RU" sz="7200" b="1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arlow Solid Italic" pitchFamily="82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idx="1"/>
          </p:nvPr>
        </p:nvSpPr>
        <p:spPr>
          <a:xfrm>
            <a:off x="3657600" y="762000"/>
            <a:ext cx="4876800" cy="5791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	 9 листопада, у день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вшанування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пам'яті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Преподобного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Нестора-літописця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, наша держава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відзначає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 День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української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писемності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мови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, свято, яке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гуртує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усіх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нас - на шляху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відродження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духовності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зміцнення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державності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формування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громадянського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світогляду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Кожен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народ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відбувся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тоді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, коли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усвідомив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себе у           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рідному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слові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5" name="Picture 15" descr="16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304800"/>
            <a:ext cx="3028950" cy="441552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86200" y="685800"/>
            <a:ext cx="4800600" cy="5943600"/>
          </a:xfrm>
        </p:spPr>
        <p:txBody>
          <a:bodyPr>
            <a:normAutofit fontScale="85000" lnSpcReduction="20000"/>
          </a:bodyPr>
          <a:lstStyle/>
          <a:p>
            <a:r>
              <a:rPr lang="uk-UA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Історія української мови веде свій початок від праслов'янської мовної єдності. Писемність на східнослов'янських землях існує ще до запровадження християнства. Про існування писемності на Русі свідчать також договори з греками, писані руською мовою 911 і 944 рр., тексти яких вміщено в "Повісті временних літ". Літописець зазначив, що в руських послів були грамоти, підписані князем.</a:t>
            </a:r>
            <a:endParaRPr lang="ru-RU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Picture 13" descr="kmmv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32004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124200"/>
            <a:ext cx="1727200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4800" y="457200"/>
            <a:ext cx="4572000" cy="5867400"/>
          </a:xfrm>
        </p:spPr>
        <p:txBody>
          <a:bodyPr>
            <a:normAutofit fontScale="85000" lnSpcReduction="20000"/>
          </a:bodyPr>
          <a:lstStyle/>
          <a:p>
            <a:pPr>
              <a:buNone/>
              <a:defRPr/>
            </a:pPr>
            <a:r>
              <a:rPr lang="uk-UA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uk-UA" sz="33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Розвиток письменства Київської Русі припадає на кінець X — середину XIII ст. </a:t>
            </a:r>
          </a:p>
          <a:p>
            <a:pPr>
              <a:buNone/>
              <a:defRPr/>
            </a:pPr>
            <a:r>
              <a:rPr lang="uk-UA" sz="33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Для всього православного півдня й сходу Європи єдиними були біблійна, богослужбова, проповідницька, агіографічна, церковно-історична, природничо-наукова та</a:t>
            </a:r>
            <a:r>
              <a:rPr lang="uk-UA" sz="33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uk-UA" sz="33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часткова світська історіографічна й повістева літератури.</a:t>
            </a:r>
          </a:p>
        </p:txBody>
      </p:sp>
      <p:pic>
        <p:nvPicPr>
          <p:cNvPr id="4" name="Picture 8" descr="4398354 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685800"/>
            <a:ext cx="15752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bi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990600"/>
            <a:ext cx="20161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paterik печерски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114800"/>
            <a:ext cx="25923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4800" y="533400"/>
            <a:ext cx="4572000" cy="5867400"/>
          </a:xfrm>
        </p:spPr>
        <p:txBody>
          <a:bodyPr>
            <a:noAutofit/>
          </a:bodyPr>
          <a:lstStyle/>
          <a:p>
            <a:r>
              <a:rPr lang="uk-UA" sz="2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Перекладне мистецтво в часи Київської Русі досягло високого рівня. У Київській Русі під впливом цієї літератури та в основі власної усної словесності розвиваються</a:t>
            </a:r>
            <a:r>
              <a:rPr lang="uk-UA" sz="2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</a:t>
            </a:r>
            <a:r>
              <a:rPr lang="uk-UA" sz="2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оригінальне літописання, проповідництво, оригінальне агіографія і паломницьке</a:t>
            </a:r>
            <a:endParaRPr lang="ru-RU" sz="2800" dirty="0"/>
          </a:p>
        </p:txBody>
      </p:sp>
      <p:pic>
        <p:nvPicPr>
          <p:cNvPr id="4" name="Picture 5" descr="200px-Xrab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2879725" cy="36004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6" descr="yar_mud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038600"/>
            <a:ext cx="178276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09800" y="685800"/>
            <a:ext cx="3886200" cy="5867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uk-UA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Старі літописи не дійшли до нас в оригіналах, а збереглися в копіях або переробках. </a:t>
            </a:r>
          </a:p>
          <a:p>
            <a:pPr>
              <a:defRPr/>
            </a:pPr>
            <a:r>
              <a:rPr lang="uk-UA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</a:t>
            </a: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1113 </a:t>
            </a:r>
            <a:r>
              <a:rPr lang="uk-UA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році з'явилася славнозвісна праця печерського Нестора </a:t>
            </a: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"Повість временних літ".</a:t>
            </a:r>
            <a:endParaRPr lang="ru-RU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Picture 9" descr="ib6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81000"/>
            <a:ext cx="2590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HI_4_barkochba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4495800"/>
            <a:ext cx="20875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i_2_gezer_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895600"/>
            <a:ext cx="23034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pic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28600"/>
            <a:ext cx="24384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2800" y="533400"/>
            <a:ext cx="5181600" cy="57150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endParaRPr lang="uk-UA" b="1" i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uk-UA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НЕСТОР…</a:t>
            </a:r>
          </a:p>
          <a:p>
            <a:pPr algn="r">
              <a:defRPr/>
            </a:pPr>
            <a:r>
              <a:rPr lang="uk-UA" sz="3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Він прийшов до Києво-Печерської лаври сімнадцятилітнім юнаком і назавжди залишився тут, щоб стати не тільки монахом-чорноризцем, а й батьком української історії. Ще застав він тут славетного Феодосія Печерського, йому пощастило на розмову з Великим старцем, і потім він залишив для нащадків образ цього мудрого і чистого чоловіка, який дбав про благо рідної землі і хотів щастя для кожної людини.</a:t>
            </a:r>
            <a:endParaRPr lang="ru-RU" sz="3600" b="1" i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0" hangingPunct="0">
              <a:defRPr/>
            </a:pPr>
            <a:endParaRPr lang="ru-RU" b="1" i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endParaRPr lang="ru-RU" dirty="0"/>
          </a:p>
        </p:txBody>
      </p:sp>
      <p:pic>
        <p:nvPicPr>
          <p:cNvPr id="4" name="Picture 7" descr="is3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20891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лав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276600"/>
            <a:ext cx="164998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533401"/>
            <a:ext cx="8077200" cy="3124200"/>
          </a:xfrm>
        </p:spPr>
        <p:txBody>
          <a:bodyPr/>
          <a:lstStyle/>
          <a:p>
            <a:r>
              <a:rPr lang="uk-UA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складних і суперечливих умовах відбувався подальший розвиток культури української літературної мови, на що вплинуло виникнення козацтва та заснування Запорізької Січі як форми української державності.</a:t>
            </a:r>
            <a:endParaRPr lang="ru-RU" b="1" i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Picture 7" descr="obk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810000"/>
            <a:ext cx="22831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ob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962400"/>
            <a:ext cx="142274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14551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886200"/>
            <a:ext cx="180160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378</Words>
  <PresentationFormat>Экран (4:3)</PresentationFormat>
  <Paragraphs>24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Сашка</cp:lastModifiedBy>
  <cp:revision>8</cp:revision>
  <dcterms:created xsi:type="dcterms:W3CDTF">2013-10-20T14:43:13Z</dcterms:created>
  <dcterms:modified xsi:type="dcterms:W3CDTF">2014-06-03T10:53:42Z</dcterms:modified>
</cp:coreProperties>
</file>