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4D8BB-1D56-43CC-AC25-D4BB8B182F27}" type="datetimeFigureOut">
              <a:rPr lang="ru-RU" smtClean="0"/>
              <a:pPr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D081E-840C-43CE-A2CB-CAA60C087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1285860"/>
            <a:ext cx="48577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Сімейне право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2400" i="1" dirty="0" smtClean="0"/>
          </a:p>
          <a:p>
            <a:pPr>
              <a:buNone/>
            </a:pPr>
            <a:r>
              <a:rPr lang="uk-UA" sz="2400" i="1" dirty="0" smtClean="0"/>
              <a:t>Недійсність шлюбу </a:t>
            </a:r>
            <a:r>
              <a:rPr lang="uk-UA" sz="2400" dirty="0" smtClean="0"/>
              <a:t>– це форма відмови держави від визнання укладеного шлюбу як юридично значущого акта, виражена в рішенні суду, винесеному в порядку цивільного судочинства у </a:t>
            </a:r>
            <a:r>
              <a:rPr lang="uk-UA" sz="2400" dirty="0" err="1" smtClean="0"/>
              <a:t>зв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язку</a:t>
            </a:r>
            <a:r>
              <a:rPr lang="uk-UA" sz="2400" dirty="0" smtClean="0"/>
              <a:t> з порушенням встановлених законом умов укладанням шлюбу, що є за своєю суттю заходом захисту.</a:t>
            </a:r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214686"/>
          <a:ext cx="3286148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</a:tblGrid>
              <a:tr h="482206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Недійсним є шлюб,</a:t>
                      </a:r>
                      <a:r>
                        <a:rPr lang="uk-UA" sz="1600" baseline="0" dirty="0" smtClean="0"/>
                        <a:t> зареєстрований :</a:t>
                      </a:r>
                      <a:endParaRPr lang="ru-RU" sz="1600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особою, яка одночасно перебуває в іншому зареєстрованому шлюбі</a:t>
                      </a:r>
                      <a:endParaRPr lang="ru-RU" sz="1600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Між особами, які є родичами прямої лінії</a:t>
                      </a:r>
                      <a:r>
                        <a:rPr lang="uk-UA" sz="1600" baseline="0" dirty="0" smtClean="0"/>
                        <a:t> споріднення, рідним братом і сестрою</a:t>
                      </a:r>
                      <a:endParaRPr lang="ru-RU" sz="1600" dirty="0"/>
                    </a:p>
                  </a:txBody>
                  <a:tcPr/>
                </a:tc>
              </a:tr>
              <a:tr h="48220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особою,</a:t>
                      </a:r>
                      <a:r>
                        <a:rPr lang="uk-UA" sz="1600" baseline="0" dirty="0" smtClean="0"/>
                        <a:t> яка визнана недієздатною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7554" y="3214686"/>
          <a:ext cx="2333620" cy="278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120507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Шлюб визнається</a:t>
                      </a:r>
                      <a:r>
                        <a:rPr lang="uk-UA" sz="1600" baseline="0" dirty="0" smtClean="0"/>
                        <a:t> недійсним за рішенням суду, якщо:</a:t>
                      </a:r>
                      <a:endParaRPr lang="ru-RU" sz="1600" dirty="0"/>
                    </a:p>
                  </a:txBody>
                  <a:tcPr/>
                </a:tc>
              </a:tr>
              <a:tr h="120507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Він був зареєстрований без вільної згоди жінки або чоловіка</a:t>
                      </a:r>
                      <a:endParaRPr lang="ru-RU" sz="1600" dirty="0"/>
                    </a:p>
                  </a:txBody>
                  <a:tcPr/>
                </a:tc>
              </a:tr>
              <a:tr h="3759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Він є фіктивним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5008" y="3214686"/>
          <a:ext cx="297656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56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Шлюб може бути визнаний недійсним за рішенням суду, якщо він був</a:t>
                      </a:r>
                      <a:r>
                        <a:rPr lang="uk-UA" sz="1600" baseline="0" dirty="0" smtClean="0"/>
                        <a:t> зареєстрований: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Між </a:t>
                      </a:r>
                      <a:r>
                        <a:rPr lang="uk-UA" sz="1600" dirty="0" err="1" smtClean="0"/>
                        <a:t>усиновлювачем</a:t>
                      </a:r>
                      <a:r>
                        <a:rPr lang="uk-UA" sz="1600" dirty="0" smtClean="0"/>
                        <a:t> та усиновленою дитиною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Між двоюрідним братом і сестрою;між дядьком та племінницею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особою, яка приховала важку хворобу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 особою, яка не досягла шлюбного віку і якій не було надано права на</a:t>
                      </a:r>
                      <a:r>
                        <a:rPr lang="uk-UA" sz="1600" baseline="0" dirty="0" smtClean="0"/>
                        <a:t> шлюб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i="1" dirty="0" smtClean="0"/>
              <a:t>Сімейний кодекс України</a:t>
            </a:r>
          </a:p>
          <a:p>
            <a:pPr>
              <a:buNone/>
            </a:pPr>
            <a:r>
              <a:rPr lang="uk-UA" sz="1800" i="1" dirty="0" smtClean="0"/>
              <a:t>Ст.104. </a:t>
            </a:r>
            <a:r>
              <a:rPr lang="uk-UA" sz="1800" dirty="0" smtClean="0"/>
              <a:t>Підстави припинення шлюбу.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Шлюб припиняється внаслідок смерті одного з подружжя або оголошення його померлим.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1800" dirty="0" smtClean="0"/>
              <a:t>Шлюб припиняється внаслідок його розірвання.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Загальна характеристика сімейного права.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Умови і порядок укладення та припинення шлюбу.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Особисті немайнові та майнові права і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язки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подружжя, батьків і дітей.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0"/>
            <a:ext cx="174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Зміст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 історії людського суспільства немає більш давнього стійкого утворення, ніж сім</a:t>
            </a:r>
            <a:r>
              <a:rPr lang="en-US" sz="2000" dirty="0" smtClean="0"/>
              <a:t>’</a:t>
            </a:r>
            <a:r>
              <a:rPr lang="uk-UA" sz="2000" dirty="0" smtClean="0"/>
              <a:t>я. Вона з</a:t>
            </a:r>
            <a:r>
              <a:rPr lang="en-US" sz="2000" dirty="0" smtClean="0"/>
              <a:t>’</a:t>
            </a:r>
            <a:r>
              <a:rPr lang="uk-UA" sz="2000" dirty="0" smtClean="0"/>
              <a:t>явилася раніше, ніж виникла сама держава. Сім</a:t>
            </a:r>
            <a:r>
              <a:rPr lang="en-US" sz="2000" dirty="0" smtClean="0"/>
              <a:t>’</a:t>
            </a:r>
            <a:r>
              <a:rPr lang="uk-UA" sz="2000" dirty="0" smtClean="0"/>
              <a:t>я була і залишається до сьогодні основним інститутом соціалізації людини. У більшості традиційних суспільств саме сім</a:t>
            </a:r>
            <a:r>
              <a:rPr lang="en-US" sz="2000" dirty="0" smtClean="0"/>
              <a:t>’</a:t>
            </a:r>
            <a:r>
              <a:rPr lang="uk-UA" sz="2000" dirty="0" smtClean="0"/>
              <a:t>я визначала майбутнє становище дитини. За тисячолітню історію сім</a:t>
            </a:r>
            <a:r>
              <a:rPr lang="en-US" sz="2000" dirty="0" smtClean="0"/>
              <a:t>’</a:t>
            </a:r>
            <a:r>
              <a:rPr lang="uk-UA" sz="2000" dirty="0" smtClean="0"/>
              <a:t>я змінилася, але ці зміни менші, ніж ті, яких зазнала держава. </a:t>
            </a:r>
          </a:p>
          <a:p>
            <a:r>
              <a:rPr lang="uk-UA" sz="2000" dirty="0" smtClean="0"/>
              <a:t>Сім</a:t>
            </a:r>
            <a:r>
              <a:rPr lang="en-US" sz="2000" dirty="0" smtClean="0"/>
              <a:t>’</a:t>
            </a:r>
            <a:r>
              <a:rPr lang="uk-UA" sz="2000" dirty="0" smtClean="0"/>
              <a:t>я важлива для </a:t>
            </a:r>
            <a:r>
              <a:rPr lang="uk-UA" sz="2000" dirty="0"/>
              <a:t>к</a:t>
            </a:r>
            <a:r>
              <a:rPr lang="uk-UA" sz="2000" dirty="0" smtClean="0"/>
              <a:t>ожної людини. Якщо вищою цінністю для демократичної держави є людина, то цінності людини повинні бути важливими для держави. У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язку</a:t>
            </a:r>
            <a:r>
              <a:rPr lang="uk-UA" sz="2000" dirty="0" smtClean="0"/>
              <a:t> з цим сім</a:t>
            </a:r>
            <a:r>
              <a:rPr lang="en-US" sz="2000" dirty="0" smtClean="0"/>
              <a:t>’</a:t>
            </a:r>
            <a:r>
              <a:rPr lang="uk-UA" sz="2000" dirty="0" smtClean="0"/>
              <a:t>я знаходиться під захистом держави. </a:t>
            </a:r>
            <a:r>
              <a:rPr lang="uk-UA" sz="2000" dirty="0"/>
              <a:t> </a:t>
            </a:r>
            <a:r>
              <a:rPr lang="uk-UA" sz="2000" dirty="0" smtClean="0"/>
              <a:t>Захист держави означає, що вона за допомогою законів та норм права регулює правовідносини в сім</a:t>
            </a:r>
            <a:r>
              <a:rPr lang="en-US" sz="2000" dirty="0" smtClean="0"/>
              <a:t>’</a:t>
            </a:r>
            <a:r>
              <a:rPr lang="uk-UA" sz="2000" dirty="0" smtClean="0"/>
              <a:t>ї.</a:t>
            </a:r>
          </a:p>
          <a:p>
            <a:r>
              <a:rPr lang="uk-UA" sz="2000" dirty="0" smtClean="0"/>
              <a:t>Проте сімейні відносини урегульовані не лише нормами права, а й звичаями, нормами моралі, догмами релігії та договорами. Сімейні відносини регулюються нормами права лише в тій частині, в якій це є допустимим і можливим з точки зору інтересів їх учасників та інтересів суспільства. Тому поняття сімейних відносин ширше за поняття сімейних правовідносин.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0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Вступ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/>
              <a:t>      Сімейне право </a:t>
            </a:r>
            <a:r>
              <a:rPr lang="uk-UA" sz="2000" dirty="0" smtClean="0"/>
              <a:t>– це галузь права, яка складає сукупність правових норм і принципів, що регулюють та охороняють особисті і </a:t>
            </a:r>
            <a:r>
              <a:rPr lang="uk-UA" sz="2000" dirty="0" err="1" smtClean="0"/>
              <a:t>пов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язані</a:t>
            </a:r>
            <a:r>
              <a:rPr lang="uk-UA" sz="2000" dirty="0" smtClean="0"/>
              <a:t> з ними майнові відносини фізичних осіб, що виникають із шлюбу й належності до сім</a:t>
            </a:r>
            <a:r>
              <a:rPr lang="en-US" sz="2000" dirty="0" smtClean="0"/>
              <a:t>’</a:t>
            </a:r>
            <a:r>
              <a:rPr lang="uk-UA" sz="2000" dirty="0" smtClean="0"/>
              <a:t>ї.</a:t>
            </a:r>
          </a:p>
          <a:p>
            <a:endParaRPr lang="uk-UA" sz="2000" dirty="0"/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3000372"/>
          <a:ext cx="6858048" cy="26789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858048"/>
              </a:tblGrid>
              <a:tr h="535785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Особливості сімейних правовідносин</a:t>
                      </a:r>
                      <a:endParaRPr lang="ru-RU" b="1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i="1" dirty="0" smtClean="0"/>
                        <a:t> Підставами виникнення цих правовідносин є специфічні юридичні</a:t>
                      </a:r>
                      <a:r>
                        <a:rPr lang="uk-UA" sz="1400" i="1" baseline="0" dirty="0" smtClean="0"/>
                        <a:t> факти – шлюб, народження дитини, усиновлення, шлюбний договір та інші</a:t>
                      </a:r>
                      <a:endParaRPr lang="ru-RU" sz="1400" i="1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i="1" dirty="0" smtClean="0"/>
                        <a:t> </a:t>
                      </a:r>
                      <a:r>
                        <a:rPr lang="uk-UA" sz="1400" i="1" dirty="0" err="1" smtClean="0"/>
                        <a:t>Суб</a:t>
                      </a:r>
                      <a:r>
                        <a:rPr lang="en-US" sz="1400" i="1" dirty="0" smtClean="0"/>
                        <a:t>’</a:t>
                      </a:r>
                      <a:r>
                        <a:rPr lang="uk-UA" sz="1400" i="1" dirty="0" err="1" smtClean="0"/>
                        <a:t>єктами</a:t>
                      </a:r>
                      <a:r>
                        <a:rPr lang="uk-UA" sz="1400" i="1" dirty="0" smtClean="0"/>
                        <a:t> сімейних правовідносин є лише фізичні особи</a:t>
                      </a:r>
                      <a:endParaRPr lang="ru-RU" sz="1400" i="1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i="1" dirty="0" smtClean="0"/>
                        <a:t> Сімейні</a:t>
                      </a:r>
                      <a:r>
                        <a:rPr lang="uk-UA" sz="1400" i="1" baseline="0" dirty="0" smtClean="0"/>
                        <a:t> права та </a:t>
                      </a:r>
                      <a:r>
                        <a:rPr lang="uk-UA" sz="1400" i="1" baseline="0" dirty="0" err="1" smtClean="0"/>
                        <a:t>обов</a:t>
                      </a:r>
                      <a:r>
                        <a:rPr lang="en-US" sz="1400" i="1" baseline="0" dirty="0" smtClean="0"/>
                        <a:t>’</a:t>
                      </a:r>
                      <a:r>
                        <a:rPr lang="uk-UA" sz="1400" i="1" baseline="0" dirty="0" err="1" smtClean="0"/>
                        <a:t>язки</a:t>
                      </a:r>
                      <a:r>
                        <a:rPr lang="uk-UA" sz="1400" i="1" baseline="0" dirty="0" smtClean="0"/>
                        <a:t> є невідчужуваними</a:t>
                      </a:r>
                      <a:endParaRPr lang="ru-RU" sz="1400" i="1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1400" i="1" dirty="0" smtClean="0"/>
                        <a:t> Сімейні відносини регулюються не тільки правовими</a:t>
                      </a:r>
                      <a:r>
                        <a:rPr lang="uk-UA" sz="1400" i="1" baseline="0" dirty="0" smtClean="0"/>
                        <a:t> нормами, а й нормами моралі, звичаями тощо</a:t>
                      </a:r>
                      <a:endParaRPr lang="ru-RU" sz="1400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57224" y="142852"/>
            <a:ext cx="7703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Загальна характеристика сімейного права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1"/>
            <a:ext cx="9144000" cy="3500463"/>
          </a:xfrm>
        </p:spPr>
        <p:txBody>
          <a:bodyPr/>
          <a:lstStyle/>
          <a:p>
            <a:pPr algn="ctr">
              <a:buNone/>
            </a:pPr>
            <a:r>
              <a:rPr lang="uk-UA" b="1" dirty="0" err="1" smtClean="0"/>
              <a:t>Суб</a:t>
            </a:r>
            <a:r>
              <a:rPr lang="en-US" b="1" dirty="0" smtClean="0"/>
              <a:t>’</a:t>
            </a:r>
            <a:r>
              <a:rPr lang="uk-UA" b="1" dirty="0" err="1" smtClean="0"/>
              <a:t>єкти</a:t>
            </a:r>
            <a:r>
              <a:rPr lang="uk-UA" b="1" dirty="0" smtClean="0"/>
              <a:t> сімейних правовідносин:</a:t>
            </a:r>
          </a:p>
          <a:p>
            <a:r>
              <a:rPr lang="uk-UA" i="1" dirty="0" smtClean="0"/>
              <a:t>Подружжя;</a:t>
            </a:r>
          </a:p>
          <a:p>
            <a:r>
              <a:rPr lang="uk-UA" i="1" dirty="0" smtClean="0"/>
              <a:t>Батьки, діти, </a:t>
            </a:r>
            <a:r>
              <a:rPr lang="uk-UA" i="1" dirty="0" err="1" smtClean="0"/>
              <a:t>усиновлювачі</a:t>
            </a:r>
            <a:r>
              <a:rPr lang="uk-UA" i="1" dirty="0" smtClean="0"/>
              <a:t>, усиновлені;</a:t>
            </a:r>
          </a:p>
          <a:p>
            <a:r>
              <a:rPr lang="uk-UA" i="1" dirty="0" smtClean="0"/>
              <a:t>Баба, дід, прабаба, прадід, онуки, правнуки;</a:t>
            </a:r>
          </a:p>
          <a:p>
            <a:r>
              <a:rPr lang="uk-UA" i="1" dirty="0" smtClean="0"/>
              <a:t>Рідні брати і сестри; мачуха, вітчим, падчерка, пасинок.</a:t>
            </a:r>
            <a:endParaRPr lang="ru-RU" i="1" dirty="0"/>
          </a:p>
        </p:txBody>
      </p:sp>
      <p:pic>
        <p:nvPicPr>
          <p:cNvPr id="4" name="Рисунок 3" descr="110130_rwZpX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1" y="3214686"/>
            <a:ext cx="3358951" cy="3348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008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2800" b="1" dirty="0" smtClean="0"/>
          </a:p>
          <a:p>
            <a:pPr algn="ctr">
              <a:buNone/>
            </a:pPr>
            <a:r>
              <a:rPr lang="uk-UA" sz="2800" b="1" dirty="0" smtClean="0"/>
              <a:t>Об</a:t>
            </a:r>
            <a:r>
              <a:rPr lang="en-US" sz="2800" b="1" dirty="0" smtClean="0"/>
              <a:t>’</a:t>
            </a:r>
            <a:r>
              <a:rPr lang="uk-UA" sz="2800" b="1" dirty="0" err="1" smtClean="0"/>
              <a:t>єкти</a:t>
            </a:r>
            <a:r>
              <a:rPr lang="uk-UA" sz="2800" b="1" dirty="0" smtClean="0"/>
              <a:t> сімейних правовідносин:</a:t>
            </a:r>
          </a:p>
          <a:p>
            <a:r>
              <a:rPr lang="uk-UA" sz="2800" i="1" dirty="0" smtClean="0"/>
              <a:t>Майнові блага;</a:t>
            </a:r>
          </a:p>
          <a:p>
            <a:r>
              <a:rPr lang="uk-UA" sz="2800" i="1" dirty="0" smtClean="0"/>
              <a:t>Особисті немайнові блага;</a:t>
            </a:r>
          </a:p>
          <a:p>
            <a:r>
              <a:rPr lang="uk-UA" sz="2800" i="1" dirty="0" smtClean="0"/>
              <a:t>Дії;</a:t>
            </a:r>
          </a:p>
          <a:p>
            <a:r>
              <a:rPr lang="uk-UA" sz="2800" i="1" dirty="0" smtClean="0"/>
              <a:t>Послуги.</a:t>
            </a:r>
            <a:endParaRPr lang="ru-RU" sz="2800" i="1" dirty="0" smtClean="0"/>
          </a:p>
          <a:p>
            <a:pPr>
              <a:buNone/>
            </a:pPr>
            <a:endParaRPr lang="uk-UA" sz="2800" i="1" dirty="0" smtClean="0"/>
          </a:p>
          <a:p>
            <a:pPr>
              <a:buNone/>
            </a:pPr>
            <a:r>
              <a:rPr lang="uk-UA" sz="2800" i="1" dirty="0" smtClean="0"/>
              <a:t>Змістом</a:t>
            </a:r>
            <a:r>
              <a:rPr lang="uk-UA" sz="2800" dirty="0" smtClean="0"/>
              <a:t> сімейних відносин є </a:t>
            </a:r>
            <a:r>
              <a:rPr lang="uk-UA" sz="2800" dirty="0" err="1" smtClean="0"/>
              <a:t>суб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єктивні</a:t>
            </a:r>
            <a:r>
              <a:rPr lang="uk-UA" sz="2800" dirty="0" smtClean="0"/>
              <a:t> сімейні права та юридичні </a:t>
            </a:r>
            <a:r>
              <a:rPr lang="uk-UA" sz="2800" dirty="0" err="1" smtClean="0"/>
              <a:t>обов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язки</a:t>
            </a:r>
            <a:r>
              <a:rPr lang="uk-UA" sz="2800" dirty="0" smtClean="0"/>
              <a:t>.</a:t>
            </a:r>
          </a:p>
          <a:p>
            <a:pPr>
              <a:buNone/>
            </a:pPr>
            <a:endParaRPr lang="uk-UA" sz="2800" dirty="0" smtClean="0"/>
          </a:p>
          <a:p>
            <a:pPr>
              <a:buNone/>
            </a:pPr>
            <a:endParaRPr lang="uk-UA" sz="2800" dirty="0" smtClean="0"/>
          </a:p>
        </p:txBody>
      </p:sp>
      <p:pic>
        <p:nvPicPr>
          <p:cNvPr id="4" name="Рисунок 3" descr="Parents-with-Child-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4671997"/>
            <a:ext cx="3643338" cy="218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Джерела сімейного права: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Конституція України - </a:t>
            </a:r>
            <a:r>
              <a:rPr lang="uk-UA" sz="2400" dirty="0" smtClean="0"/>
              <a:t>визначає загальні засади правового регулювання сімейного законодавства.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Закони України </a:t>
            </a:r>
            <a:r>
              <a:rPr lang="uk-UA" sz="2400" dirty="0" smtClean="0"/>
              <a:t>є найважливішими джерелами сімейного права, оскільки вони містять норми, які закріплюють правовий механізм регулювання сімейних правовідносин.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Укази і нормативні розпорядження Президента України.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Постанови і нормативні розпорядження Кабінету Міністрів України.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Договори, </a:t>
            </a:r>
            <a:r>
              <a:rPr lang="uk-UA" sz="2400" dirty="0" smtClean="0"/>
              <a:t>якими регулюються сімейні відносини.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Звичай.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i="1" dirty="0" smtClean="0"/>
              <a:t>Міжнародні договори.</a:t>
            </a:r>
          </a:p>
          <a:p>
            <a:pPr marL="514350" indent="-514350">
              <a:buFont typeface="+mj-lt"/>
              <a:buAutoNum type="arabicPeriod"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i="1" dirty="0" smtClean="0">
                <a:solidFill>
                  <a:schemeClr val="bg1"/>
                </a:solidFill>
              </a:rPr>
              <a:t>Шлюб</a:t>
            </a:r>
            <a:r>
              <a:rPr lang="uk-UA" sz="2400" dirty="0" smtClean="0">
                <a:solidFill>
                  <a:schemeClr val="bg1"/>
                </a:solidFill>
              </a:rPr>
              <a:t> – це сімейний союз жінки та чоловіка, зареєстрований у державному органі реєстрації актів цивільного стану.</a:t>
            </a: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При вступі до шлюбу існують певні умови і перешкоди.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Умови (позитивні) </a:t>
            </a:r>
            <a:r>
              <a:rPr lang="uk-UA" sz="2400" dirty="0" smtClean="0">
                <a:solidFill>
                  <a:schemeClr val="bg1"/>
                </a:solidFill>
              </a:rPr>
              <a:t>до шлюбу – це обставини, необхідні для того, щоб шлюб міг бути зареєстрованим і був визнаний дійсним.</a:t>
            </a:r>
          </a:p>
          <a:p>
            <a:r>
              <a:rPr lang="uk-UA" sz="2400" i="1" dirty="0" smtClean="0">
                <a:solidFill>
                  <a:schemeClr val="bg1"/>
                </a:solidFill>
              </a:rPr>
              <a:t>Перешкоди (негативні) </a:t>
            </a:r>
            <a:r>
              <a:rPr lang="uk-UA" sz="2400" dirty="0" smtClean="0">
                <a:solidFill>
                  <a:schemeClr val="bg1"/>
                </a:solidFill>
              </a:rPr>
              <a:t>– це обставини, за наявності яких реєстрація шлюбу не допускається.</a:t>
            </a:r>
            <a:endParaRPr lang="uk-UA" sz="2400" i="1" dirty="0" smtClean="0">
              <a:solidFill>
                <a:schemeClr val="bg1"/>
              </a:solidFill>
            </a:endParaRPr>
          </a:p>
          <a:p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4500570"/>
          <a:ext cx="3571900" cy="21431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5719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Позитивні умови вступу до шлюбу</a:t>
                      </a:r>
                      <a:endParaRPr lang="ru-RU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Досягнення повного віку (для жінок – 17 років, для</a:t>
                      </a:r>
                      <a:r>
                        <a:rPr lang="uk-UA" sz="1600" baseline="0" dirty="0" smtClean="0"/>
                        <a:t> чоловіків – 18)</a:t>
                      </a:r>
                      <a:endParaRPr lang="ru-RU" sz="1600" dirty="0"/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Добровільність шлюбу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00562" y="4444989"/>
          <a:ext cx="3786214" cy="2217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</a:tblGrid>
              <a:tr h="47975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Негативні умови (перешкоди)</a:t>
                      </a:r>
                      <a:endParaRPr lang="ru-RU" dirty="0"/>
                    </a:p>
                  </a:txBody>
                  <a:tcPr/>
                </a:tc>
              </a:tr>
              <a:tr h="5605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Перебування жінки чи чоловіка в</a:t>
                      </a:r>
                      <a:r>
                        <a:rPr lang="uk-UA" sz="1600" baseline="0" dirty="0" smtClean="0"/>
                        <a:t> іншому зареєстрованому шлюбі</a:t>
                      </a:r>
                      <a:endParaRPr lang="ru-RU" sz="1600" dirty="0"/>
                    </a:p>
                  </a:txBody>
                  <a:tcPr/>
                </a:tc>
              </a:tr>
              <a:tr h="5605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Перебування</a:t>
                      </a:r>
                      <a:r>
                        <a:rPr lang="uk-UA" sz="1600" baseline="0" dirty="0" smtClean="0"/>
                        <a:t> жінки чи чоловіка між собою в родинних стосунках</a:t>
                      </a:r>
                      <a:endParaRPr lang="ru-RU" sz="1600" dirty="0"/>
                    </a:p>
                  </a:txBody>
                  <a:tcPr/>
                </a:tc>
              </a:tr>
              <a:tr h="5605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Тяжка хвороба</a:t>
                      </a:r>
                      <a:r>
                        <a:rPr lang="uk-UA" sz="1600" baseline="0" dirty="0" smtClean="0"/>
                        <a:t> або хвороба, небезпечна для одного з подружжя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57290" y="142852"/>
            <a:ext cx="7259038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Умови і порядок укладання та припинення </a:t>
            </a:r>
          </a:p>
          <a:p>
            <a:pPr algn="ctr"/>
            <a:r>
              <a:rPr lang="uk-UA" sz="29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шлюбу</a:t>
            </a:r>
            <a:endParaRPr lang="ru-RU" sz="29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" y="3500438"/>
          <a:ext cx="9144004" cy="28346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86001"/>
                <a:gridCol w="2286001"/>
                <a:gridCol w="2286001"/>
                <a:gridCol w="2286001"/>
              </a:tblGrid>
              <a:tr h="2643191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Заява</a:t>
                      </a:r>
                      <a:r>
                        <a:rPr lang="uk-UA" sz="1600" baseline="0" dirty="0" smtClean="0"/>
                        <a:t> про реєстрацію шлюбу подається жінкою та чоловіком особисто. Якщо реєстрація шлюбу у встановлений день не відбувалася, заява втрачає чинність після спливу 3 місяців від дня її подачі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Орган РАЦС </a:t>
                      </a:r>
                      <a:r>
                        <a:rPr lang="uk-UA" dirty="0" err="1" smtClean="0"/>
                        <a:t>зобов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язаний</a:t>
                      </a:r>
                      <a:r>
                        <a:rPr lang="uk-UA" dirty="0" smtClean="0"/>
                        <a:t> ознайомити осіб,</a:t>
                      </a:r>
                      <a:r>
                        <a:rPr lang="uk-UA" baseline="0" dirty="0" smtClean="0"/>
                        <a:t> які подали заяву, з їхніми правами та </a:t>
                      </a:r>
                      <a:r>
                        <a:rPr lang="uk-UA" baseline="0" dirty="0" err="1" smtClean="0"/>
                        <a:t>обов</a:t>
                      </a:r>
                      <a:r>
                        <a:rPr lang="en-US" baseline="0" dirty="0" smtClean="0"/>
                        <a:t>’</a:t>
                      </a:r>
                      <a:r>
                        <a:rPr lang="uk-UA" baseline="0" dirty="0" err="1" smtClean="0"/>
                        <a:t>язками</a:t>
                      </a:r>
                      <a:r>
                        <a:rPr lang="uk-UA" baseline="0" dirty="0" smtClean="0"/>
                        <a:t> як майбутнє подружжя і батьків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Наречені </a:t>
                      </a:r>
                      <a:r>
                        <a:rPr lang="uk-UA" dirty="0" err="1" smtClean="0"/>
                        <a:t>зобов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язані</a:t>
                      </a:r>
                      <a:r>
                        <a:rPr lang="uk-UA" dirty="0" smtClean="0"/>
                        <a:t> повідомити один одного про стан свого здоров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smtClean="0"/>
                        <a:t>я. Результати</a:t>
                      </a:r>
                      <a:r>
                        <a:rPr lang="uk-UA" baseline="0" dirty="0" smtClean="0"/>
                        <a:t> медичного обстеження є таємницею і повідомляються лише нареченим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Реєстрація шлюбу відбувається </a:t>
                      </a:r>
                      <a:r>
                        <a:rPr lang="uk-UA" dirty="0" err="1" smtClean="0"/>
                        <a:t>обов</a:t>
                      </a:r>
                      <a:r>
                        <a:rPr lang="en-US" dirty="0" smtClean="0"/>
                        <a:t>’</a:t>
                      </a:r>
                      <a:r>
                        <a:rPr lang="uk-UA" dirty="0" err="1" smtClean="0"/>
                        <a:t>язково</a:t>
                      </a:r>
                      <a:r>
                        <a:rPr lang="uk-UA" baseline="0" dirty="0" smtClean="0"/>
                        <a:t> в присутності нареченої і нареченого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0"/>
            <a:ext cx="8416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Порядок реєстрації шлюбу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Рисунок 5" descr="medici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071678"/>
            <a:ext cx="1905000" cy="1381699"/>
          </a:xfrm>
          <a:prstGeom prst="rect">
            <a:avLst/>
          </a:prstGeom>
        </p:spPr>
      </p:pic>
      <p:pic>
        <p:nvPicPr>
          <p:cNvPr id="7" name="Рисунок 6" descr="w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071678"/>
            <a:ext cx="1928825" cy="1378506"/>
          </a:xfrm>
          <a:prstGeom prst="rect">
            <a:avLst/>
          </a:prstGeom>
        </p:spPr>
      </p:pic>
      <p:pic>
        <p:nvPicPr>
          <p:cNvPr id="8" name="Рисунок 7" descr="yak-zareyestruvati-shlyub-v-inshomu-mis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2071678"/>
            <a:ext cx="1974197" cy="1385886"/>
          </a:xfrm>
          <a:prstGeom prst="rect">
            <a:avLst/>
          </a:prstGeom>
        </p:spPr>
      </p:pic>
      <p:pic>
        <p:nvPicPr>
          <p:cNvPr id="9" name="Рисунок 8" descr="_________136914070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860" y="2071678"/>
            <a:ext cx="2071702" cy="138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871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Elli 2.0 special for GeniEwgen)</dc:creator>
  <cp:lastModifiedBy>Elli 2.0 special for GeniEwgen)</cp:lastModifiedBy>
  <cp:revision>19</cp:revision>
  <dcterms:created xsi:type="dcterms:W3CDTF">2013-06-06T15:30:22Z</dcterms:created>
  <dcterms:modified xsi:type="dcterms:W3CDTF">2013-06-06T18:36:49Z</dcterms:modified>
</cp:coreProperties>
</file>