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Б</a:t>
            </a:r>
            <a:r>
              <a:rPr lang="uk-UA" sz="9600" dirty="0" smtClean="0"/>
              <a:t>ІЛКИ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89240"/>
            <a:ext cx="7772400" cy="8824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Данилюк Анастасія 11-Б</a:t>
            </a:r>
            <a:endParaRPr lang="ru-RU" sz="4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09320"/>
            <a:ext cx="4320480" cy="25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 smtClean="0"/>
              <a:t>Білки́</a:t>
            </a:r>
            <a:r>
              <a:rPr lang="vi-VN" dirty="0" smtClean="0"/>
              <a:t> — складні високомолекулярні природні органічні речовини, що складаються з амінокисло</a:t>
            </a:r>
            <a:r>
              <a:rPr lang="uk-UA" dirty="0" smtClean="0"/>
              <a:t>т</a:t>
            </a:r>
            <a:r>
              <a:rPr lang="vi-VN" dirty="0" smtClean="0"/>
              <a:t>, сполучених пептидними зв'язками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 </a:t>
            </a:r>
            <a:r>
              <a:rPr lang="ru-RU" dirty="0" err="1" smtClean="0"/>
              <a:t>лінійними</a:t>
            </a:r>
            <a:r>
              <a:rPr lang="ru-RU" dirty="0" smtClean="0"/>
              <a:t> </a:t>
            </a:r>
            <a:r>
              <a:rPr lang="ru-RU" dirty="0" err="1" smtClean="0"/>
              <a:t>полімерами</a:t>
            </a:r>
            <a:r>
              <a:rPr lang="ru-RU" dirty="0" smtClean="0"/>
              <a:t> — </a:t>
            </a:r>
            <a:r>
              <a:rPr lang="ru-RU" dirty="0" err="1" smtClean="0"/>
              <a:t>поліпептидами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складнішу</a:t>
            </a:r>
            <a:r>
              <a:rPr lang="ru-RU" dirty="0" smtClean="0"/>
              <a:t> структуру.</a:t>
            </a:r>
            <a:endParaRPr lang="ru-RU" dirty="0"/>
          </a:p>
        </p:txBody>
      </p:sp>
      <p:pic>
        <p:nvPicPr>
          <p:cNvPr id="6" name="Рисунок 5" descr="0011-019-Glutamin-fenilalanin-tirozin-triptofan-gistidin-pro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45024"/>
            <a:ext cx="3582888" cy="31143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 складом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.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, </a:t>
            </a:r>
            <a:r>
              <a:rPr lang="ru-RU" dirty="0" err="1" smtClean="0"/>
              <a:t>зв'язані</a:t>
            </a:r>
            <a:r>
              <a:rPr lang="ru-RU" dirty="0" smtClean="0"/>
              <a:t> в </a:t>
            </a:r>
            <a:r>
              <a:rPr lang="ru-RU" dirty="0" err="1" smtClean="0"/>
              <a:t>ланцюжки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неамінокислотні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 </a:t>
            </a:r>
            <a:r>
              <a:rPr lang="ru-RU" dirty="0" err="1" smtClean="0"/>
              <a:t>простетичними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простетичні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 </a:t>
            </a:r>
            <a:r>
              <a:rPr lang="ru-RU" dirty="0" err="1" smtClean="0"/>
              <a:t>кофакторами</a:t>
            </a:r>
            <a:r>
              <a:rPr lang="ru-RU" dirty="0" smtClean="0"/>
              <a:t>, </a:t>
            </a:r>
            <a:r>
              <a:rPr lang="ru-RU" dirty="0" err="1" smtClean="0"/>
              <a:t>необхідними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 </a:t>
            </a:r>
            <a:r>
              <a:rPr lang="ru-RU" dirty="0" err="1" smtClean="0"/>
              <a:t>полісахаридні</a:t>
            </a:r>
            <a:r>
              <a:rPr lang="ru-RU" dirty="0" smtClean="0"/>
              <a:t> </a:t>
            </a:r>
            <a:r>
              <a:rPr lang="ru-RU" dirty="0" err="1" smtClean="0"/>
              <a:t>ланцюжки</a:t>
            </a:r>
            <a:r>
              <a:rPr lang="ru-RU" dirty="0" smtClean="0"/>
              <a:t>,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білку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конформацію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стабільність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207620_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4493100" cy="4088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5300" dirty="0" err="1" smtClean="0"/>
              <a:t>Харчування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183880" cy="534008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Білки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надходять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  <a:r>
              <a:rPr lang="ru-RU" sz="2400" dirty="0" err="1" smtClean="0"/>
              <a:t>їжею</a:t>
            </a:r>
            <a:r>
              <a:rPr lang="ru-RU" sz="2400" dirty="0" smtClean="0"/>
              <a:t> 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служать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</a:t>
            </a:r>
            <a:r>
              <a:rPr lang="ru-RU" sz="2400" dirty="0" smtClean="0"/>
              <a:t>. </a:t>
            </a:r>
            <a:r>
              <a:rPr lang="ru-RU" sz="2400" dirty="0" err="1" smtClean="0"/>
              <a:t>Обов'язкове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їжі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обумовлене</a:t>
            </a:r>
            <a:r>
              <a:rPr lang="ru-RU" sz="2400" dirty="0" smtClean="0"/>
              <a:t> потребою в </a:t>
            </a:r>
            <a:r>
              <a:rPr lang="ru-RU" sz="2400" dirty="0" err="1" smtClean="0"/>
              <a:t>незамінних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амінокислотах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. </a:t>
            </a:r>
          </a:p>
          <a:p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включають</a:t>
            </a:r>
            <a:r>
              <a:rPr lang="ru-RU" sz="2400" dirty="0" smtClean="0"/>
              <a:t> </a:t>
            </a:r>
            <a:r>
              <a:rPr lang="ru-RU" sz="2400" dirty="0" err="1" smtClean="0"/>
              <a:t>м'ясо</a:t>
            </a:r>
            <a:r>
              <a:rPr lang="ru-RU" sz="2400" dirty="0" smtClean="0"/>
              <a:t>, </a:t>
            </a:r>
            <a:r>
              <a:rPr lang="ru-RU" sz="2400" dirty="0" err="1" smtClean="0"/>
              <a:t>яйця</a:t>
            </a:r>
            <a:r>
              <a:rPr lang="ru-RU" sz="2400" dirty="0" smtClean="0"/>
              <a:t>, зерно, </a:t>
            </a:r>
            <a:r>
              <a:rPr lang="ru-RU" sz="2400" dirty="0" err="1" smtClean="0"/>
              <a:t>боби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молочні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 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 молоко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u="sng" dirty="0" smtClean="0"/>
              <a:t>сир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Борщ — </a:t>
            </a:r>
            <a:r>
              <a:rPr lang="ru-RU" sz="2400" dirty="0" err="1" smtClean="0"/>
              <a:t>джерело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денатурованих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isovaya-muka_280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836712"/>
            <a:ext cx="2721902" cy="1944216"/>
          </a:xfrm>
          <a:prstGeom prst="rect">
            <a:avLst/>
          </a:prstGeom>
        </p:spPr>
      </p:pic>
      <p:pic>
        <p:nvPicPr>
          <p:cNvPr id="8" name="Рисунок 7" descr="56394046_a80f96f82c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92896"/>
            <a:ext cx="2010039" cy="1872208"/>
          </a:xfrm>
          <a:prstGeom prst="rect">
            <a:avLst/>
          </a:prstGeom>
        </p:spPr>
      </p:pic>
      <p:pic>
        <p:nvPicPr>
          <p:cNvPr id="6" name="Рисунок 5" descr="Produc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28259"/>
            <a:ext cx="4499992" cy="3229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5544616" cy="504056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білків</a:t>
            </a:r>
            <a:r>
              <a:rPr lang="ru-RU" sz="1800" dirty="0" smtClean="0"/>
              <a:t> в </a:t>
            </a:r>
            <a:r>
              <a:rPr lang="ru-RU" sz="1800" dirty="0" err="1" smtClean="0"/>
              <a:t>харчовій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 активно 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 </a:t>
            </a:r>
            <a:r>
              <a:rPr lang="ru-RU" sz="1800" dirty="0" err="1" smtClean="0"/>
              <a:t>ферменти</a:t>
            </a:r>
            <a:r>
              <a:rPr lang="ru-RU" sz="1800" dirty="0" smtClean="0"/>
              <a:t>. Так, у </a:t>
            </a:r>
            <a:r>
              <a:rPr lang="ru-RU" sz="1800" dirty="0" err="1" smtClean="0"/>
              <a:t>пекарській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 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альфа-амілаза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err="1" smtClean="0"/>
              <a:t>протеази</a:t>
            </a:r>
            <a:r>
              <a:rPr lang="ru-RU" sz="1800" dirty="0" smtClean="0"/>
              <a:t>; </a:t>
            </a:r>
            <a:r>
              <a:rPr lang="ru-RU" sz="1800" dirty="0" err="1" smtClean="0"/>
              <a:t>у</a:t>
            </a:r>
            <a:r>
              <a:rPr lang="ru-RU" sz="1800" dirty="0" smtClean="0"/>
              <a:t> </a:t>
            </a:r>
            <a:r>
              <a:rPr lang="ru-RU" sz="1800" dirty="0" err="1" smtClean="0"/>
              <a:t>пивоварінні</a:t>
            </a:r>
            <a:r>
              <a:rPr lang="ru-RU" sz="1800" dirty="0" smtClean="0"/>
              <a:t> 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ферменти</a:t>
            </a:r>
            <a:r>
              <a:rPr lang="ru-RU" sz="1800" dirty="0" smtClean="0"/>
              <a:t> ячменю (</a:t>
            </a:r>
            <a:r>
              <a:rPr lang="ru-RU" sz="1800" dirty="0" err="1" smtClean="0"/>
              <a:t>амілаза</a:t>
            </a:r>
            <a:r>
              <a:rPr lang="ru-RU" sz="1800" dirty="0" smtClean="0"/>
              <a:t>, </a:t>
            </a:r>
            <a:r>
              <a:rPr lang="ru-RU" sz="1800" dirty="0" err="1" smtClean="0"/>
              <a:t>глюканази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протеази</a:t>
            </a:r>
            <a:r>
              <a:rPr lang="ru-RU" sz="1800" dirty="0" smtClean="0"/>
              <a:t>); </a:t>
            </a:r>
            <a:r>
              <a:rPr lang="ru-RU" sz="1800" dirty="0" err="1" smtClean="0"/>
              <a:t>хімозин</a:t>
            </a:r>
            <a:r>
              <a:rPr lang="ru-RU" sz="1800" dirty="0" smtClean="0"/>
              <a:t>, </a:t>
            </a:r>
            <a:r>
              <a:rPr lang="ru-RU" sz="1800" dirty="0" err="1" smtClean="0"/>
              <a:t>ліпаза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err="1" smtClean="0"/>
              <a:t>лактаза</a:t>
            </a:r>
            <a:r>
              <a:rPr lang="ru-RU" sz="1800" dirty="0" smtClean="0"/>
              <a:t> 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кисломолочних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продуктів</a:t>
            </a:r>
            <a:r>
              <a:rPr lang="ru-RU" sz="1800" dirty="0" smtClean="0"/>
              <a:t>; а </a:t>
            </a:r>
            <a:r>
              <a:rPr lang="ru-RU" sz="1800" dirty="0" err="1" smtClean="0"/>
              <a:t>папаїн</a:t>
            </a:r>
            <a:r>
              <a:rPr lang="ru-RU" sz="1800" dirty="0" smtClean="0"/>
              <a:t> </a:t>
            </a:r>
            <a:r>
              <a:rPr lang="ru-RU" sz="1800" dirty="0" err="1" smtClean="0"/>
              <a:t>застосовується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пом'якшення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м'ясних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продуктів</a:t>
            </a:r>
            <a:r>
              <a:rPr lang="ru-RU" sz="1800" dirty="0" smtClean="0"/>
              <a:t>. Для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 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амілазу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глюкоамілазу</a:t>
            </a:r>
            <a:r>
              <a:rPr lang="ru-RU" sz="1800" dirty="0" smtClean="0"/>
              <a:t>, а для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 </a:t>
            </a:r>
            <a:r>
              <a:rPr lang="ru-RU" sz="1800" dirty="0" err="1" smtClean="0"/>
              <a:t>паперу</a:t>
            </a:r>
            <a:r>
              <a:rPr lang="ru-RU" sz="1800" dirty="0" smtClean="0"/>
              <a:t> — </a:t>
            </a:r>
            <a:r>
              <a:rPr lang="ru-RU" sz="1800" dirty="0" err="1" smtClean="0"/>
              <a:t>целюлази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err="1" smtClean="0"/>
              <a:t>ксиланазу</a:t>
            </a:r>
            <a:r>
              <a:rPr lang="ru-RU" sz="1800" dirty="0" smtClean="0"/>
              <a:t>.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протео</a:t>
            </a:r>
            <a:r>
              <a:rPr lang="ru-RU" sz="1800" dirty="0" smtClean="0"/>
              <a:t>-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ліполітичні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ферменти</a:t>
            </a:r>
            <a:r>
              <a:rPr lang="ru-RU" sz="1800" dirty="0" smtClean="0"/>
              <a:t> часто </a:t>
            </a:r>
            <a:r>
              <a:rPr lang="ru-RU" sz="1800" dirty="0" err="1" smtClean="0"/>
              <a:t>додаються</a:t>
            </a:r>
            <a:r>
              <a:rPr lang="ru-RU" sz="1800" dirty="0" smtClean="0"/>
              <a:t> до </a:t>
            </a:r>
            <a:r>
              <a:rPr lang="ru-RU" sz="1800" dirty="0" err="1" smtClean="0"/>
              <a:t>миючих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Білкові</a:t>
            </a:r>
            <a:r>
              <a:rPr lang="ru-RU" dirty="0" smtClean="0"/>
              <a:t> </a:t>
            </a:r>
            <a:r>
              <a:rPr lang="ru-RU" dirty="0" err="1" smtClean="0"/>
              <a:t>лікувальні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6912768" cy="5328592"/>
          </a:xfrm>
          <a:noFill/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 у </a:t>
            </a:r>
            <a:r>
              <a:rPr lang="ru-RU" sz="2000" dirty="0" err="1" smtClean="0"/>
              <a:t>медицині</a:t>
            </a:r>
            <a:r>
              <a:rPr lang="ru-RU" sz="2000" dirty="0" smtClean="0"/>
              <a:t> направлена на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 </a:t>
            </a:r>
            <a:r>
              <a:rPr lang="ru-RU" sz="2000" dirty="0" err="1" smtClean="0"/>
              <a:t>терапевтичних</a:t>
            </a:r>
            <a:r>
              <a:rPr lang="ru-RU" sz="2000" dirty="0" smtClean="0"/>
              <a:t> </a:t>
            </a:r>
            <a:r>
              <a:rPr lang="ru-RU" sz="2000" dirty="0" err="1" smtClean="0"/>
              <a:t>препаратів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 </a:t>
            </a:r>
            <a:r>
              <a:rPr lang="ru-RU" sz="2000" dirty="0" err="1" smtClean="0"/>
              <a:t>діагностики</a:t>
            </a:r>
            <a:r>
              <a:rPr lang="ru-RU" sz="2000" dirty="0" smtClean="0"/>
              <a:t> 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. </a:t>
            </a:r>
            <a:r>
              <a:rPr lang="ru-RU" sz="2000" dirty="0" err="1" smtClean="0"/>
              <a:t>Фармацевтичне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створюються</a:t>
            </a:r>
            <a:r>
              <a:rPr lang="ru-RU" sz="2000" dirty="0" smtClean="0"/>
              <a:t> штучно, </a:t>
            </a:r>
            <a:r>
              <a:rPr lang="ru-RU" sz="2000" dirty="0" err="1" smtClean="0"/>
              <a:t>рекомбінантними</a:t>
            </a:r>
            <a:r>
              <a:rPr lang="ru-RU" sz="2000" dirty="0" smtClean="0"/>
              <a:t> методами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Прагнення</a:t>
            </a:r>
            <a:r>
              <a:rPr lang="ru-RU" sz="2000" dirty="0" smtClean="0"/>
              <a:t> до перемоги </a:t>
            </a:r>
            <a:r>
              <a:rPr lang="ru-RU" sz="2000" dirty="0" err="1" smtClean="0"/>
              <a:t>будь-якою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штовхає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 </a:t>
            </a:r>
            <a:r>
              <a:rPr lang="ru-RU" sz="2000" dirty="0" err="1" smtClean="0"/>
              <a:t>спортсменів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культуристів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спецназівців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витривалісті</a:t>
            </a:r>
            <a:r>
              <a:rPr lang="ru-RU" sz="2000" dirty="0" smtClean="0"/>
              <a:t> та росту </a:t>
            </a:r>
            <a:r>
              <a:rPr lang="ru-RU" sz="2000" dirty="0" err="1" smtClean="0"/>
              <a:t>м'язів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Найпопулярнішими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 </a:t>
            </a:r>
            <a:r>
              <a:rPr lang="ru-RU" sz="2000" dirty="0" err="1" smtClean="0"/>
              <a:t>еритропоетин</a:t>
            </a:r>
            <a:r>
              <a:rPr lang="ru-RU" sz="2000" dirty="0" smtClean="0"/>
              <a:t> та гормон росту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 </a:t>
            </a:r>
            <a:r>
              <a:rPr lang="ru-RU" sz="2400" b="1" dirty="0" err="1" smtClean="0"/>
              <a:t>Фармацевтичні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білки</a:t>
            </a:r>
            <a:r>
              <a:rPr lang="ru-RU" sz="2400" b="1" dirty="0" smtClean="0"/>
              <a:t>, як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являти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здоров'ю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protein_isolate_13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5728" y="764704"/>
            <a:ext cx="2448272" cy="2448272"/>
          </a:xfrm>
          <a:prstGeom prst="rect">
            <a:avLst/>
          </a:prstGeom>
        </p:spPr>
      </p:pic>
      <p:pic>
        <p:nvPicPr>
          <p:cNvPr id="5" name="Рисунок 4" descr="61__11007_std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140968"/>
            <a:ext cx="1872208" cy="1872208"/>
          </a:xfrm>
          <a:prstGeom prst="rect">
            <a:avLst/>
          </a:prstGeom>
        </p:spPr>
      </p:pic>
      <p:pic>
        <p:nvPicPr>
          <p:cNvPr id="6" name="Рисунок 5" descr="C5-76058-X500_en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58112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/>
          <a:lstStyle/>
          <a:p>
            <a:r>
              <a:rPr lang="uk-UA" dirty="0" smtClean="0"/>
              <a:t>Протеїн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18-20%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протеїн</a:t>
            </a:r>
            <a:r>
              <a:rPr lang="ru-RU" sz="2000" dirty="0" smtClean="0"/>
              <a:t>. </a:t>
            </a:r>
            <a:r>
              <a:rPr lang="ru-RU" sz="2000" dirty="0" err="1" smtClean="0"/>
              <a:t>Єдина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протеїну</a:t>
            </a:r>
            <a:r>
              <a:rPr lang="ru-RU" sz="2000" dirty="0" smtClean="0"/>
              <a:t>, </a:t>
            </a:r>
            <a:r>
              <a:rPr lang="ru-RU" sz="2000" dirty="0" smtClean="0"/>
              <a:t>- </a:t>
            </a:r>
            <a:r>
              <a:rPr lang="ru-RU" sz="2000" dirty="0" err="1" smtClean="0"/>
              <a:t>це</a:t>
            </a:r>
            <a:r>
              <a:rPr lang="ru-RU" sz="2000" dirty="0" smtClean="0"/>
              <a:t> вода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Яєчний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білок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 самим </a:t>
            </a:r>
            <a:r>
              <a:rPr lang="ru-RU" sz="2000" dirty="0" err="1" smtClean="0"/>
              <a:t>високоякісним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протеїнів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в продуктах </a:t>
            </a:r>
            <a:r>
              <a:rPr lang="ru-RU" sz="2000" dirty="0" err="1" smtClean="0"/>
              <a:t>харчування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людському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100 000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типів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протеїну</a:t>
            </a:r>
            <a:r>
              <a:rPr lang="ru-RU" sz="2000" dirty="0" smtClean="0"/>
              <a:t>.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потребує</a:t>
            </a:r>
            <a:r>
              <a:rPr lang="ru-RU" sz="2000" dirty="0" smtClean="0"/>
              <a:t> них для росту, </a:t>
            </a:r>
            <a:r>
              <a:rPr lang="ru-RU" sz="2000" dirty="0" err="1" smtClean="0"/>
              <a:t>відновлення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реакцій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Білок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спортивних</a:t>
            </a:r>
            <a:r>
              <a:rPr lang="ru-RU" sz="2000" dirty="0" smtClean="0"/>
              <a:t> добавках,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фізіологічен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відношенню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endParaRPr lang="ru-RU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157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БІЛКИ</vt:lpstr>
      <vt:lpstr>Слайд 2</vt:lpstr>
      <vt:lpstr>Слайд 3</vt:lpstr>
      <vt:lpstr>Харчування </vt:lpstr>
      <vt:lpstr>Використання в промисловості </vt:lpstr>
      <vt:lpstr>Білкові лікувальні препарати </vt:lpstr>
      <vt:lpstr>Протеїн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БІЛКИ</dc:title>
  <dc:creator>Виталик</dc:creator>
  <cp:lastModifiedBy>Виталик</cp:lastModifiedBy>
  <cp:revision>10</cp:revision>
  <dcterms:created xsi:type="dcterms:W3CDTF">2015-04-10T10:44:16Z</dcterms:created>
  <dcterms:modified xsi:type="dcterms:W3CDTF">2015-04-21T06:02:22Z</dcterms:modified>
</cp:coreProperties>
</file>